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313" r:id="rId18"/>
    <p:sldId id="315"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7" r:id="rId60"/>
    <p:sldId id="312" r:id="rId61"/>
  </p:sldIdLst>
  <p:sldSz cx="9144000" cy="5143500" type="screen16x9"/>
  <p:notesSz cx="7099300" cy="10234613"/>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wholeTbl>
    <a:band2H>
      <a:tcTxStyle/>
      <a:tcStyle>
        <a:tcBdr/>
        <a:fill>
          <a:solidFill>
            <a:srgbClr val="FFFFFF"/>
          </a:solidFill>
        </a:fill>
      </a:tcStyle>
    </a:band2H>
    <a:firstCo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Col>
    <a:lastRow>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0CD"/>
          </a:solidFill>
        </a:fill>
      </a:tcStyle>
    </a:wholeTbl>
    <a:band2H>
      <a:tcTxStyle/>
      <a:tcStyle>
        <a:tcBdr/>
        <a:fill>
          <a:solidFill>
            <a:srgbClr val="E6E9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FCA"/>
          </a:solidFill>
        </a:fill>
      </a:tcStyle>
    </a:wholeTbl>
    <a:band2H>
      <a:tcTxStyle/>
      <a:tcStyle>
        <a:tcBdr/>
        <a:fill>
          <a:solidFill>
            <a:srgbClr val="FFF7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ECCCB"/>
          </a:solidFill>
        </a:fill>
      </a:tcStyle>
    </a:wholeTbl>
    <a:band2H>
      <a:tcTxStyle/>
      <a:tcStyle>
        <a:tcBdr/>
        <a:fill>
          <a:solidFill>
            <a:srgbClr val="E8E7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84" autoAdjust="0"/>
  </p:normalViewPr>
  <p:slideViewPr>
    <p:cSldViewPr snapToGrid="0">
      <p:cViewPr varScale="1">
        <p:scale>
          <a:sx n="107" d="100"/>
          <a:sy n="107" d="100"/>
        </p:scale>
        <p:origin x="754"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1" name="Shape 121"/>
          <p:cNvSpPr>
            <a:spLocks noGrp="1" noRot="1" noChangeAspect="1"/>
          </p:cNvSpPr>
          <p:nvPr>
            <p:ph type="sldImg"/>
          </p:nvPr>
        </p:nvSpPr>
        <p:spPr>
          <a:xfrm>
            <a:off x="139700" y="768350"/>
            <a:ext cx="6819900" cy="3836988"/>
          </a:xfrm>
          <a:prstGeom prst="rect">
            <a:avLst/>
          </a:prstGeom>
        </p:spPr>
        <p:txBody>
          <a:bodyPr lIns="99048" tIns="49524" rIns="99048" bIns="49524"/>
          <a:lstStyle/>
          <a:p>
            <a:endParaRPr/>
          </a:p>
        </p:txBody>
      </p:sp>
      <p:sp>
        <p:nvSpPr>
          <p:cNvPr id="122" name="Shape 122"/>
          <p:cNvSpPr>
            <a:spLocks noGrp="1"/>
          </p:cNvSpPr>
          <p:nvPr>
            <p:ph type="body" sz="quarter" idx="1"/>
          </p:nvPr>
        </p:nvSpPr>
        <p:spPr>
          <a:xfrm>
            <a:off x="946574" y="4861441"/>
            <a:ext cx="5206153" cy="4605576"/>
          </a:xfrm>
          <a:prstGeom prst="rect">
            <a:avLst/>
          </a:prstGeom>
        </p:spPr>
        <p:txBody>
          <a:bodyPr lIns="99048" tIns="49524" rIns="99048" bIns="49524"/>
          <a:lstStyle/>
          <a:p>
            <a:endParaRPr/>
          </a:p>
        </p:txBody>
      </p:sp>
    </p:spTree>
  </p:cSld>
  <p:clrMap bg1="lt1" tx1="dk1" bg2="lt2" tx2="dk2" accent1="accent1" accent2="accent2" accent3="accent3" accent4="accent4" accent5="accent5" accent6="accent6" hlink="hlink" folHlink="folHlink"/>
  <p:notesStyle>
    <a:lvl1pPr latinLnBrk="0">
      <a:defRPr sz="1400">
        <a:latin typeface="+mn-lt"/>
        <a:ea typeface="+mn-ea"/>
        <a:cs typeface="+mn-cs"/>
        <a:sym typeface="Arial"/>
      </a:defRPr>
    </a:lvl1pPr>
    <a:lvl2pPr indent="228600" latinLnBrk="0">
      <a:defRPr sz="1400">
        <a:latin typeface="+mn-lt"/>
        <a:ea typeface="+mn-ea"/>
        <a:cs typeface="+mn-cs"/>
        <a:sym typeface="Arial"/>
      </a:defRPr>
    </a:lvl2pPr>
    <a:lvl3pPr indent="457200" latinLnBrk="0">
      <a:defRPr sz="1400">
        <a:latin typeface="+mn-lt"/>
        <a:ea typeface="+mn-ea"/>
        <a:cs typeface="+mn-cs"/>
        <a:sym typeface="Arial"/>
      </a:defRPr>
    </a:lvl3pPr>
    <a:lvl4pPr indent="685800" latinLnBrk="0">
      <a:defRPr sz="1400">
        <a:latin typeface="+mn-lt"/>
        <a:ea typeface="+mn-ea"/>
        <a:cs typeface="+mn-cs"/>
        <a:sym typeface="Arial"/>
      </a:defRPr>
    </a:lvl4pPr>
    <a:lvl5pPr indent="914400" latinLnBrk="0">
      <a:defRPr sz="1400">
        <a:latin typeface="+mn-lt"/>
        <a:ea typeface="+mn-ea"/>
        <a:cs typeface="+mn-cs"/>
        <a:sym typeface="Arial"/>
      </a:defRPr>
    </a:lvl5pPr>
    <a:lvl6pPr indent="1143000" latinLnBrk="0">
      <a:defRPr sz="1400">
        <a:latin typeface="+mn-lt"/>
        <a:ea typeface="+mn-ea"/>
        <a:cs typeface="+mn-cs"/>
        <a:sym typeface="Arial"/>
      </a:defRPr>
    </a:lvl6pPr>
    <a:lvl7pPr indent="1371600" latinLnBrk="0">
      <a:defRPr sz="1400">
        <a:latin typeface="+mn-lt"/>
        <a:ea typeface="+mn-ea"/>
        <a:cs typeface="+mn-cs"/>
        <a:sym typeface="Arial"/>
      </a:defRPr>
    </a:lvl7pPr>
    <a:lvl8pPr indent="1600200" latinLnBrk="0">
      <a:defRPr sz="1400">
        <a:latin typeface="+mn-lt"/>
        <a:ea typeface="+mn-ea"/>
        <a:cs typeface="+mn-cs"/>
        <a:sym typeface="Arial"/>
      </a:defRPr>
    </a:lvl8pPr>
    <a:lvl9pPr indent="1828800" latinLnBrk="0">
      <a:defRPr sz="1400">
        <a:latin typeface="+mn-lt"/>
        <a:ea typeface="+mn-ea"/>
        <a:cs typeface="+mn-cs"/>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_AND_BODY">
    <p:spTree>
      <p:nvGrpSpPr>
        <p:cNvPr id="1" name=""/>
        <p:cNvGrpSpPr/>
        <p:nvPr/>
      </p:nvGrpSpPr>
      <p:grpSpPr>
        <a:xfrm>
          <a:off x="0" y="0"/>
          <a:ext cx="0" cy="0"/>
          <a:chOff x="0" y="0"/>
          <a:chExt cx="0" cy="0"/>
        </a:xfrm>
      </p:grpSpPr>
      <p:sp>
        <p:nvSpPr>
          <p:cNvPr id="13" name="Shape 13"/>
          <p:cNvSpPr txBox="1">
            <a:spLocks noGrp="1"/>
          </p:cNvSpPr>
          <p:nvPr>
            <p:ph type="sldNum" sz="quarter" idx="2"/>
          </p:nvPr>
        </p:nvSpPr>
        <p:spPr>
          <a:xfrm>
            <a:off x="0" y="4985237"/>
            <a:ext cx="180000" cy="136526"/>
          </a:xfrm>
          <a:prstGeom prst="rect">
            <a:avLst/>
          </a:prstGeom>
          <a:ln w="9525">
            <a:solidFill>
              <a:srgbClr val="000000">
                <a:alpha val="0"/>
              </a:srgbClr>
            </a:solidFill>
            <a:round/>
          </a:ln>
        </p:spPr>
        <p:txBody>
          <a:bodyPr wrap="square"/>
          <a:lstStyle>
            <a:lvl1pPr>
              <a:defRPr sz="100"/>
            </a:lvl1pPr>
          </a:lstStyle>
          <a:p>
            <a:fld id="{86CB4B4D-7CA3-9044-876B-883B54F8677D}" type="slidenum">
              <a:t>‹N°›</a:t>
            </a:fld>
            <a:endParaRPr/>
          </a:p>
        </p:txBody>
      </p:sp>
      <p:sp>
        <p:nvSpPr>
          <p:cNvPr id="14" name="Shape 14"/>
          <p:cNvSpPr txBox="1">
            <a:spLocks noGrp="1"/>
          </p:cNvSpPr>
          <p:nvPr>
            <p:ph type="title"/>
          </p:nvPr>
        </p:nvSpPr>
        <p:spPr>
          <a:xfrm>
            <a:off x="0" y="0"/>
            <a:ext cx="180000" cy="180000"/>
          </a:xfrm>
          <a:prstGeom prst="rect">
            <a:avLst/>
          </a:prstGeom>
          <a:ln w="9525">
            <a:solidFill>
              <a:srgbClr val="000000">
                <a:alpha val="0"/>
              </a:srgbClr>
            </a:solidFill>
          </a:ln>
        </p:spPr>
        <p:txBody>
          <a:bodyPr anchor="t"/>
          <a:lstStyle>
            <a:lvl1pPr marL="0" indent="0">
              <a:buClrTx/>
              <a:buSzTx/>
              <a:buNone/>
              <a:defRPr sz="100"/>
            </a:lvl1pPr>
          </a:lstStyle>
          <a:p>
            <a:r>
              <a:t>Title Text</a:t>
            </a:r>
          </a:p>
        </p:txBody>
      </p:sp>
      <p:pic>
        <p:nvPicPr>
          <p:cNvPr id="15" name="Google Shape;59;p14" descr="Google Shape;59;p14"/>
          <p:cNvPicPr>
            <a:picLocks noChangeAspect="1"/>
          </p:cNvPicPr>
          <p:nvPr/>
        </p:nvPicPr>
        <p:blipFill>
          <a:blip r:embed="rId2"/>
          <a:stretch>
            <a:fillRect/>
          </a:stretch>
        </p:blipFill>
        <p:spPr>
          <a:xfrm>
            <a:off x="683568" y="527480"/>
            <a:ext cx="5976664" cy="2636360"/>
          </a:xfrm>
          <a:prstGeom prst="rect">
            <a:avLst/>
          </a:prstGeom>
          <a:ln w="12700">
            <a:miter lim="400000"/>
          </a:ln>
        </p:spPr>
      </p:pic>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re et textes 3 colonnes">
    <p:spTree>
      <p:nvGrpSpPr>
        <p:cNvPr id="1" name=""/>
        <p:cNvGrpSpPr/>
        <p:nvPr/>
      </p:nvGrpSpPr>
      <p:grpSpPr>
        <a:xfrm>
          <a:off x="0" y="0"/>
          <a:ext cx="0" cy="0"/>
          <a:chOff x="0" y="0"/>
          <a:chExt cx="0" cy="0"/>
        </a:xfrm>
      </p:grpSpPr>
      <p:sp>
        <p:nvSpPr>
          <p:cNvPr id="108" name="Connecteur droit 9"/>
          <p:cNvSpPr/>
          <p:nvPr/>
        </p:nvSpPr>
        <p:spPr>
          <a:xfrm>
            <a:off x="360000" y="4784399"/>
            <a:ext cx="8424000" cy="1"/>
          </a:xfrm>
          <a:prstGeom prst="line">
            <a:avLst/>
          </a:prstGeom>
          <a:ln w="10160">
            <a:solidFill>
              <a:srgbClr val="000000"/>
            </a:solidFill>
          </a:ln>
        </p:spPr>
        <p:txBody>
          <a:bodyPr lIns="45718" tIns="45718" rIns="45718" bIns="45718"/>
          <a:lstStyle/>
          <a:p>
            <a:pPr>
              <a:defRPr sz="1800">
                <a:latin typeface="+mj-lt"/>
                <a:ea typeface="+mj-ea"/>
                <a:cs typeface="+mj-cs"/>
                <a:sym typeface="Helvetica"/>
              </a:defRPr>
            </a:pPr>
            <a:endParaRPr/>
          </a:p>
        </p:txBody>
      </p:sp>
      <p:pic>
        <p:nvPicPr>
          <p:cNvPr id="109" name="Image 6" descr="Image 6"/>
          <p:cNvPicPr>
            <a:picLocks noChangeAspect="1"/>
          </p:cNvPicPr>
          <p:nvPr/>
        </p:nvPicPr>
        <p:blipFill>
          <a:blip r:embed="rId2"/>
          <a:stretch>
            <a:fillRect/>
          </a:stretch>
        </p:blipFill>
        <p:spPr>
          <a:xfrm>
            <a:off x="288000" y="107999"/>
            <a:ext cx="720002" cy="540002"/>
          </a:xfrm>
          <a:prstGeom prst="rect">
            <a:avLst/>
          </a:prstGeom>
          <a:ln w="12700">
            <a:miter lim="400000"/>
          </a:ln>
        </p:spPr>
      </p:pic>
      <p:sp>
        <p:nvSpPr>
          <p:cNvPr id="110" name="Shape 110"/>
          <p:cNvSpPr txBox="1">
            <a:spLocks noGrp="1"/>
          </p:cNvSpPr>
          <p:nvPr>
            <p:ph type="title" hasCustomPrompt="1"/>
          </p:nvPr>
        </p:nvSpPr>
        <p:spPr>
          <a:xfrm>
            <a:off x="359999" y="900000"/>
            <a:ext cx="8424000" cy="720002"/>
          </a:xfrm>
          <a:prstGeom prst="rect">
            <a:avLst/>
          </a:prstGeom>
          <a:ln w="12700">
            <a:noFill/>
            <a:miter lim="400000"/>
          </a:ln>
        </p:spPr>
        <p:txBody>
          <a:bodyPr anchor="t"/>
          <a:lstStyle>
            <a:lvl1pPr marL="0" indent="0">
              <a:buClrTx/>
              <a:buSzTx/>
              <a:buNone/>
              <a:defRPr sz="2500"/>
            </a:lvl1pPr>
          </a:lstStyle>
          <a:p>
            <a:r>
              <a:t>Titre</a:t>
            </a:r>
          </a:p>
        </p:txBody>
      </p:sp>
      <p:sp>
        <p:nvSpPr>
          <p:cNvPr id="111" name="Shape 111"/>
          <p:cNvSpPr txBox="1">
            <a:spLocks noGrp="1"/>
          </p:cNvSpPr>
          <p:nvPr>
            <p:ph type="body" sz="quarter" idx="1" hasCustomPrompt="1"/>
          </p:nvPr>
        </p:nvSpPr>
        <p:spPr>
          <a:xfrm>
            <a:off x="3312000" y="179999"/>
            <a:ext cx="5472002" cy="360001"/>
          </a:xfrm>
          <a:prstGeom prst="rect">
            <a:avLst/>
          </a:prstGeom>
        </p:spPr>
        <p:txBody>
          <a:bodyPr>
            <a:normAutofit/>
          </a:bodyPr>
          <a:lstStyle>
            <a:lvl1pPr marL="107999" indent="-107999" algn="r">
              <a:spcBef>
                <a:spcPts val="0"/>
              </a:spcBef>
              <a:buSzPct val="100000"/>
              <a:buAutoNum type="arabicPeriod"/>
              <a:defRPr sz="700" b="1"/>
            </a:lvl1pPr>
            <a:lvl2pPr marL="107999" indent="-107999" algn="r">
              <a:spcBef>
                <a:spcPts val="0"/>
              </a:spcBef>
              <a:buSzPct val="100000"/>
              <a:buAutoNum type="alphaLcPeriod"/>
              <a:defRPr sz="700" b="1"/>
            </a:lvl2pPr>
            <a:lvl3pPr marL="423000" indent="-63000" algn="r">
              <a:spcBef>
                <a:spcPts val="0"/>
              </a:spcBef>
              <a:buSzPct val="100000"/>
              <a:defRPr sz="700" b="1"/>
            </a:lvl3pPr>
            <a:lvl4pPr marL="611998" indent="-72000" algn="r">
              <a:spcBef>
                <a:spcPts val="0"/>
              </a:spcBef>
              <a:buSzPct val="100000"/>
              <a:defRPr sz="700" b="1"/>
            </a:lvl4pPr>
            <a:lvl5pPr marL="828000" indent="-72000" algn="r">
              <a:spcBef>
                <a:spcPts val="0"/>
              </a:spcBef>
              <a:buSzPct val="100000"/>
              <a:defRPr sz="700" b="1"/>
            </a:lvl5pPr>
          </a:lstStyle>
          <a:p>
            <a:r>
              <a:t>Titre</a:t>
            </a:r>
          </a:p>
          <a:p>
            <a:pPr lvl="1"/>
            <a:endParaRPr/>
          </a:p>
          <a:p>
            <a:pPr lvl="2"/>
            <a:endParaRPr/>
          </a:p>
          <a:p>
            <a:pPr lvl="3"/>
            <a:endParaRPr/>
          </a:p>
          <a:p>
            <a:pPr lvl="4"/>
            <a:endParaRPr/>
          </a:p>
        </p:txBody>
      </p:sp>
      <p:sp>
        <p:nvSpPr>
          <p:cNvPr id="112" name="Espace réservé du texte 11"/>
          <p:cNvSpPr>
            <a:spLocks noGrp="1"/>
          </p:cNvSpPr>
          <p:nvPr>
            <p:ph type="body" sz="quarter" idx="21" hasCustomPrompt="1"/>
          </p:nvPr>
        </p:nvSpPr>
        <p:spPr>
          <a:xfrm>
            <a:off x="359998" y="1835998"/>
            <a:ext cx="2520003" cy="2574003"/>
          </a:xfrm>
          <a:prstGeom prst="rect">
            <a:avLst/>
          </a:prstGeom>
        </p:spPr>
        <p:txBody>
          <a:bodyPr>
            <a:normAutofit/>
          </a:bodyPr>
          <a:lstStyle>
            <a:lvl1pPr marL="0"/>
          </a:lstStyle>
          <a:p>
            <a:r>
              <a:t>Texte de niveau 1
Texte de niveau 2
Texte de niveau 3
Texte de niveau 4
Texte de niveau 5</a:t>
            </a:r>
          </a:p>
        </p:txBody>
      </p:sp>
      <p:sp>
        <p:nvSpPr>
          <p:cNvPr id="113" name="Espace réservé du texte 11"/>
          <p:cNvSpPr>
            <a:spLocks noGrp="1"/>
          </p:cNvSpPr>
          <p:nvPr>
            <p:ph type="body" sz="quarter" idx="22" hasCustomPrompt="1"/>
          </p:nvPr>
        </p:nvSpPr>
        <p:spPr>
          <a:xfrm>
            <a:off x="3312000" y="1835998"/>
            <a:ext cx="2520002" cy="2574003"/>
          </a:xfrm>
          <a:prstGeom prst="rect">
            <a:avLst/>
          </a:prstGeom>
        </p:spPr>
        <p:txBody>
          <a:bodyPr>
            <a:normAutofit/>
          </a:bodyPr>
          <a:lstStyle>
            <a:lvl1pPr marL="0"/>
          </a:lstStyle>
          <a:p>
            <a:r>
              <a:t>Texte de niveau 1
Texte de niveau 2
Texte de niveau 3
Texte de niveau 4
Texte de niveau 5</a:t>
            </a:r>
          </a:p>
        </p:txBody>
      </p:sp>
      <p:sp>
        <p:nvSpPr>
          <p:cNvPr id="114" name="Espace réservé du texte 11"/>
          <p:cNvSpPr>
            <a:spLocks noGrp="1"/>
          </p:cNvSpPr>
          <p:nvPr>
            <p:ph type="body" sz="quarter" idx="23" hasCustomPrompt="1"/>
          </p:nvPr>
        </p:nvSpPr>
        <p:spPr>
          <a:xfrm>
            <a:off x="6263999" y="1835998"/>
            <a:ext cx="2520002" cy="2574003"/>
          </a:xfrm>
          <a:prstGeom prst="rect">
            <a:avLst/>
          </a:prstGeom>
        </p:spPr>
        <p:txBody>
          <a:bodyPr>
            <a:normAutofit/>
          </a:bodyPr>
          <a:lstStyle>
            <a:lvl1pPr marL="0"/>
          </a:lstStyle>
          <a:p>
            <a:r>
              <a:t>Texte de niveau 1
Texte de niveau 2
Texte de niveau 3
Texte de niveau 4
Texte de niveau 5</a:t>
            </a:r>
          </a:p>
        </p:txBody>
      </p:sp>
      <p:sp>
        <p:nvSpPr>
          <p:cNvPr id="115" name="Shape 115"/>
          <p:cNvSpPr txBox="1">
            <a:spLocks noGrp="1"/>
          </p:cNvSpPr>
          <p:nvPr>
            <p:ph type="sldNum" sz="quarter" idx="2"/>
          </p:nvPr>
        </p:nvSpPr>
        <p:spPr>
          <a:xfrm>
            <a:off x="7486999" y="4899999"/>
            <a:ext cx="127001" cy="127001"/>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re et sous-titre">
    <p:spTree>
      <p:nvGrpSpPr>
        <p:cNvPr id="1" name=""/>
        <p:cNvGrpSpPr/>
        <p:nvPr/>
      </p:nvGrpSpPr>
      <p:grpSpPr>
        <a:xfrm>
          <a:off x="0" y="0"/>
          <a:ext cx="0" cy="0"/>
          <a:chOff x="0" y="0"/>
          <a:chExt cx="0" cy="0"/>
        </a:xfrm>
      </p:grpSpPr>
      <p:sp>
        <p:nvSpPr>
          <p:cNvPr id="22" name="Shape 22"/>
          <p:cNvSpPr txBox="1">
            <a:spLocks noGrp="1"/>
          </p:cNvSpPr>
          <p:nvPr>
            <p:ph type="title"/>
          </p:nvPr>
        </p:nvSpPr>
        <p:spPr>
          <a:xfrm>
            <a:off x="0" y="0"/>
            <a:ext cx="180000" cy="180000"/>
          </a:xfrm>
          <a:prstGeom prst="rect">
            <a:avLst/>
          </a:prstGeom>
          <a:ln w="9525">
            <a:solidFill>
              <a:srgbClr val="000000">
                <a:alpha val="0"/>
              </a:srgbClr>
            </a:solidFill>
          </a:ln>
        </p:spPr>
        <p:txBody>
          <a:bodyPr anchor="t"/>
          <a:lstStyle>
            <a:lvl1pPr marL="0" indent="0">
              <a:buClrTx/>
              <a:buSzTx/>
              <a:buNone/>
              <a:defRPr sz="100"/>
            </a:lvl1pPr>
          </a:lstStyle>
          <a:p>
            <a:r>
              <a:t>Title Text</a:t>
            </a:r>
          </a:p>
        </p:txBody>
      </p:sp>
      <p:sp>
        <p:nvSpPr>
          <p:cNvPr id="23" name="Shape 23"/>
          <p:cNvSpPr txBox="1">
            <a:spLocks noGrp="1"/>
          </p:cNvSpPr>
          <p:nvPr>
            <p:ph type="sldNum" sz="quarter" idx="2"/>
          </p:nvPr>
        </p:nvSpPr>
        <p:spPr>
          <a:xfrm>
            <a:off x="7486999" y="4899999"/>
            <a:ext cx="127001" cy="127001"/>
          </a:xfrm>
          <a:prstGeom prst="rect">
            <a:avLst/>
          </a:prstGeom>
        </p:spPr>
        <p:txBody>
          <a:bodyPr/>
          <a:lstStyle/>
          <a:p>
            <a:fld id="{86CB4B4D-7CA3-9044-876B-883B54F8677D}" type="slidenum">
              <a:t>‹N°›</a:t>
            </a:fld>
            <a:endParaRPr/>
          </a:p>
        </p:txBody>
      </p:sp>
      <p:sp>
        <p:nvSpPr>
          <p:cNvPr id="24" name="Shape 24"/>
          <p:cNvSpPr txBox="1">
            <a:spLocks noGrp="1"/>
          </p:cNvSpPr>
          <p:nvPr>
            <p:ph type="body" sz="half" idx="1"/>
          </p:nvPr>
        </p:nvSpPr>
        <p:spPr>
          <a:xfrm>
            <a:off x="359999" y="2346044"/>
            <a:ext cx="8424002" cy="2077202"/>
          </a:xfrm>
          <a:prstGeom prst="rect">
            <a:avLst/>
          </a:prstGeom>
        </p:spPr>
        <p:txBody>
          <a:bodyPr>
            <a:normAutofit/>
          </a:bodyPr>
          <a:lstStyle>
            <a:lvl1pPr>
              <a:lnSpc>
                <a:spcPct val="90000"/>
              </a:lnSpc>
              <a:spcBef>
                <a:spcPts val="0"/>
              </a:spcBef>
              <a:defRPr sz="3200" b="1"/>
            </a:lvl1pPr>
            <a:lvl2pPr marL="228600" indent="457200">
              <a:lnSpc>
                <a:spcPct val="90000"/>
              </a:lnSpc>
              <a:spcBef>
                <a:spcPts val="0"/>
              </a:spcBef>
              <a:buSzTx/>
              <a:buNone/>
              <a:defRPr sz="3200" b="1"/>
            </a:lvl2pPr>
            <a:lvl3pPr indent="-431800">
              <a:lnSpc>
                <a:spcPct val="90000"/>
              </a:lnSpc>
              <a:spcBef>
                <a:spcPts val="0"/>
              </a:spcBef>
              <a:buSzPts val="3200"/>
              <a:defRPr sz="3200" b="1"/>
            </a:lvl3pPr>
            <a:lvl4pPr indent="-431800">
              <a:lnSpc>
                <a:spcPct val="90000"/>
              </a:lnSpc>
              <a:spcBef>
                <a:spcPts val="0"/>
              </a:spcBef>
              <a:buSzPts val="3200"/>
              <a:defRPr sz="3200" b="1"/>
            </a:lvl4pPr>
            <a:lvl5pPr indent="-431800">
              <a:lnSpc>
                <a:spcPct val="90000"/>
              </a:lnSpc>
              <a:spcBef>
                <a:spcPts val="0"/>
              </a:spcBef>
              <a:buSzPts val="3200"/>
              <a:defRPr sz="3200" b="1"/>
            </a:lvl5pPr>
          </a:lstStyle>
          <a:p>
            <a:r>
              <a:t>Body Level One</a:t>
            </a:r>
          </a:p>
          <a:p>
            <a:pPr lvl="1"/>
            <a:r>
              <a:t>Body Level Two</a:t>
            </a:r>
          </a:p>
          <a:p>
            <a:pPr lvl="2"/>
            <a:r>
              <a:t>Body Level Three</a:t>
            </a:r>
          </a:p>
          <a:p>
            <a:pPr lvl="3"/>
            <a:r>
              <a:t>Body Level Four</a:t>
            </a:r>
          </a:p>
          <a:p>
            <a:pPr lvl="4"/>
            <a:r>
              <a:t>Body Level Five</a:t>
            </a:r>
          </a:p>
        </p:txBody>
      </p:sp>
      <p:sp>
        <p:nvSpPr>
          <p:cNvPr id="25" name="Google Shape;64;p15"/>
          <p:cNvSpPr/>
          <p:nvPr/>
        </p:nvSpPr>
        <p:spPr>
          <a:xfrm>
            <a:off x="360000" y="4784399"/>
            <a:ext cx="8424000" cy="1"/>
          </a:xfrm>
          <a:prstGeom prst="line">
            <a:avLst/>
          </a:prstGeom>
          <a:ln w="10150">
            <a:solidFill>
              <a:srgbClr val="000000"/>
            </a:solidFill>
          </a:ln>
        </p:spPr>
        <p:txBody>
          <a:bodyPr lIns="45719" rIns="45719"/>
          <a:lstStyle/>
          <a:p>
            <a:endParaRPr/>
          </a:p>
        </p:txBody>
      </p:sp>
      <p:pic>
        <p:nvPicPr>
          <p:cNvPr id="26" name="Image 6" descr="Image 6"/>
          <p:cNvPicPr>
            <a:picLocks noChangeAspect="1"/>
          </p:cNvPicPr>
          <p:nvPr/>
        </p:nvPicPr>
        <p:blipFill>
          <a:blip r:embed="rId2"/>
          <a:stretch>
            <a:fillRect/>
          </a:stretch>
        </p:blipFill>
        <p:spPr>
          <a:xfrm>
            <a:off x="300435" y="252134"/>
            <a:ext cx="2116117" cy="1512000"/>
          </a:xfrm>
          <a:prstGeom prst="rect">
            <a:avLst/>
          </a:prstGeom>
          <a:ln w="12700">
            <a:miter lim="400000"/>
          </a:ln>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ommaire">
    <p:spTree>
      <p:nvGrpSpPr>
        <p:cNvPr id="1" name=""/>
        <p:cNvGrpSpPr/>
        <p:nvPr/>
      </p:nvGrpSpPr>
      <p:grpSpPr>
        <a:xfrm>
          <a:off x="0" y="0"/>
          <a:ext cx="0" cy="0"/>
          <a:chOff x="0" y="0"/>
          <a:chExt cx="0" cy="0"/>
        </a:xfrm>
      </p:grpSpPr>
      <p:sp>
        <p:nvSpPr>
          <p:cNvPr id="33" name="Google Shape;51;p13"/>
          <p:cNvSpPr/>
          <p:nvPr/>
        </p:nvSpPr>
        <p:spPr>
          <a:xfrm>
            <a:off x="360000" y="4784399"/>
            <a:ext cx="8424000" cy="1"/>
          </a:xfrm>
          <a:prstGeom prst="line">
            <a:avLst/>
          </a:prstGeom>
          <a:ln w="10150">
            <a:solidFill>
              <a:srgbClr val="000000"/>
            </a:solidFill>
          </a:ln>
        </p:spPr>
        <p:txBody>
          <a:bodyPr lIns="45719" rIns="45719"/>
          <a:lstStyle/>
          <a:p>
            <a:endParaRPr/>
          </a:p>
        </p:txBody>
      </p:sp>
      <p:pic>
        <p:nvPicPr>
          <p:cNvPr id="34" name="Google Shape;52;p13" descr="Google Shape;52;p13"/>
          <p:cNvPicPr>
            <a:picLocks noChangeAspect="1"/>
          </p:cNvPicPr>
          <p:nvPr/>
        </p:nvPicPr>
        <p:blipFill>
          <a:blip r:embed="rId2"/>
          <a:stretch>
            <a:fillRect/>
          </a:stretch>
        </p:blipFill>
        <p:spPr>
          <a:xfrm>
            <a:off x="359999" y="167699"/>
            <a:ext cx="1042455" cy="459836"/>
          </a:xfrm>
          <a:prstGeom prst="rect">
            <a:avLst/>
          </a:prstGeom>
          <a:ln w="12700">
            <a:miter lim="400000"/>
          </a:ln>
        </p:spPr>
      </p:pic>
      <p:sp>
        <p:nvSpPr>
          <p:cNvPr id="35" name="Shape 35"/>
          <p:cNvSpPr txBox="1">
            <a:spLocks noGrp="1"/>
          </p:cNvSpPr>
          <p:nvPr>
            <p:ph type="title"/>
          </p:nvPr>
        </p:nvSpPr>
        <p:spPr>
          <a:xfrm>
            <a:off x="359999" y="900000"/>
            <a:ext cx="8424000" cy="720002"/>
          </a:xfrm>
          <a:prstGeom prst="rect">
            <a:avLst/>
          </a:prstGeom>
          <a:ln w="12700">
            <a:noFill/>
            <a:miter lim="400000"/>
          </a:ln>
        </p:spPr>
        <p:txBody>
          <a:bodyPr anchor="t"/>
          <a:lstStyle>
            <a:lvl1pPr marL="0" indent="0">
              <a:buClrTx/>
              <a:buSzTx/>
              <a:buNone/>
              <a:defRPr sz="2500"/>
            </a:lvl1pPr>
          </a:lstStyle>
          <a:p>
            <a:r>
              <a:t>Title Text</a:t>
            </a:r>
          </a:p>
        </p:txBody>
      </p:sp>
      <p:sp>
        <p:nvSpPr>
          <p:cNvPr id="36" name="Shape 36"/>
          <p:cNvSpPr txBox="1">
            <a:spLocks noGrp="1"/>
          </p:cNvSpPr>
          <p:nvPr>
            <p:ph type="sldNum" sz="quarter" idx="2"/>
          </p:nvPr>
        </p:nvSpPr>
        <p:spPr>
          <a:xfrm>
            <a:off x="7486999" y="4899999"/>
            <a:ext cx="127001" cy="127001"/>
          </a:xfrm>
          <a:prstGeom prst="rect">
            <a:avLst/>
          </a:prstGeom>
        </p:spPr>
        <p:txBody>
          <a:bodyPr/>
          <a:lstStyle/>
          <a:p>
            <a:fld id="{86CB4B4D-7CA3-9044-876B-883B54F8677D}" type="slidenum">
              <a:t>‹N°›</a:t>
            </a:fld>
            <a:endParaRPr/>
          </a:p>
        </p:txBody>
      </p:sp>
      <p:sp>
        <p:nvSpPr>
          <p:cNvPr id="37" name="Shape 37"/>
          <p:cNvSpPr txBox="1">
            <a:spLocks noGrp="1"/>
          </p:cNvSpPr>
          <p:nvPr>
            <p:ph type="body" sz="quarter" idx="1"/>
          </p:nvPr>
        </p:nvSpPr>
        <p:spPr>
          <a:xfrm>
            <a:off x="359998" y="1891968"/>
            <a:ext cx="2520002" cy="2530801"/>
          </a:xfrm>
          <a:prstGeom prst="rect">
            <a:avLst/>
          </a:prstGeom>
        </p:spPr>
        <p:txBody>
          <a:bodyPr>
            <a:normAutofit/>
          </a:bodyPr>
          <a:lstStyle>
            <a:lvl1pPr marL="457200" indent="-292100">
              <a:spcBef>
                <a:spcPts val="800"/>
              </a:spcBef>
              <a:buClr>
                <a:srgbClr val="000000"/>
              </a:buClr>
              <a:buSzPts val="1000"/>
              <a:buAutoNum type="arabicPeriod"/>
              <a:defRPr b="1"/>
            </a:lvl1pPr>
            <a:lvl2pPr>
              <a:spcBef>
                <a:spcPts val="800"/>
              </a:spcBef>
              <a:buClr>
                <a:srgbClr val="000000"/>
              </a:buClr>
              <a:buAutoNum type="alphaLcPeriod"/>
              <a:defRPr b="1"/>
            </a:lvl2pPr>
            <a:lvl3pPr>
              <a:spcBef>
                <a:spcPts val="800"/>
              </a:spcBef>
              <a:buClr>
                <a:srgbClr val="000000"/>
              </a:buClr>
              <a:defRPr b="1"/>
            </a:lvl3pPr>
            <a:lvl4pPr>
              <a:spcBef>
                <a:spcPts val="800"/>
              </a:spcBef>
              <a:buClr>
                <a:srgbClr val="000000"/>
              </a:buClr>
              <a:defRPr b="1"/>
            </a:lvl4pPr>
            <a:lvl5pPr>
              <a:spcBef>
                <a:spcPts val="800"/>
              </a:spcBef>
              <a:buClr>
                <a:srgbClr val="000000"/>
              </a:buClr>
              <a:defRPr b="1"/>
            </a:lvl5pPr>
          </a:lstStyle>
          <a:p>
            <a:r>
              <a:t>Body Level One</a:t>
            </a:r>
          </a:p>
          <a:p>
            <a:pPr lvl="1"/>
            <a:r>
              <a:t>Body Level Two</a:t>
            </a:r>
          </a:p>
          <a:p>
            <a:pPr lvl="2"/>
            <a:r>
              <a:t>Body Level Three</a:t>
            </a:r>
          </a:p>
          <a:p>
            <a:pPr lvl="3"/>
            <a:r>
              <a:t>Body Level Four</a:t>
            </a:r>
          </a:p>
          <a:p>
            <a:pPr lvl="4"/>
            <a:r>
              <a:t>Body Level Five</a:t>
            </a:r>
          </a:p>
        </p:txBody>
      </p:sp>
      <p:sp>
        <p:nvSpPr>
          <p:cNvPr id="38" name="Google Shape;70;p16"/>
          <p:cNvSpPr txBox="1">
            <a:spLocks noGrp="1"/>
          </p:cNvSpPr>
          <p:nvPr>
            <p:ph type="body" sz="quarter" idx="21"/>
          </p:nvPr>
        </p:nvSpPr>
        <p:spPr>
          <a:xfrm>
            <a:off x="3312000" y="1893598"/>
            <a:ext cx="2520002" cy="2530802"/>
          </a:xfrm>
          <a:prstGeom prst="rect">
            <a:avLst/>
          </a:prstGeom>
        </p:spPr>
        <p:txBody>
          <a:bodyPr>
            <a:normAutofit/>
          </a:bodyPr>
          <a:lstStyle/>
          <a:p>
            <a:pPr marL="457200" indent="-292100">
              <a:spcBef>
                <a:spcPts val="800"/>
              </a:spcBef>
              <a:buClr>
                <a:srgbClr val="000000"/>
              </a:buClr>
              <a:buSzPts val="1000"/>
              <a:buAutoNum type="arabicPeriod"/>
              <a:defRPr b="1"/>
            </a:pPr>
            <a:endParaRPr/>
          </a:p>
        </p:txBody>
      </p:sp>
      <p:sp>
        <p:nvSpPr>
          <p:cNvPr id="39" name="Google Shape;71;p16"/>
          <p:cNvSpPr txBox="1">
            <a:spLocks noGrp="1"/>
          </p:cNvSpPr>
          <p:nvPr>
            <p:ph type="body" sz="quarter" idx="22"/>
          </p:nvPr>
        </p:nvSpPr>
        <p:spPr>
          <a:xfrm>
            <a:off x="6263999" y="1893598"/>
            <a:ext cx="2520002" cy="2530802"/>
          </a:xfrm>
          <a:prstGeom prst="rect">
            <a:avLst/>
          </a:prstGeom>
        </p:spPr>
        <p:txBody>
          <a:bodyPr>
            <a:normAutofit/>
          </a:bodyPr>
          <a:lstStyle/>
          <a:p>
            <a:pPr marL="457200" indent="-292100">
              <a:spcBef>
                <a:spcPts val="800"/>
              </a:spcBef>
              <a:buClr>
                <a:srgbClr val="000000"/>
              </a:buClr>
              <a:buSzPts val="1000"/>
              <a:buAutoNum type="arabicPeriod"/>
              <a:defRPr b="1"/>
            </a:pPr>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Couverture">
    <p:spTree>
      <p:nvGrpSpPr>
        <p:cNvPr id="1" name=""/>
        <p:cNvGrpSpPr/>
        <p:nvPr/>
      </p:nvGrpSpPr>
      <p:grpSpPr>
        <a:xfrm>
          <a:off x="0" y="0"/>
          <a:ext cx="0" cy="0"/>
          <a:chOff x="0" y="0"/>
          <a:chExt cx="0" cy="0"/>
        </a:xfrm>
      </p:grpSpPr>
      <p:sp>
        <p:nvSpPr>
          <p:cNvPr id="46" name="Shape 46"/>
          <p:cNvSpPr txBox="1">
            <a:spLocks noGrp="1"/>
          </p:cNvSpPr>
          <p:nvPr>
            <p:ph type="sldNum" sz="quarter" idx="2"/>
          </p:nvPr>
        </p:nvSpPr>
        <p:spPr>
          <a:xfrm>
            <a:off x="0" y="4985237"/>
            <a:ext cx="180000" cy="136526"/>
          </a:xfrm>
          <a:prstGeom prst="rect">
            <a:avLst/>
          </a:prstGeom>
          <a:ln w="9525">
            <a:solidFill>
              <a:srgbClr val="000000">
                <a:alpha val="0"/>
              </a:srgbClr>
            </a:solidFill>
            <a:round/>
          </a:ln>
        </p:spPr>
        <p:txBody>
          <a:bodyPr wrap="square"/>
          <a:lstStyle>
            <a:lvl1pPr>
              <a:defRPr sz="100"/>
            </a:lvl1pPr>
          </a:lstStyle>
          <a:p>
            <a:fld id="{86CB4B4D-7CA3-9044-876B-883B54F8677D}" type="slidenum">
              <a:t>‹N°›</a:t>
            </a:fld>
            <a:endParaRPr/>
          </a:p>
        </p:txBody>
      </p:sp>
      <p:sp>
        <p:nvSpPr>
          <p:cNvPr id="47" name="Shape 47"/>
          <p:cNvSpPr txBox="1">
            <a:spLocks noGrp="1"/>
          </p:cNvSpPr>
          <p:nvPr>
            <p:ph type="title"/>
          </p:nvPr>
        </p:nvSpPr>
        <p:spPr>
          <a:xfrm>
            <a:off x="0" y="0"/>
            <a:ext cx="180000" cy="180000"/>
          </a:xfrm>
          <a:prstGeom prst="rect">
            <a:avLst/>
          </a:prstGeom>
          <a:ln w="9525">
            <a:solidFill>
              <a:srgbClr val="000000">
                <a:alpha val="0"/>
              </a:srgbClr>
            </a:solidFill>
          </a:ln>
        </p:spPr>
        <p:txBody>
          <a:bodyPr anchor="t"/>
          <a:lstStyle>
            <a:lvl1pPr marL="0" indent="0">
              <a:buClrTx/>
              <a:buSzTx/>
              <a:buNone/>
              <a:defRPr sz="100"/>
            </a:lvl1pPr>
          </a:lstStyle>
          <a:p>
            <a:r>
              <a:t>Title Text</a:t>
            </a:r>
          </a:p>
        </p:txBody>
      </p:sp>
      <p:pic>
        <p:nvPicPr>
          <p:cNvPr id="48" name="Google Shape;101;p21" descr="Google Shape;101;p21"/>
          <p:cNvPicPr>
            <a:picLocks noChangeAspect="1"/>
          </p:cNvPicPr>
          <p:nvPr/>
        </p:nvPicPr>
        <p:blipFill>
          <a:blip r:embed="rId2"/>
          <a:stretch>
            <a:fillRect/>
          </a:stretch>
        </p:blipFill>
        <p:spPr>
          <a:xfrm>
            <a:off x="683568" y="527480"/>
            <a:ext cx="5976664" cy="2636359"/>
          </a:xfrm>
          <a:prstGeom prst="rect">
            <a:avLst/>
          </a:prstGeom>
          <a:ln w="12700">
            <a:miter lim="400000"/>
          </a:ln>
        </p:spPr>
      </p:pic>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re et sous-titre">
    <p:spTree>
      <p:nvGrpSpPr>
        <p:cNvPr id="1" name=""/>
        <p:cNvGrpSpPr/>
        <p:nvPr/>
      </p:nvGrpSpPr>
      <p:grpSpPr>
        <a:xfrm>
          <a:off x="0" y="0"/>
          <a:ext cx="0" cy="0"/>
          <a:chOff x="0" y="0"/>
          <a:chExt cx="0" cy="0"/>
        </a:xfrm>
      </p:grpSpPr>
      <p:sp>
        <p:nvSpPr>
          <p:cNvPr id="55" name="Shape 55"/>
          <p:cNvSpPr txBox="1">
            <a:spLocks noGrp="1"/>
          </p:cNvSpPr>
          <p:nvPr>
            <p:ph type="title"/>
          </p:nvPr>
        </p:nvSpPr>
        <p:spPr>
          <a:xfrm>
            <a:off x="0" y="0"/>
            <a:ext cx="180000" cy="180000"/>
          </a:xfrm>
          <a:prstGeom prst="rect">
            <a:avLst/>
          </a:prstGeom>
          <a:ln w="9525">
            <a:solidFill>
              <a:srgbClr val="000000">
                <a:alpha val="0"/>
              </a:srgbClr>
            </a:solidFill>
          </a:ln>
        </p:spPr>
        <p:txBody>
          <a:bodyPr anchor="t"/>
          <a:lstStyle>
            <a:lvl1pPr marL="0" indent="0">
              <a:buClrTx/>
              <a:buSzTx/>
              <a:buNone/>
              <a:defRPr sz="100"/>
            </a:lvl1pPr>
          </a:lstStyle>
          <a:p>
            <a:r>
              <a:t>Title Text</a:t>
            </a:r>
          </a:p>
        </p:txBody>
      </p:sp>
      <p:sp>
        <p:nvSpPr>
          <p:cNvPr id="56" name="Shape 56"/>
          <p:cNvSpPr txBox="1">
            <a:spLocks noGrp="1"/>
          </p:cNvSpPr>
          <p:nvPr>
            <p:ph type="sldNum" sz="quarter" idx="2"/>
          </p:nvPr>
        </p:nvSpPr>
        <p:spPr>
          <a:prstGeom prst="rect">
            <a:avLst/>
          </a:prstGeom>
        </p:spPr>
        <p:txBody>
          <a:bodyPr/>
          <a:lstStyle/>
          <a:p>
            <a:fld id="{86CB4B4D-7CA3-9044-876B-883B54F8677D}" type="slidenum">
              <a:t>‹N°›</a:t>
            </a:fld>
            <a:endParaRPr/>
          </a:p>
        </p:txBody>
      </p:sp>
      <p:sp>
        <p:nvSpPr>
          <p:cNvPr id="57" name="Shape 57"/>
          <p:cNvSpPr txBox="1">
            <a:spLocks noGrp="1"/>
          </p:cNvSpPr>
          <p:nvPr>
            <p:ph type="body" sz="half" idx="1"/>
          </p:nvPr>
        </p:nvSpPr>
        <p:spPr>
          <a:xfrm>
            <a:off x="359999" y="2346045"/>
            <a:ext cx="8424001" cy="2077201"/>
          </a:xfrm>
          <a:prstGeom prst="rect">
            <a:avLst/>
          </a:prstGeom>
        </p:spPr>
        <p:txBody>
          <a:bodyPr>
            <a:normAutofit/>
          </a:bodyPr>
          <a:lstStyle>
            <a:lvl1pPr>
              <a:lnSpc>
                <a:spcPct val="90000"/>
              </a:lnSpc>
              <a:spcBef>
                <a:spcPts val="0"/>
              </a:spcBef>
              <a:defRPr sz="3200" b="1"/>
            </a:lvl1pPr>
            <a:lvl2pPr marL="228600" indent="457200">
              <a:lnSpc>
                <a:spcPct val="90000"/>
              </a:lnSpc>
              <a:spcBef>
                <a:spcPts val="0"/>
              </a:spcBef>
              <a:buSzTx/>
              <a:buNone/>
              <a:defRPr sz="3200" b="1"/>
            </a:lvl2pPr>
            <a:lvl3pPr marL="2400300" indent="-1371600">
              <a:lnSpc>
                <a:spcPct val="90000"/>
              </a:lnSpc>
              <a:spcBef>
                <a:spcPts val="0"/>
              </a:spcBef>
              <a:buSzPts val="3200"/>
              <a:defRPr sz="3200" b="1"/>
            </a:lvl3pPr>
            <a:lvl4pPr marL="3053442" indent="-1567542">
              <a:lnSpc>
                <a:spcPct val="90000"/>
              </a:lnSpc>
              <a:spcBef>
                <a:spcPts val="0"/>
              </a:spcBef>
              <a:buSzPts val="3200"/>
              <a:defRPr sz="3200" b="1"/>
            </a:lvl4pPr>
            <a:lvl5pPr marL="3510643" indent="-1567543">
              <a:lnSpc>
                <a:spcPct val="90000"/>
              </a:lnSpc>
              <a:spcBef>
                <a:spcPts val="0"/>
              </a:spcBef>
              <a:buSzPts val="3200"/>
              <a:defRPr sz="3200" b="1"/>
            </a:lvl5pPr>
          </a:lstStyle>
          <a:p>
            <a:r>
              <a:t>Body Level One</a:t>
            </a:r>
          </a:p>
          <a:p>
            <a:pPr lvl="1"/>
            <a:r>
              <a:t>Body Level Two</a:t>
            </a:r>
          </a:p>
          <a:p>
            <a:pPr lvl="2"/>
            <a:r>
              <a:t>Body Level Three</a:t>
            </a:r>
          </a:p>
          <a:p>
            <a:pPr lvl="3"/>
            <a:r>
              <a:t>Body Level Four</a:t>
            </a:r>
          </a:p>
          <a:p>
            <a:pPr lvl="4"/>
            <a:r>
              <a:t>Body Level Five</a:t>
            </a:r>
          </a:p>
        </p:txBody>
      </p:sp>
      <p:sp>
        <p:nvSpPr>
          <p:cNvPr id="58" name="Google Shape;108;p22"/>
          <p:cNvSpPr/>
          <p:nvPr/>
        </p:nvSpPr>
        <p:spPr>
          <a:xfrm>
            <a:off x="360000" y="4784399"/>
            <a:ext cx="8424000" cy="1"/>
          </a:xfrm>
          <a:prstGeom prst="line">
            <a:avLst/>
          </a:prstGeom>
          <a:ln w="10150">
            <a:solidFill>
              <a:srgbClr val="000000"/>
            </a:solidFill>
          </a:ln>
        </p:spPr>
        <p:txBody>
          <a:bodyPr lIns="45719" rIns="45719"/>
          <a:lstStyle/>
          <a:p>
            <a:endParaRPr/>
          </a:p>
        </p:txBody>
      </p:sp>
      <p:pic>
        <p:nvPicPr>
          <p:cNvPr id="59" name="Image 9" descr="Image 9"/>
          <p:cNvPicPr>
            <a:picLocks noChangeAspect="1"/>
          </p:cNvPicPr>
          <p:nvPr/>
        </p:nvPicPr>
        <p:blipFill>
          <a:blip r:embed="rId2"/>
          <a:stretch>
            <a:fillRect/>
          </a:stretch>
        </p:blipFill>
        <p:spPr>
          <a:xfrm>
            <a:off x="300435" y="252134"/>
            <a:ext cx="2116117" cy="1512000"/>
          </a:xfrm>
          <a:prstGeom prst="rect">
            <a:avLst/>
          </a:prstGeom>
          <a:ln w="12700">
            <a:miter lim="400000"/>
          </a:ln>
        </p:spPr>
      </p:pic>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ommaire">
    <p:spTree>
      <p:nvGrpSpPr>
        <p:cNvPr id="1" name=""/>
        <p:cNvGrpSpPr/>
        <p:nvPr/>
      </p:nvGrpSpPr>
      <p:grpSpPr>
        <a:xfrm>
          <a:off x="0" y="0"/>
          <a:ext cx="0" cy="0"/>
          <a:chOff x="0" y="0"/>
          <a:chExt cx="0" cy="0"/>
        </a:xfrm>
      </p:grpSpPr>
      <p:sp>
        <p:nvSpPr>
          <p:cNvPr id="66" name="Shape 66"/>
          <p:cNvSpPr txBox="1">
            <a:spLocks noGrp="1"/>
          </p:cNvSpPr>
          <p:nvPr>
            <p:ph type="title"/>
          </p:nvPr>
        </p:nvSpPr>
        <p:spPr>
          <a:xfrm>
            <a:off x="359999" y="900000"/>
            <a:ext cx="8424000" cy="720001"/>
          </a:xfrm>
          <a:prstGeom prst="rect">
            <a:avLst/>
          </a:prstGeom>
          <a:ln w="12700">
            <a:noFill/>
            <a:miter lim="400000"/>
          </a:ln>
        </p:spPr>
        <p:txBody>
          <a:bodyPr anchor="t"/>
          <a:lstStyle>
            <a:lvl1pPr marL="0" indent="0">
              <a:buClrTx/>
              <a:buSzTx/>
              <a:buNone/>
              <a:defRPr sz="2500"/>
            </a:lvl1pPr>
          </a:lstStyle>
          <a:p>
            <a:r>
              <a:t>Title Text</a:t>
            </a:r>
          </a:p>
        </p:txBody>
      </p:sp>
      <p:sp>
        <p:nvSpPr>
          <p:cNvPr id="67" name="Shape 67"/>
          <p:cNvSpPr txBox="1">
            <a:spLocks noGrp="1"/>
          </p:cNvSpPr>
          <p:nvPr>
            <p:ph type="sldNum" sz="quarter" idx="2"/>
          </p:nvPr>
        </p:nvSpPr>
        <p:spPr>
          <a:prstGeom prst="rect">
            <a:avLst/>
          </a:prstGeom>
        </p:spPr>
        <p:txBody>
          <a:bodyPr/>
          <a:lstStyle/>
          <a:p>
            <a:fld id="{86CB4B4D-7CA3-9044-876B-883B54F8677D}" type="slidenum">
              <a:t>‹N°›</a:t>
            </a:fld>
            <a:endParaRPr/>
          </a:p>
        </p:txBody>
      </p:sp>
      <p:sp>
        <p:nvSpPr>
          <p:cNvPr id="68" name="Shape 68"/>
          <p:cNvSpPr txBox="1">
            <a:spLocks noGrp="1"/>
          </p:cNvSpPr>
          <p:nvPr>
            <p:ph type="body" sz="quarter" idx="1"/>
          </p:nvPr>
        </p:nvSpPr>
        <p:spPr>
          <a:xfrm>
            <a:off x="359998" y="1891968"/>
            <a:ext cx="2520001" cy="2530801"/>
          </a:xfrm>
          <a:prstGeom prst="rect">
            <a:avLst/>
          </a:prstGeom>
        </p:spPr>
        <p:txBody>
          <a:bodyPr>
            <a:normAutofit/>
          </a:bodyPr>
          <a:lstStyle>
            <a:lvl1pPr marL="457200" indent="-295275">
              <a:spcBef>
                <a:spcPts val="400"/>
              </a:spcBef>
              <a:buClr>
                <a:srgbClr val="000000"/>
              </a:buClr>
              <a:buSzPts val="1000"/>
              <a:buAutoNum type="arabicPeriod"/>
              <a:defRPr b="1"/>
            </a:lvl1pPr>
            <a:lvl2pPr marL="946502" indent="-321027">
              <a:spcBef>
                <a:spcPts val="400"/>
              </a:spcBef>
              <a:buClr>
                <a:srgbClr val="000000"/>
              </a:buClr>
              <a:buAutoNum type="alphaLcPeriod"/>
              <a:defRPr b="1"/>
            </a:lvl2pPr>
            <a:lvl3pPr marL="1457325" indent="-428625">
              <a:spcBef>
                <a:spcPts val="400"/>
              </a:spcBef>
              <a:buClr>
                <a:srgbClr val="000000"/>
              </a:buClr>
              <a:defRPr b="1"/>
            </a:lvl3pPr>
            <a:lvl4pPr marL="1975757" indent="-489857">
              <a:spcBef>
                <a:spcPts val="400"/>
              </a:spcBef>
              <a:buClr>
                <a:srgbClr val="000000"/>
              </a:buClr>
              <a:defRPr b="1"/>
            </a:lvl4pPr>
            <a:lvl5pPr marL="2432957" indent="-489857">
              <a:spcBef>
                <a:spcPts val="400"/>
              </a:spcBef>
              <a:buClr>
                <a:srgbClr val="000000"/>
              </a:buClr>
              <a:defRPr b="1"/>
            </a:lvl5pPr>
          </a:lstStyle>
          <a:p>
            <a:r>
              <a:t>Body Level One</a:t>
            </a:r>
          </a:p>
          <a:p>
            <a:pPr lvl="1"/>
            <a:r>
              <a:t>Body Level Two</a:t>
            </a:r>
          </a:p>
          <a:p>
            <a:pPr lvl="2"/>
            <a:r>
              <a:t>Body Level Three</a:t>
            </a:r>
          </a:p>
          <a:p>
            <a:pPr lvl="3"/>
            <a:r>
              <a:t>Body Level Four</a:t>
            </a:r>
          </a:p>
          <a:p>
            <a:pPr lvl="4"/>
            <a:r>
              <a:t>Body Level Five</a:t>
            </a:r>
          </a:p>
        </p:txBody>
      </p:sp>
      <p:sp>
        <p:nvSpPr>
          <p:cNvPr id="69" name="Google Shape;116;p23"/>
          <p:cNvSpPr txBox="1">
            <a:spLocks noGrp="1"/>
          </p:cNvSpPr>
          <p:nvPr>
            <p:ph type="body" sz="quarter" idx="21"/>
          </p:nvPr>
        </p:nvSpPr>
        <p:spPr>
          <a:xfrm>
            <a:off x="3312000" y="1893599"/>
            <a:ext cx="2520001" cy="2530801"/>
          </a:xfrm>
          <a:prstGeom prst="rect">
            <a:avLst/>
          </a:prstGeom>
        </p:spPr>
        <p:txBody>
          <a:bodyPr>
            <a:normAutofit/>
          </a:bodyPr>
          <a:lstStyle/>
          <a:p>
            <a:pPr marL="457200" indent="-295275">
              <a:spcBef>
                <a:spcPts val="400"/>
              </a:spcBef>
              <a:buClr>
                <a:srgbClr val="000000"/>
              </a:buClr>
              <a:buSzPts val="1000"/>
              <a:buAutoNum type="arabicPeriod"/>
              <a:defRPr b="1"/>
            </a:pPr>
            <a:endParaRPr/>
          </a:p>
        </p:txBody>
      </p:sp>
      <p:sp>
        <p:nvSpPr>
          <p:cNvPr id="70" name="Google Shape;117;p23"/>
          <p:cNvSpPr txBox="1">
            <a:spLocks noGrp="1"/>
          </p:cNvSpPr>
          <p:nvPr>
            <p:ph type="body" sz="quarter" idx="22"/>
          </p:nvPr>
        </p:nvSpPr>
        <p:spPr>
          <a:xfrm>
            <a:off x="6263999" y="1893599"/>
            <a:ext cx="2520001" cy="2530801"/>
          </a:xfrm>
          <a:prstGeom prst="rect">
            <a:avLst/>
          </a:prstGeom>
        </p:spPr>
        <p:txBody>
          <a:bodyPr>
            <a:normAutofit/>
          </a:bodyPr>
          <a:lstStyle/>
          <a:p>
            <a:pPr marL="457200" indent="-295275">
              <a:spcBef>
                <a:spcPts val="400"/>
              </a:spcBef>
              <a:buClr>
                <a:srgbClr val="000000"/>
              </a:buClr>
              <a:buSzPts val="1000"/>
              <a:buAutoNum type="arabicPeriod"/>
              <a:defRPr b="1"/>
            </a:pPr>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re et textes 3 colonnes">
    <p:spTree>
      <p:nvGrpSpPr>
        <p:cNvPr id="1" name=""/>
        <p:cNvGrpSpPr/>
        <p:nvPr/>
      </p:nvGrpSpPr>
      <p:grpSpPr>
        <a:xfrm>
          <a:off x="0" y="0"/>
          <a:ext cx="0" cy="0"/>
          <a:chOff x="0" y="0"/>
          <a:chExt cx="0" cy="0"/>
        </a:xfrm>
      </p:grpSpPr>
      <p:sp>
        <p:nvSpPr>
          <p:cNvPr id="77" name="Shape 77"/>
          <p:cNvSpPr txBox="1">
            <a:spLocks noGrp="1"/>
          </p:cNvSpPr>
          <p:nvPr>
            <p:ph type="title"/>
          </p:nvPr>
        </p:nvSpPr>
        <p:spPr>
          <a:xfrm>
            <a:off x="359999" y="900000"/>
            <a:ext cx="8424000" cy="720001"/>
          </a:xfrm>
          <a:prstGeom prst="rect">
            <a:avLst/>
          </a:prstGeom>
          <a:ln w="12700">
            <a:noFill/>
            <a:miter lim="400000"/>
          </a:ln>
        </p:spPr>
        <p:txBody>
          <a:bodyPr anchor="t"/>
          <a:lstStyle>
            <a:lvl1pPr marL="0" indent="0">
              <a:buClrTx/>
              <a:buSzTx/>
              <a:buNone/>
              <a:defRPr sz="2500"/>
            </a:lvl1pPr>
          </a:lstStyle>
          <a:p>
            <a:r>
              <a:t>Title Text</a:t>
            </a:r>
          </a:p>
        </p:txBody>
      </p:sp>
      <p:sp>
        <p:nvSpPr>
          <p:cNvPr id="78" name="Shape 78"/>
          <p:cNvSpPr txBox="1">
            <a:spLocks noGrp="1"/>
          </p:cNvSpPr>
          <p:nvPr>
            <p:ph type="sldNum" sz="quarter" idx="2"/>
          </p:nvPr>
        </p:nvSpPr>
        <p:spPr>
          <a:prstGeom prst="rect">
            <a:avLst/>
          </a:prstGeom>
        </p:spPr>
        <p:txBody>
          <a:bodyPr/>
          <a:lstStyle/>
          <a:p>
            <a:fld id="{86CB4B4D-7CA3-9044-876B-883B54F8677D}" type="slidenum">
              <a:t>‹N°›</a:t>
            </a:fld>
            <a:endParaRPr/>
          </a:p>
        </p:txBody>
      </p:sp>
      <p:sp>
        <p:nvSpPr>
          <p:cNvPr id="79" name="Shape 79"/>
          <p:cNvSpPr txBox="1">
            <a:spLocks noGrp="1"/>
          </p:cNvSpPr>
          <p:nvPr>
            <p:ph type="body" sz="quarter" idx="1"/>
          </p:nvPr>
        </p:nvSpPr>
        <p:spPr>
          <a:xfrm>
            <a:off x="3312000" y="179999"/>
            <a:ext cx="5472001" cy="360001"/>
          </a:xfrm>
          <a:prstGeom prst="rect">
            <a:avLst/>
          </a:prstGeom>
        </p:spPr>
        <p:txBody>
          <a:bodyPr>
            <a:normAutofit/>
          </a:bodyPr>
          <a:lstStyle>
            <a:lvl1pPr marL="457200" indent="-276225" algn="r">
              <a:spcBef>
                <a:spcPts val="0"/>
              </a:spcBef>
              <a:buClr>
                <a:srgbClr val="000000"/>
              </a:buClr>
              <a:buSzPts val="700"/>
              <a:buAutoNum type="arabicPeriod"/>
              <a:defRPr sz="700" b="1"/>
            </a:lvl1pPr>
            <a:lvl2pPr indent="-276225" algn="r">
              <a:spcBef>
                <a:spcPts val="0"/>
              </a:spcBef>
              <a:buClr>
                <a:srgbClr val="000000"/>
              </a:buClr>
              <a:buSzPts val="700"/>
              <a:buAutoNum type="alphaLcPeriod"/>
              <a:defRPr sz="700" b="1"/>
            </a:lvl2pPr>
            <a:lvl3pPr marL="1328737" indent="-300037" algn="r">
              <a:spcBef>
                <a:spcPts val="0"/>
              </a:spcBef>
              <a:buClr>
                <a:srgbClr val="000000"/>
              </a:buClr>
              <a:buSzPts val="700"/>
              <a:defRPr sz="700" b="1"/>
            </a:lvl3pPr>
            <a:lvl4pPr indent="-342900" algn="r">
              <a:spcBef>
                <a:spcPts val="0"/>
              </a:spcBef>
              <a:buClr>
                <a:srgbClr val="000000"/>
              </a:buClr>
              <a:buSzPts val="700"/>
              <a:defRPr sz="700" b="1"/>
            </a:lvl4pPr>
            <a:lvl5pPr indent="-342900" algn="r">
              <a:spcBef>
                <a:spcPts val="0"/>
              </a:spcBef>
              <a:buClr>
                <a:srgbClr val="000000"/>
              </a:buClr>
              <a:buSzPts val="700"/>
              <a:defRPr sz="700" b="1"/>
            </a:lvl5pPr>
          </a:lstStyle>
          <a:p>
            <a:r>
              <a:t>Body Level One</a:t>
            </a:r>
          </a:p>
          <a:p>
            <a:pPr lvl="1"/>
            <a:r>
              <a:t>Body Level Two</a:t>
            </a:r>
          </a:p>
          <a:p>
            <a:pPr lvl="2"/>
            <a:r>
              <a:t>Body Level Three</a:t>
            </a:r>
          </a:p>
          <a:p>
            <a:pPr lvl="3"/>
            <a:r>
              <a:t>Body Level Four</a:t>
            </a:r>
          </a:p>
          <a:p>
            <a:pPr lvl="4"/>
            <a:r>
              <a:t>Body Level Five</a:t>
            </a:r>
          </a:p>
        </p:txBody>
      </p:sp>
      <p:sp>
        <p:nvSpPr>
          <p:cNvPr id="80" name="Google Shape;130;p25"/>
          <p:cNvSpPr txBox="1">
            <a:spLocks noGrp="1"/>
          </p:cNvSpPr>
          <p:nvPr>
            <p:ph type="body" sz="quarter" idx="21"/>
          </p:nvPr>
        </p:nvSpPr>
        <p:spPr>
          <a:xfrm>
            <a:off x="359998" y="1835999"/>
            <a:ext cx="2520002" cy="2574002"/>
          </a:xfrm>
          <a:prstGeom prst="rect">
            <a:avLst/>
          </a:prstGeom>
        </p:spPr>
        <p:txBody>
          <a:bodyPr>
            <a:normAutofit/>
          </a:bodyPr>
          <a:lstStyle/>
          <a:p>
            <a:pPr>
              <a:spcBef>
                <a:spcPts val="0"/>
              </a:spcBef>
            </a:pPr>
            <a:endParaRPr/>
          </a:p>
        </p:txBody>
      </p:sp>
      <p:sp>
        <p:nvSpPr>
          <p:cNvPr id="81" name="Google Shape;131;p25"/>
          <p:cNvSpPr txBox="1">
            <a:spLocks noGrp="1"/>
          </p:cNvSpPr>
          <p:nvPr>
            <p:ph type="body" sz="quarter" idx="22"/>
          </p:nvPr>
        </p:nvSpPr>
        <p:spPr>
          <a:xfrm>
            <a:off x="3312000" y="1835999"/>
            <a:ext cx="2520001" cy="2574002"/>
          </a:xfrm>
          <a:prstGeom prst="rect">
            <a:avLst/>
          </a:prstGeom>
        </p:spPr>
        <p:txBody>
          <a:bodyPr>
            <a:normAutofit/>
          </a:bodyPr>
          <a:lstStyle/>
          <a:p>
            <a:pPr>
              <a:spcBef>
                <a:spcPts val="0"/>
              </a:spcBef>
            </a:pPr>
            <a:endParaRPr/>
          </a:p>
        </p:txBody>
      </p:sp>
      <p:sp>
        <p:nvSpPr>
          <p:cNvPr id="82" name="Google Shape;132;p25"/>
          <p:cNvSpPr txBox="1">
            <a:spLocks noGrp="1"/>
          </p:cNvSpPr>
          <p:nvPr>
            <p:ph type="body" sz="quarter" idx="23"/>
          </p:nvPr>
        </p:nvSpPr>
        <p:spPr>
          <a:xfrm>
            <a:off x="6263999" y="1835999"/>
            <a:ext cx="2520001" cy="2574002"/>
          </a:xfrm>
          <a:prstGeom prst="rect">
            <a:avLst/>
          </a:prstGeom>
        </p:spPr>
        <p:txBody>
          <a:bodyPr>
            <a:normAutofit/>
          </a:bodyPr>
          <a:lstStyle/>
          <a:p>
            <a:pPr>
              <a:spcBef>
                <a:spcPts val="0"/>
              </a:spcBef>
            </a:pPr>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re et contenu">
    <p:spTree>
      <p:nvGrpSpPr>
        <p:cNvPr id="1" name=""/>
        <p:cNvGrpSpPr/>
        <p:nvPr/>
      </p:nvGrpSpPr>
      <p:grpSpPr>
        <a:xfrm>
          <a:off x="0" y="0"/>
          <a:ext cx="0" cy="0"/>
          <a:chOff x="0" y="0"/>
          <a:chExt cx="0" cy="0"/>
        </a:xfrm>
      </p:grpSpPr>
      <p:sp>
        <p:nvSpPr>
          <p:cNvPr id="89" name="Shape 89"/>
          <p:cNvSpPr txBox="1">
            <a:spLocks noGrp="1"/>
          </p:cNvSpPr>
          <p:nvPr>
            <p:ph type="title"/>
          </p:nvPr>
        </p:nvSpPr>
        <p:spPr>
          <a:xfrm>
            <a:off x="359999" y="900000"/>
            <a:ext cx="8424000" cy="720001"/>
          </a:xfrm>
          <a:prstGeom prst="rect">
            <a:avLst/>
          </a:prstGeom>
          <a:ln w="12700">
            <a:noFill/>
            <a:miter lim="400000"/>
          </a:ln>
        </p:spPr>
        <p:txBody>
          <a:bodyPr anchor="t"/>
          <a:lstStyle>
            <a:lvl1pPr marL="0" indent="0">
              <a:buClrTx/>
              <a:buSzTx/>
              <a:buNone/>
              <a:defRPr sz="2500"/>
            </a:lvl1pPr>
          </a:lstStyle>
          <a:p>
            <a:r>
              <a:t>Title Text</a:t>
            </a:r>
          </a:p>
        </p:txBody>
      </p:sp>
      <p:sp>
        <p:nvSpPr>
          <p:cNvPr id="90" name="Shape 90"/>
          <p:cNvSpPr txBox="1">
            <a:spLocks noGrp="1"/>
          </p:cNvSpPr>
          <p:nvPr>
            <p:ph type="sldNum" sz="quarter" idx="2"/>
          </p:nvPr>
        </p:nvSpPr>
        <p:spPr>
          <a:prstGeom prst="rect">
            <a:avLst/>
          </a:prstGeom>
        </p:spPr>
        <p:txBody>
          <a:bodyPr/>
          <a:lstStyle/>
          <a:p>
            <a:fld id="{86CB4B4D-7CA3-9044-876B-883B54F8677D}" type="slidenum">
              <a:t>‹N°›</a:t>
            </a:fld>
            <a:endParaRPr/>
          </a:p>
        </p:txBody>
      </p:sp>
      <p:sp>
        <p:nvSpPr>
          <p:cNvPr id="91" name="Shape 91"/>
          <p:cNvSpPr txBox="1">
            <a:spLocks noGrp="1"/>
          </p:cNvSpPr>
          <p:nvPr>
            <p:ph type="body" idx="1"/>
          </p:nvPr>
        </p:nvSpPr>
        <p:spPr>
          <a:xfrm>
            <a:off x="359998" y="1835999"/>
            <a:ext cx="8424000" cy="2574002"/>
          </a:xfrm>
          <a:prstGeom prst="rect">
            <a:avLst/>
          </a:prstGeom>
        </p:spPr>
        <p:txBody>
          <a:bodyPr>
            <a:normAutofit/>
          </a:bodyPr>
          <a:lstStyle>
            <a:lvl1pPr>
              <a:spcBef>
                <a:spcPts val="0"/>
              </a:spcBef>
            </a:lvl1pPr>
            <a:lvl2pPr marL="946502" indent="-321027">
              <a:spcBef>
                <a:spcPts val="0"/>
              </a:spcBef>
            </a:lvl2pPr>
            <a:lvl3pPr marL="1442243" indent="-353218">
              <a:spcBef>
                <a:spcPts val="0"/>
              </a:spcBef>
            </a:lvl3pPr>
            <a:lvl4pPr marL="1947182" indent="-394607">
              <a:spcBef>
                <a:spcPts val="0"/>
              </a:spcBef>
            </a:lvl4pPr>
            <a:lvl5pPr marL="2403021" indent="-390071">
              <a:spcBef>
                <a:spcPts val="0"/>
              </a:spcBef>
            </a:lvl5pPr>
          </a:lstStyle>
          <a:p>
            <a:r>
              <a:t>Body Level One</a:t>
            </a:r>
          </a:p>
          <a:p>
            <a:pPr lvl="1"/>
            <a:r>
              <a:t>Body Level Two</a:t>
            </a:r>
          </a:p>
          <a:p>
            <a:pPr lvl="2"/>
            <a:r>
              <a:t>Body Level Three</a:t>
            </a:r>
          </a:p>
          <a:p>
            <a:pPr lvl="3"/>
            <a:r>
              <a:t>Body Level Four</a:t>
            </a:r>
          </a:p>
          <a:p>
            <a:pPr lvl="4"/>
            <a:r>
              <a:t>Body Level Five</a:t>
            </a:r>
          </a:p>
        </p:txBody>
      </p:sp>
      <p:sp>
        <p:nvSpPr>
          <p:cNvPr id="92" name="Google Shape;139;p26"/>
          <p:cNvSpPr txBox="1">
            <a:spLocks noGrp="1"/>
          </p:cNvSpPr>
          <p:nvPr>
            <p:ph type="body" sz="quarter" idx="21"/>
          </p:nvPr>
        </p:nvSpPr>
        <p:spPr>
          <a:xfrm>
            <a:off x="3312000" y="179999"/>
            <a:ext cx="5472001" cy="360001"/>
          </a:xfrm>
          <a:prstGeom prst="rect">
            <a:avLst/>
          </a:prstGeom>
        </p:spPr>
        <p:txBody>
          <a:bodyPr>
            <a:normAutofit/>
          </a:bodyPr>
          <a:lstStyle/>
          <a:p>
            <a:pPr marL="457200" indent="-276225" algn="r">
              <a:spcBef>
                <a:spcPts val="0"/>
              </a:spcBef>
              <a:buClr>
                <a:srgbClr val="000000"/>
              </a:buClr>
              <a:buSzPts val="700"/>
              <a:buAutoNum type="arabicPeriod"/>
              <a:defRPr sz="700" b="1"/>
            </a:pPr>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1_Chapitre">
    <p:spTree>
      <p:nvGrpSpPr>
        <p:cNvPr id="1" name=""/>
        <p:cNvGrpSpPr/>
        <p:nvPr/>
      </p:nvGrpSpPr>
      <p:grpSpPr>
        <a:xfrm>
          <a:off x="0" y="0"/>
          <a:ext cx="0" cy="0"/>
          <a:chOff x="0" y="0"/>
          <a:chExt cx="0" cy="0"/>
        </a:xfrm>
      </p:grpSpPr>
      <p:sp>
        <p:nvSpPr>
          <p:cNvPr id="99" name="Espace réservé pour une image  7"/>
          <p:cNvSpPr>
            <a:spLocks noGrp="1"/>
          </p:cNvSpPr>
          <p:nvPr>
            <p:ph type="pic" idx="21"/>
          </p:nvPr>
        </p:nvSpPr>
        <p:spPr>
          <a:xfrm>
            <a:off x="0" y="738000"/>
            <a:ext cx="9144000" cy="4406401"/>
          </a:xfrm>
          <a:prstGeom prst="rect">
            <a:avLst/>
          </a:prstGeom>
        </p:spPr>
        <p:txBody>
          <a:bodyPr lIns="91439" tIns="45719" rIns="91439" bIns="45719"/>
          <a:lstStyle/>
          <a:p>
            <a:endParaRPr/>
          </a:p>
        </p:txBody>
      </p:sp>
      <p:sp>
        <p:nvSpPr>
          <p:cNvPr id="100" name="Shape 100"/>
          <p:cNvSpPr txBox="1">
            <a:spLocks noGrp="1"/>
          </p:cNvSpPr>
          <p:nvPr>
            <p:ph type="title" hasCustomPrompt="1"/>
          </p:nvPr>
        </p:nvSpPr>
        <p:spPr>
          <a:prstGeom prst="rect">
            <a:avLst/>
          </a:prstGeom>
        </p:spPr>
        <p:txBody>
          <a:bodyPr/>
          <a:lstStyle/>
          <a:p>
            <a:r>
              <a:t>Titre</a:t>
            </a:r>
          </a:p>
        </p:txBody>
      </p:sp>
      <p:sp>
        <p:nvSpPr>
          <p:cNvPr id="101" name="Shape 101"/>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Google Shape;94;p20"/>
          <p:cNvSpPr/>
          <p:nvPr/>
        </p:nvSpPr>
        <p:spPr>
          <a:xfrm>
            <a:off x="360000" y="4784399"/>
            <a:ext cx="8424000" cy="1"/>
          </a:xfrm>
          <a:prstGeom prst="line">
            <a:avLst/>
          </a:prstGeom>
          <a:ln w="10150">
            <a:solidFill>
              <a:srgbClr val="000000"/>
            </a:solidFill>
          </a:ln>
        </p:spPr>
        <p:txBody>
          <a:bodyPr lIns="45719" rIns="45719"/>
          <a:lstStyle/>
          <a:p>
            <a:endParaRPr/>
          </a:p>
        </p:txBody>
      </p:sp>
      <p:pic>
        <p:nvPicPr>
          <p:cNvPr id="3" name="Image 8" descr="Image 8"/>
          <p:cNvPicPr>
            <a:picLocks noChangeAspect="1"/>
          </p:cNvPicPr>
          <p:nvPr/>
        </p:nvPicPr>
        <p:blipFill>
          <a:blip r:embed="rId12"/>
          <a:stretch>
            <a:fillRect/>
          </a:stretch>
        </p:blipFill>
        <p:spPr>
          <a:xfrm>
            <a:off x="287488" y="93465"/>
            <a:ext cx="720001" cy="479324"/>
          </a:xfrm>
          <a:prstGeom prst="rect">
            <a:avLst/>
          </a:prstGeom>
          <a:ln w="12700">
            <a:miter lim="400000"/>
          </a:ln>
        </p:spPr>
      </p:pic>
      <p:sp>
        <p:nvSpPr>
          <p:cNvPr id="4" name="Shape 4"/>
          <p:cNvSpPr txBox="1">
            <a:spLocks noGrp="1"/>
          </p:cNvSpPr>
          <p:nvPr>
            <p:ph type="title" hasCustomPrompt="1"/>
          </p:nvPr>
        </p:nvSpPr>
        <p:spPr>
          <a:xfrm>
            <a:off x="359999" y="738000"/>
            <a:ext cx="8424000" cy="4046400"/>
          </a:xfrm>
          <a:prstGeom prst="rect">
            <a:avLst/>
          </a:prstGeom>
          <a:ln w="10160">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p>
            <a:r>
              <a:t>Titre</a:t>
            </a:r>
          </a:p>
        </p:txBody>
      </p:sp>
      <p:sp>
        <p:nvSpPr>
          <p:cNvPr id="5" name="Shape 5"/>
          <p:cNvSpPr txBox="1">
            <a:spLocks noGrp="1"/>
          </p:cNvSpPr>
          <p:nvPr>
            <p:ph type="sldNum" sz="quarter" idx="2"/>
          </p:nvPr>
        </p:nvSpPr>
        <p:spPr>
          <a:xfrm>
            <a:off x="7486999" y="4899999"/>
            <a:ext cx="127001" cy="127001"/>
          </a:xfrm>
          <a:prstGeom prst="rect">
            <a:avLst/>
          </a:prstGeom>
          <a:ln w="12700">
            <a:miter lim="400000"/>
          </a:ln>
        </p:spPr>
        <p:txBody>
          <a:bodyPr wrap="none" lIns="0" tIns="0" rIns="0" bIns="0" anchor="ctr">
            <a:spAutoFit/>
          </a:bodyPr>
          <a:lstStyle>
            <a:lvl1pPr algn="r">
              <a:defRPr sz="700" b="1"/>
            </a:lvl1pPr>
          </a:lstStyle>
          <a:p>
            <a:fld id="{86CB4B4D-7CA3-9044-876B-883B54F8677D}" type="slidenum">
              <a:t>‹N°›</a:t>
            </a:fld>
            <a:endParaRPr/>
          </a:p>
        </p:txBody>
      </p:sp>
      <p:sp>
        <p:nvSpPr>
          <p:cNvPr id="6" name="Shape 6"/>
          <p:cNvSpPr txBox="1">
            <a:spLocks noGrp="1"/>
          </p:cNvSpPr>
          <p:nvPr>
            <p:ph type="body" idx="1"/>
          </p:nvPr>
        </p:nvSpPr>
        <p:spPr>
          <a:xfrm>
            <a:off x="457200" y="1200150"/>
            <a:ext cx="8229600" cy="33944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p:txStyles>
    <p:titleStyle>
      <a:lvl1pPr marL="396000" marR="0" indent="-396000" algn="l" defTabSz="914400" rtl="0" latinLnBrk="0">
        <a:lnSpc>
          <a:spcPct val="90000"/>
        </a:lnSpc>
        <a:spcBef>
          <a:spcPts val="0"/>
        </a:spcBef>
        <a:spcAft>
          <a:spcPts val="0"/>
        </a:spcAft>
        <a:buClr>
          <a:srgbClr val="000000"/>
        </a:buClr>
        <a:buSzPts val="3200"/>
        <a:buFontTx/>
        <a:buAutoNum type="arabicPeriod"/>
        <a:tabLst/>
        <a:defRPr sz="3200" b="1" i="0" u="none" strike="noStrike" cap="none" spc="0" baseline="0">
          <a:solidFill>
            <a:srgbClr val="000000"/>
          </a:solidFill>
          <a:uFillTx/>
          <a:latin typeface="+mn-lt"/>
          <a:ea typeface="+mn-ea"/>
          <a:cs typeface="+mn-cs"/>
          <a:sym typeface="Arial"/>
        </a:defRPr>
      </a:lvl1pPr>
      <a:lvl2pPr marL="0" marR="0" indent="0" algn="l" defTabSz="914400" rtl="0" latinLnBrk="0">
        <a:lnSpc>
          <a:spcPct val="90000"/>
        </a:lnSpc>
        <a:spcBef>
          <a:spcPts val="0"/>
        </a:spcBef>
        <a:spcAft>
          <a:spcPts val="0"/>
        </a:spcAft>
        <a:buClr>
          <a:srgbClr val="000000"/>
        </a:buClr>
        <a:buSzTx/>
        <a:buFontTx/>
        <a:buNone/>
        <a:tabLst/>
        <a:defRPr sz="3200" b="1" i="0" u="none" strike="noStrike" cap="none" spc="0" baseline="0">
          <a:solidFill>
            <a:srgbClr val="000000"/>
          </a:solidFill>
          <a:uFillTx/>
          <a:latin typeface="+mn-lt"/>
          <a:ea typeface="+mn-ea"/>
          <a:cs typeface="+mn-cs"/>
          <a:sym typeface="Arial"/>
        </a:defRPr>
      </a:lvl2pPr>
      <a:lvl3pPr marL="0" marR="0" indent="0" algn="l" defTabSz="914400" rtl="0" latinLnBrk="0">
        <a:lnSpc>
          <a:spcPct val="90000"/>
        </a:lnSpc>
        <a:spcBef>
          <a:spcPts val="0"/>
        </a:spcBef>
        <a:spcAft>
          <a:spcPts val="0"/>
        </a:spcAft>
        <a:buClr>
          <a:srgbClr val="000000"/>
        </a:buClr>
        <a:buSzTx/>
        <a:buFontTx/>
        <a:buNone/>
        <a:tabLst/>
        <a:defRPr sz="3200" b="1" i="0" u="none" strike="noStrike" cap="none" spc="0" baseline="0">
          <a:solidFill>
            <a:srgbClr val="000000"/>
          </a:solidFill>
          <a:uFillTx/>
          <a:latin typeface="+mn-lt"/>
          <a:ea typeface="+mn-ea"/>
          <a:cs typeface="+mn-cs"/>
          <a:sym typeface="Arial"/>
        </a:defRPr>
      </a:lvl3pPr>
      <a:lvl4pPr marL="0" marR="0" indent="0" algn="l" defTabSz="914400" rtl="0" latinLnBrk="0">
        <a:lnSpc>
          <a:spcPct val="90000"/>
        </a:lnSpc>
        <a:spcBef>
          <a:spcPts val="0"/>
        </a:spcBef>
        <a:spcAft>
          <a:spcPts val="0"/>
        </a:spcAft>
        <a:buClr>
          <a:srgbClr val="000000"/>
        </a:buClr>
        <a:buSzTx/>
        <a:buFontTx/>
        <a:buNone/>
        <a:tabLst/>
        <a:defRPr sz="3200" b="1" i="0" u="none" strike="noStrike" cap="none" spc="0" baseline="0">
          <a:solidFill>
            <a:srgbClr val="000000"/>
          </a:solidFill>
          <a:uFillTx/>
          <a:latin typeface="+mn-lt"/>
          <a:ea typeface="+mn-ea"/>
          <a:cs typeface="+mn-cs"/>
          <a:sym typeface="Arial"/>
        </a:defRPr>
      </a:lvl4pPr>
      <a:lvl5pPr marL="0" marR="0" indent="0" algn="l" defTabSz="914400" rtl="0" latinLnBrk="0">
        <a:lnSpc>
          <a:spcPct val="90000"/>
        </a:lnSpc>
        <a:spcBef>
          <a:spcPts val="0"/>
        </a:spcBef>
        <a:spcAft>
          <a:spcPts val="0"/>
        </a:spcAft>
        <a:buClr>
          <a:srgbClr val="000000"/>
        </a:buClr>
        <a:buSzTx/>
        <a:buFontTx/>
        <a:buNone/>
        <a:tabLst/>
        <a:defRPr sz="3200" b="1" i="0" u="none" strike="noStrike" cap="none" spc="0" baseline="0">
          <a:solidFill>
            <a:srgbClr val="000000"/>
          </a:solidFill>
          <a:uFillTx/>
          <a:latin typeface="+mn-lt"/>
          <a:ea typeface="+mn-ea"/>
          <a:cs typeface="+mn-cs"/>
          <a:sym typeface="Arial"/>
        </a:defRPr>
      </a:lvl5pPr>
      <a:lvl6pPr marL="0" marR="0" indent="0" algn="l" defTabSz="914400" rtl="0" latinLnBrk="0">
        <a:lnSpc>
          <a:spcPct val="90000"/>
        </a:lnSpc>
        <a:spcBef>
          <a:spcPts val="0"/>
        </a:spcBef>
        <a:spcAft>
          <a:spcPts val="0"/>
        </a:spcAft>
        <a:buClr>
          <a:srgbClr val="000000"/>
        </a:buClr>
        <a:buSzTx/>
        <a:buFontTx/>
        <a:buNone/>
        <a:tabLst/>
        <a:defRPr sz="3200" b="1" i="0" u="none" strike="noStrike" cap="none" spc="0" baseline="0">
          <a:solidFill>
            <a:srgbClr val="000000"/>
          </a:solidFill>
          <a:uFillTx/>
          <a:latin typeface="+mn-lt"/>
          <a:ea typeface="+mn-ea"/>
          <a:cs typeface="+mn-cs"/>
          <a:sym typeface="Arial"/>
        </a:defRPr>
      </a:lvl6pPr>
      <a:lvl7pPr marL="0" marR="0" indent="0" algn="l" defTabSz="914400" rtl="0" latinLnBrk="0">
        <a:lnSpc>
          <a:spcPct val="90000"/>
        </a:lnSpc>
        <a:spcBef>
          <a:spcPts val="0"/>
        </a:spcBef>
        <a:spcAft>
          <a:spcPts val="0"/>
        </a:spcAft>
        <a:buClr>
          <a:srgbClr val="000000"/>
        </a:buClr>
        <a:buSzTx/>
        <a:buFontTx/>
        <a:buNone/>
        <a:tabLst/>
        <a:defRPr sz="3200" b="1" i="0" u="none" strike="noStrike" cap="none" spc="0" baseline="0">
          <a:solidFill>
            <a:srgbClr val="000000"/>
          </a:solidFill>
          <a:uFillTx/>
          <a:latin typeface="+mn-lt"/>
          <a:ea typeface="+mn-ea"/>
          <a:cs typeface="+mn-cs"/>
          <a:sym typeface="Arial"/>
        </a:defRPr>
      </a:lvl7pPr>
      <a:lvl8pPr marL="0" marR="0" indent="0" algn="l" defTabSz="914400" rtl="0" latinLnBrk="0">
        <a:lnSpc>
          <a:spcPct val="90000"/>
        </a:lnSpc>
        <a:spcBef>
          <a:spcPts val="0"/>
        </a:spcBef>
        <a:spcAft>
          <a:spcPts val="0"/>
        </a:spcAft>
        <a:buClr>
          <a:srgbClr val="000000"/>
        </a:buClr>
        <a:buSzTx/>
        <a:buFontTx/>
        <a:buNone/>
        <a:tabLst/>
        <a:defRPr sz="3200" b="1" i="0" u="none" strike="noStrike" cap="none" spc="0" baseline="0">
          <a:solidFill>
            <a:srgbClr val="000000"/>
          </a:solidFill>
          <a:uFillTx/>
          <a:latin typeface="+mn-lt"/>
          <a:ea typeface="+mn-ea"/>
          <a:cs typeface="+mn-cs"/>
          <a:sym typeface="Arial"/>
        </a:defRPr>
      </a:lvl8pPr>
      <a:lvl9pPr marL="0" marR="0" indent="0" algn="l" defTabSz="914400" rtl="0" latinLnBrk="0">
        <a:lnSpc>
          <a:spcPct val="90000"/>
        </a:lnSpc>
        <a:spcBef>
          <a:spcPts val="0"/>
        </a:spcBef>
        <a:spcAft>
          <a:spcPts val="0"/>
        </a:spcAft>
        <a:buClr>
          <a:srgbClr val="000000"/>
        </a:buClr>
        <a:buSzTx/>
        <a:buFontTx/>
        <a:buNone/>
        <a:tabLst/>
        <a:defRPr sz="3200" b="1" i="0" u="none" strike="noStrike" cap="none" spc="0" baseline="0">
          <a:solidFill>
            <a:srgbClr val="000000"/>
          </a:solidFill>
          <a:uFillTx/>
          <a:latin typeface="+mn-lt"/>
          <a:ea typeface="+mn-ea"/>
          <a:cs typeface="+mn-cs"/>
          <a:sym typeface="Arial"/>
        </a:defRPr>
      </a:lvl9pPr>
    </p:titleStyle>
    <p:bodyStyle>
      <a:lvl1pPr marL="228600" marR="0" indent="0" algn="l" defTabSz="914400" rtl="0" latinLnBrk="0">
        <a:lnSpc>
          <a:spcPct val="100000"/>
        </a:lnSpc>
        <a:spcBef>
          <a:spcPts val="500"/>
        </a:spcBef>
        <a:spcAft>
          <a:spcPts val="0"/>
        </a:spcAft>
        <a:buClrTx/>
        <a:buSzTx/>
        <a:buFontTx/>
        <a:buNone/>
        <a:tabLst/>
        <a:defRPr sz="1000" b="0" i="0" u="none" strike="noStrike" cap="none" spc="0" baseline="0">
          <a:solidFill>
            <a:srgbClr val="000000"/>
          </a:solidFill>
          <a:uFillTx/>
          <a:latin typeface="+mn-lt"/>
          <a:ea typeface="+mn-ea"/>
          <a:cs typeface="+mn-cs"/>
          <a:sym typeface="Arial"/>
        </a:defRPr>
      </a:lvl1pPr>
      <a:lvl2pPr marL="914400" marR="0" indent="-292100" algn="l" defTabSz="914400" rtl="0" latinLnBrk="0">
        <a:lnSpc>
          <a:spcPct val="100000"/>
        </a:lnSpc>
        <a:spcBef>
          <a:spcPts val="500"/>
        </a:spcBef>
        <a:spcAft>
          <a:spcPts val="0"/>
        </a:spcAft>
        <a:buClrTx/>
        <a:buSzPts val="1000"/>
        <a:buFontTx/>
        <a:buChar char="•"/>
        <a:tabLst/>
        <a:defRPr sz="1000" b="0" i="0" u="none" strike="noStrike" cap="none" spc="0" baseline="0">
          <a:solidFill>
            <a:srgbClr val="000000"/>
          </a:solidFill>
          <a:uFillTx/>
          <a:latin typeface="+mn-lt"/>
          <a:ea typeface="+mn-ea"/>
          <a:cs typeface="+mn-cs"/>
          <a:sym typeface="Arial"/>
        </a:defRPr>
      </a:lvl2pPr>
      <a:lvl3pPr marL="1371600" marR="0" indent="-292100" algn="l" defTabSz="914400" rtl="0" latinLnBrk="0">
        <a:lnSpc>
          <a:spcPct val="100000"/>
        </a:lnSpc>
        <a:spcBef>
          <a:spcPts val="500"/>
        </a:spcBef>
        <a:spcAft>
          <a:spcPts val="0"/>
        </a:spcAft>
        <a:buClrTx/>
        <a:buSzPts val="1000"/>
        <a:buFontTx/>
        <a:buChar char="•"/>
        <a:tabLst/>
        <a:defRPr sz="1000" b="0" i="0" u="none" strike="noStrike" cap="none" spc="0" baseline="0">
          <a:solidFill>
            <a:srgbClr val="000000"/>
          </a:solidFill>
          <a:uFillTx/>
          <a:latin typeface="+mn-lt"/>
          <a:ea typeface="+mn-ea"/>
          <a:cs typeface="+mn-cs"/>
          <a:sym typeface="Arial"/>
        </a:defRPr>
      </a:lvl3pPr>
      <a:lvl4pPr marL="1828800" marR="0" indent="-292100" algn="l" defTabSz="914400" rtl="0" latinLnBrk="0">
        <a:lnSpc>
          <a:spcPct val="100000"/>
        </a:lnSpc>
        <a:spcBef>
          <a:spcPts val="500"/>
        </a:spcBef>
        <a:spcAft>
          <a:spcPts val="0"/>
        </a:spcAft>
        <a:buClrTx/>
        <a:buSzPts val="1000"/>
        <a:buFontTx/>
        <a:buChar char="•"/>
        <a:tabLst/>
        <a:defRPr sz="1000" b="0" i="0" u="none" strike="noStrike" cap="none" spc="0" baseline="0">
          <a:solidFill>
            <a:srgbClr val="000000"/>
          </a:solidFill>
          <a:uFillTx/>
          <a:latin typeface="+mn-lt"/>
          <a:ea typeface="+mn-ea"/>
          <a:cs typeface="+mn-cs"/>
          <a:sym typeface="Arial"/>
        </a:defRPr>
      </a:lvl4pPr>
      <a:lvl5pPr marL="2286000" marR="0" indent="-292100" algn="l" defTabSz="914400" rtl="0" latinLnBrk="0">
        <a:lnSpc>
          <a:spcPct val="100000"/>
        </a:lnSpc>
        <a:spcBef>
          <a:spcPts val="500"/>
        </a:spcBef>
        <a:spcAft>
          <a:spcPts val="0"/>
        </a:spcAft>
        <a:buClrTx/>
        <a:buSzPts val="1000"/>
        <a:buFontTx/>
        <a:buChar char="•"/>
        <a:tabLst/>
        <a:defRPr sz="1000" b="0" i="0" u="none" strike="noStrike" cap="none" spc="0" baseline="0">
          <a:solidFill>
            <a:srgbClr val="000000"/>
          </a:solidFill>
          <a:uFillTx/>
          <a:latin typeface="+mn-lt"/>
          <a:ea typeface="+mn-ea"/>
          <a:cs typeface="+mn-cs"/>
          <a:sym typeface="Arial"/>
        </a:defRPr>
      </a:lvl5pPr>
      <a:lvl6pPr marL="2743200" marR="0" indent="-292100" algn="l" defTabSz="914400" rtl="0" latinLnBrk="0">
        <a:lnSpc>
          <a:spcPct val="100000"/>
        </a:lnSpc>
        <a:spcBef>
          <a:spcPts val="500"/>
        </a:spcBef>
        <a:spcAft>
          <a:spcPts val="0"/>
        </a:spcAft>
        <a:buClrTx/>
        <a:buSzPts val="1000"/>
        <a:buFontTx/>
        <a:buChar char="•"/>
        <a:tabLst/>
        <a:defRPr sz="1000" b="0" i="0" u="none" strike="noStrike" cap="none" spc="0" baseline="0">
          <a:solidFill>
            <a:srgbClr val="000000"/>
          </a:solidFill>
          <a:uFillTx/>
          <a:latin typeface="+mn-lt"/>
          <a:ea typeface="+mn-ea"/>
          <a:cs typeface="+mn-cs"/>
          <a:sym typeface="Arial"/>
        </a:defRPr>
      </a:lvl6pPr>
      <a:lvl7pPr marL="3200400" marR="0" indent="-292100" algn="l" defTabSz="914400" rtl="0" latinLnBrk="0">
        <a:lnSpc>
          <a:spcPct val="100000"/>
        </a:lnSpc>
        <a:spcBef>
          <a:spcPts val="500"/>
        </a:spcBef>
        <a:spcAft>
          <a:spcPts val="0"/>
        </a:spcAft>
        <a:buClrTx/>
        <a:buSzPts val="1000"/>
        <a:buFontTx/>
        <a:buChar char="•"/>
        <a:tabLst/>
        <a:defRPr sz="1000" b="0" i="0" u="none" strike="noStrike" cap="none" spc="0" baseline="0">
          <a:solidFill>
            <a:srgbClr val="000000"/>
          </a:solidFill>
          <a:uFillTx/>
          <a:latin typeface="+mn-lt"/>
          <a:ea typeface="+mn-ea"/>
          <a:cs typeface="+mn-cs"/>
          <a:sym typeface="Arial"/>
        </a:defRPr>
      </a:lvl7pPr>
      <a:lvl8pPr marL="3657600" marR="0" indent="-292100" algn="l" defTabSz="914400" rtl="0" latinLnBrk="0">
        <a:lnSpc>
          <a:spcPct val="100000"/>
        </a:lnSpc>
        <a:spcBef>
          <a:spcPts val="500"/>
        </a:spcBef>
        <a:spcAft>
          <a:spcPts val="0"/>
        </a:spcAft>
        <a:buClrTx/>
        <a:buSzPts val="1000"/>
        <a:buFontTx/>
        <a:buChar char="•"/>
        <a:tabLst/>
        <a:defRPr sz="1000" b="0" i="0" u="none" strike="noStrike" cap="none" spc="0" baseline="0">
          <a:solidFill>
            <a:srgbClr val="000000"/>
          </a:solidFill>
          <a:uFillTx/>
          <a:latin typeface="+mn-lt"/>
          <a:ea typeface="+mn-ea"/>
          <a:cs typeface="+mn-cs"/>
          <a:sym typeface="Arial"/>
        </a:defRPr>
      </a:lvl8pPr>
      <a:lvl9pPr marL="4114800" marR="0" indent="-292100" algn="l" defTabSz="914400" rtl="0" latinLnBrk="0">
        <a:lnSpc>
          <a:spcPct val="100000"/>
        </a:lnSpc>
        <a:spcBef>
          <a:spcPts val="500"/>
        </a:spcBef>
        <a:spcAft>
          <a:spcPts val="0"/>
        </a:spcAft>
        <a:buClrTx/>
        <a:buSzPts val="1000"/>
        <a:buFontTx/>
        <a:buChar char="•"/>
        <a:tabLst/>
        <a:defRPr sz="1000" b="0" i="0" u="none" strike="noStrike" cap="none" spc="0" baseline="0">
          <a:solidFill>
            <a:srgbClr val="000000"/>
          </a:solidFill>
          <a:uFillTx/>
          <a:latin typeface="+mn-lt"/>
          <a:ea typeface="+mn-ea"/>
          <a:cs typeface="+mn-cs"/>
          <a:sym typeface="Arial"/>
        </a:defRPr>
      </a:lvl9pPr>
    </p:bodyStyle>
    <p:otherStyle>
      <a:lvl1pPr marL="0" marR="0" indent="0" algn="r" defTabSz="914400" rtl="0" latinLnBrk="0">
        <a:lnSpc>
          <a:spcPct val="100000"/>
        </a:lnSpc>
        <a:spcBef>
          <a:spcPts val="0"/>
        </a:spcBef>
        <a:spcAft>
          <a:spcPts val="0"/>
        </a:spcAft>
        <a:buClrTx/>
        <a:buSzTx/>
        <a:buFontTx/>
        <a:buNone/>
        <a:tabLst/>
        <a:defRPr sz="700" b="1" i="0" u="none" strike="noStrike" cap="none" spc="0" baseline="0">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700" b="1" i="0" u="none" strike="noStrike" cap="none" spc="0" baseline="0">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700" b="1" i="0" u="none" strike="noStrike" cap="none" spc="0" baseline="0">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700" b="1" i="0" u="none" strike="noStrike" cap="none" spc="0" baseline="0">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700" b="1"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700" b="1"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700" b="1"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700" b="1"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700" b="1"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s://www.cohesion-territoires.gouv.fr/exigences-reglementaires-thermiques-pour-les-batiments-existants" TargetMode="External"/><Relationship Id="rId2" Type="http://schemas.openxmlformats.org/officeDocument/2006/relationships/hyperlink" Target="https://www.ecologique-solidaire.gouv.fr/diagnostic-performance-energetique-dpe" TargetMode="Externa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hyperlink" Target="https://operat.ademe.fr/#/public/accuei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hyperlink" Target="https://www.banquedesterritoires.fr/renovation-energetique-des-batiments-publics" TargetMode="Externa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hyperlink" Target="https://www.programme-cee-actee.fr" TargetMode="Externa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https://www.ademe.fr/sites/default/files/assets/documents/cdc-ademe-audit-energetique-dans-les-batiments-17-12-2014.pdf" TargetMode="External"/><Relationship Id="rId2" Type="http://schemas.openxmlformats.org/officeDocument/2006/relationships/hyperlink" Target="http://www.ademe.fr/sites/default/files/assets/documents/cdc-ademe-conseil-d-orientation-energetique-dans-les-batiments.pdf" TargetMode="External"/><Relationship Id="rId1" Type="http://schemas.openxmlformats.org/officeDocument/2006/relationships/slideLayout" Target="../slideLayouts/slideLayout8.xml"/><Relationship Id="rId4" Type="http://schemas.openxmlformats.org/officeDocument/2006/relationships/hyperlink" Target="https://www.programme-cee-actee.fr/"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ademe.fr/schemas-directeurs-immobilier" TargetMode="External"/><Relationship Id="rId7" Type="http://schemas.openxmlformats.org/officeDocument/2006/relationships/hyperlink" Target="https://entreprises.ademe.fr/dispositif-aide/20200622/aurasdie2020-94" TargetMode="External"/><Relationship Id="rId2" Type="http://schemas.openxmlformats.org/officeDocument/2006/relationships/hyperlink" Target="https://www.banquedesterritoires.fr/accompagnement-pour-la-renovation-energetique-des-batiments" TargetMode="External"/><Relationship Id="rId1" Type="http://schemas.openxmlformats.org/officeDocument/2006/relationships/slideLayout" Target="../slideLayouts/slideLayout8.xml"/><Relationship Id="rId6" Type="http://schemas.openxmlformats.org/officeDocument/2006/relationships/hyperlink" Target="https://www.banquedesterritoires.fr/sites/default/files/2019-11/Plaquette%204%20pages%20SDI%20-%20octobre%202019.pdf" TargetMode="External"/><Relationship Id="rId5" Type="http://schemas.openxmlformats.org/officeDocument/2006/relationships/hyperlink" Target="https://www.programme-cee-actee.fr/sites/default/files/media-document/2020-04/LE%20SCHEMA%20DIRECTEUR%20IMMOBILIER.pdf" TargetMode="External"/><Relationship Id="rId4" Type="http://schemas.openxmlformats.org/officeDocument/2006/relationships/hyperlink" Target="https://www.programme-cee-actee.fr/"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cte.ecologique-solidaire.gouv.fr/" TargetMode="External"/><Relationship Id="rId2" Type="http://schemas.openxmlformats.org/officeDocument/2006/relationships/hyperlink" Target="https://www.territoires-climat.ademe.fr/" TargetMode="Externa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hyperlink" Target="mailto:renovation.actee@fnccr.asso.fr" TargetMode="External"/><Relationship Id="rId2" Type="http://schemas.openxmlformats.org/officeDocument/2006/relationships/hyperlink" Target="https://www.programme-cee-actee.fr/sites/default/files/media-document/2020-04/LE%20SCHEMA%20DIRECTEUR%20IMMOBILIER.pdf" TargetMode="Externa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programme-cee-actee.fr/sites/default/files/media-document/2020-04/LE%20SCHEMA%20DIRECTEUR%20IMMOBILIER.pdf" TargetMode="Externa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hyperlink" Target="https://www.ademe.fr/sites/default/files/assets/documents/20140328_plaquettecep-val.pdf" TargetMode="External"/><Relationship Id="rId7"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 Id="rId6" Type="http://schemas.openxmlformats.org/officeDocument/2006/relationships/hyperlink" Target="http://www.youtube.com/watch?v=s6RsQyRxKhc" TargetMode="External"/><Relationship Id="rId5" Type="http://schemas.openxmlformats.org/officeDocument/2006/relationships/hyperlink" Target="https://www.federation-flame.org/les-alec-en-france/quest-ce-quune-alec/" TargetMode="External"/><Relationship Id="rId4" Type="http://schemas.openxmlformats.org/officeDocument/2006/relationships/hyperlink" Target="https://www.rare.f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s://comment-faire.modernisation.gouv.fr/boite-a-outils/participation-citoyenne/" TargetMode="External"/><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hyperlink" Target="http://calculateur-cee.ademe.fr/user/login" TargetMode="External"/><Relationship Id="rId2" Type="http://schemas.openxmlformats.org/officeDocument/2006/relationships/image" Target="../media/image23.png"/><Relationship Id="rId1" Type="http://schemas.openxmlformats.org/officeDocument/2006/relationships/slideLayout" Target="../slideLayouts/slideLayout8.xml"/><Relationship Id="rId6" Type="http://schemas.openxmlformats.org/officeDocument/2006/relationships/hyperlink" Target="https://amorce.asso.fr/boite-a-outils-energie-certificats-d-economies-d-energie" TargetMode="External"/><Relationship Id="rId5" Type="http://schemas.openxmlformats.org/officeDocument/2006/relationships/hyperlink" Target="https://amorce.asso.fr/publications/certificats-economies-energie-50-questions-pratiques-pour-les-collectivites" TargetMode="External"/><Relationship Id="rId4" Type="http://schemas.openxmlformats.org/officeDocument/2006/relationships/hyperlink" Target="http://partage.amorce.asso.fr/3_cee_et_marche_public_daj-wIEYQ.pdf"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banquedesterritoires.fr/directions-regionales" TargetMode="External"/><Relationship Id="rId7" Type="http://schemas.openxmlformats.org/officeDocument/2006/relationships/hyperlink" Target="https://www.banquedesterritoires.fr/sites/default/files/2018-11/Fiche%20Intracting%20cerema.pdf" TargetMode="External"/><Relationship Id="rId2" Type="http://schemas.openxmlformats.org/officeDocument/2006/relationships/hyperlink" Target="https://www.banquedesterritoires.fr/pret-gpi-ambre" TargetMode="External"/><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hyperlink" Target="https://www.banquedesterritoires.fr/renovation-energetique-des-batiments-publics" TargetMode="External"/><Relationship Id="rId4" Type="http://schemas.openxmlformats.org/officeDocument/2006/relationships/hyperlink" Target="https://www.banquedesterritoires.fr/edu-pret"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hyperlink" Target="https://agence-cohesion-territoires.gouv.fr/petites-villes-de-demain-45" TargetMode="External"/><Relationship Id="rId2" Type="http://schemas.openxmlformats.org/officeDocument/2006/relationships/hyperlink" Target="https://www.anru.fr/fre/ANRU" TargetMode="External"/><Relationship Id="rId1" Type="http://schemas.openxmlformats.org/officeDocument/2006/relationships/slideLayout" Target="../slideLayouts/slideLayout8.xml"/><Relationship Id="rId4" Type="http://schemas.openxmlformats.org/officeDocument/2006/relationships/image" Target="../media/image25.jpeg"/></Relationships>
</file>

<file path=ppt/slides/_rels/slide35.xml.rels><?xml version="1.0" encoding="UTF-8" standalone="yes"?>
<Relationships xmlns="http://schemas.openxmlformats.org/package/2006/relationships"><Relationship Id="rId2" Type="http://schemas.openxmlformats.org/officeDocument/2006/relationships/hyperlink" Target="https://aides-territoires.beta.gouv.fr/" TargetMode="Externa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operation-cocon63.fr" TargetMode="Externa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hyperlink" Target="https://www.ademe.fr/expertises/energies-renouvelables-enr-production-reseaux-stockage/passer-a-laction/produire-chaleur/fonds-chaleur-bref" TargetMode="External"/><Relationship Id="rId2" Type="http://schemas.openxmlformats.org/officeDocument/2006/relationships/hyperlink" Target="https://www.ecologique-solidaire.gouv.fr/coup-pouce-chauffage-des-batiments-tertiaires" TargetMode="Externa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hyperlink" Target="https://www.ademe.fr/expertises/energies-renouvelables-enr-production-reseaux-stockage/passer-a-laction/transport-lenergie/reseaux-chaleur" TargetMode="External"/><Relationship Id="rId2" Type="http://schemas.openxmlformats.org/officeDocument/2006/relationships/hyperlink" Target="https://www.observatoire-des-reseaux.fr/cartographie/" TargetMode="External"/><Relationship Id="rId1" Type="http://schemas.openxmlformats.org/officeDocument/2006/relationships/slideLayout" Target="../slideLayouts/slideLayout8.xml"/><Relationship Id="rId4" Type="http://schemas.openxmlformats.org/officeDocument/2006/relationships/image" Target="../media/image28.jpeg"/></Relationships>
</file>

<file path=ppt/slides/_rels/slide43.xml.rels><?xml version="1.0" encoding="UTF-8" standalone="yes"?>
<Relationships xmlns="http://schemas.openxmlformats.org/package/2006/relationships"><Relationship Id="rId2" Type="http://schemas.openxmlformats.org/officeDocument/2006/relationships/hyperlink" Target="https://www.legifrance.gouv.fr/affichTexte.do?cidTexte=JORFTEXT000041889295&amp;categorieLien=id" TargetMode="Externa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hyperlink" Target="https://www.banquedesterritoires.fr/amo-contrat-de-performance-energetique-ademe" TargetMode="External"/><Relationship Id="rId2" Type="http://schemas.openxmlformats.org/officeDocument/2006/relationships/hyperlink" Target="https://www.programme-cee-actee.fr/sites/default/files/media-document/2020-04/LE%20SCHEMA%20DIRECTEUR%20IMMOBILIER.pdf" TargetMode="External"/><Relationship Id="rId1" Type="http://schemas.openxmlformats.org/officeDocument/2006/relationships/slideLayout" Target="../slideLayouts/slideLayout8.xml"/><Relationship Id="rId4" Type="http://schemas.openxmlformats.org/officeDocument/2006/relationships/hyperlink" Target="https://www.banquedesterritoires.fr/amo-commissionnement-ademe"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8.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png"/></Relationships>
</file>

<file path=ppt/slides/_rels/slide4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hyperlink" Target="https://www.cerema.fr/fr/actualites/cours-ecoles-resilientes-serie-webinaires-partager" TargetMode="External"/><Relationship Id="rId2" Type="http://schemas.openxmlformats.org/officeDocument/2006/relationships/hyperlink" Target="https://www.ademe.fr/expertises/developpement-durable/education-developpement-durable/lancer-demarche-developpement-durable-sein-etablissement/devenir-eco-ecole-eco-college-eco-lycee" TargetMode="Externa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hyperlink" Target="https://www.watty.fr/" TargetMode="External"/><Relationship Id="rId2" Type="http://schemas.openxmlformats.org/officeDocument/2006/relationships/hyperlink" Target="https://www.cube-s.org/" TargetMode="External"/><Relationship Id="rId1" Type="http://schemas.openxmlformats.org/officeDocument/2006/relationships/slideLayout" Target="../slideLayouts/slideLayout8.xml"/><Relationship Id="rId5" Type="http://schemas.openxmlformats.org/officeDocument/2006/relationships/image" Target="../media/image44.png"/><Relationship Id="rId4" Type="http://schemas.openxmlformats.org/officeDocument/2006/relationships/image" Target="../media/image43.png"/></Relationships>
</file>

<file path=ppt/slides/_rels/slide56.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8.xml"/><Relationship Id="rId6" Type="http://schemas.openxmlformats.org/officeDocument/2006/relationships/image" Target="../media/image48.png"/><Relationship Id="rId11" Type="http://schemas.openxmlformats.org/officeDocument/2006/relationships/image" Target="../media/image53.jpeg"/><Relationship Id="rId5" Type="http://schemas.openxmlformats.org/officeDocument/2006/relationships/image" Target="../media/image47.png"/><Relationship Id="rId10" Type="http://schemas.openxmlformats.org/officeDocument/2006/relationships/image" Target="../media/image52.jpeg"/><Relationship Id="rId4" Type="http://schemas.openxmlformats.org/officeDocument/2006/relationships/image" Target="../media/image46.png"/><Relationship Id="rId9" Type="http://schemas.openxmlformats.org/officeDocument/2006/relationships/image" Target="../media/image51.jpeg"/></Relationships>
</file>

<file path=ppt/slides/_rels/slide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8" Type="http://schemas.openxmlformats.org/officeDocument/2006/relationships/hyperlink" Target="https://www.ademe.fr/collectivites-secteur-public/patrimoine-communes-comment-passer-a-laction" TargetMode="External"/><Relationship Id="rId13" Type="http://schemas.openxmlformats.org/officeDocument/2006/relationships/hyperlink" Target="https://www.ecologique-solidaire.gouv.fr/transition-ecologique-boite-outils-des-elus" TargetMode="External"/><Relationship Id="rId18" Type="http://schemas.openxmlformats.org/officeDocument/2006/relationships/image" Target="../media/image57.png"/><Relationship Id="rId3" Type="http://schemas.openxmlformats.org/officeDocument/2006/relationships/hyperlink" Target="mailto:renovation.actee@fnccr.asso.fr" TargetMode="External"/><Relationship Id="rId7" Type="http://schemas.openxmlformats.org/officeDocument/2006/relationships/hyperlink" Target="https://www.ademe.fr/collectivites-secteur-public/collectivites-lademe-finance-projets" TargetMode="External"/><Relationship Id="rId12" Type="http://schemas.openxmlformats.org/officeDocument/2006/relationships/hyperlink" Target="https://www.cerema.fr/fr/activites/habitat-batiment" TargetMode="External"/><Relationship Id="rId17" Type="http://schemas.openxmlformats.org/officeDocument/2006/relationships/image" Target="../media/image56.png"/><Relationship Id="rId2" Type="http://schemas.openxmlformats.org/officeDocument/2006/relationships/hyperlink" Target="https://www.programme-cee-actee.fr/sites/default/files/media-document/2020-04/LE%20SCHEMA%20DIRECTEUR%20IMMOBILIER.pdf" TargetMode="External"/><Relationship Id="rId16" Type="http://schemas.openxmlformats.org/officeDocument/2006/relationships/image" Target="../media/image55.png"/><Relationship Id="rId1" Type="http://schemas.openxmlformats.org/officeDocument/2006/relationships/slideLayout" Target="../slideLayouts/slideLayout8.xml"/><Relationship Id="rId6" Type="http://schemas.openxmlformats.org/officeDocument/2006/relationships/hyperlink" Target="https://aides-territoires.beta.gouv.fr/" TargetMode="External"/><Relationship Id="rId11" Type="http://schemas.openxmlformats.org/officeDocument/2006/relationships/hyperlink" Target="https://www.ademe.fr/ademe-mag-ndeg117" TargetMode="External"/><Relationship Id="rId5" Type="http://schemas.openxmlformats.org/officeDocument/2006/relationships/hyperlink" Target="https://www.banquedesterritoires.fr/directions-regionales" TargetMode="External"/><Relationship Id="rId15" Type="http://schemas.openxmlformats.org/officeDocument/2006/relationships/image" Target="../media/image54.png"/><Relationship Id="rId10" Type="http://schemas.openxmlformats.org/officeDocument/2006/relationships/hyperlink" Target="http://www.ademe.fr/amenager-nature-ville" TargetMode="External"/><Relationship Id="rId4" Type="http://schemas.openxmlformats.org/officeDocument/2006/relationships/hyperlink" Target="https://www.banquedesterritoires.fr/renovation-energetique-des-batiments-publics" TargetMode="External"/><Relationship Id="rId9" Type="http://schemas.openxmlformats.org/officeDocument/2006/relationships/hyperlink" Target="https://www.ademe.fr/chaud-dehors-frais-dedans" TargetMode="External"/><Relationship Id="rId14" Type="http://schemas.openxmlformats.org/officeDocument/2006/relationships/image" Target="../media/image15.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Google Shape;144;p27"/>
          <p:cNvSpPr txBox="1"/>
          <p:nvPr/>
        </p:nvSpPr>
        <p:spPr>
          <a:xfrm>
            <a:off x="359998" y="4899998"/>
            <a:ext cx="5904004"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700" b="1"/>
            </a:lvl1pPr>
          </a:lstStyle>
          <a:p>
            <a:r>
              <a:t>Coordination interministérielle du plan de rénovation énergétique des bâtiments</a:t>
            </a:r>
          </a:p>
        </p:txBody>
      </p:sp>
      <p:sp>
        <p:nvSpPr>
          <p:cNvPr id="125" name="Titre 4"/>
          <p:cNvSpPr txBox="1">
            <a:spLocks noGrp="1"/>
          </p:cNvSpPr>
          <p:nvPr>
            <p:ph type="title"/>
          </p:nvPr>
        </p:nvSpPr>
        <p:spPr>
          <a:xfrm>
            <a:off x="0" y="0"/>
            <a:ext cx="180000" cy="180000"/>
          </a:xfrm>
          <a:prstGeom prst="rect">
            <a:avLst/>
          </a:prstGeom>
        </p:spPr>
        <p:txBody>
          <a:bodyPr/>
          <a:lstStyle/>
          <a:p>
            <a:endParaRPr/>
          </a:p>
        </p:txBody>
      </p:sp>
      <p:sp>
        <p:nvSpPr>
          <p:cNvPr id="126" name="Google Shape;148;p27"/>
          <p:cNvSpPr txBox="1">
            <a:spLocks noGrp="1"/>
          </p:cNvSpPr>
          <p:nvPr>
            <p:ph type="sldNum" sz="quarter" idx="2"/>
          </p:nvPr>
        </p:nvSpPr>
        <p:spPr>
          <a:xfrm>
            <a:off x="7486998" y="4899998"/>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a:t>
            </a:fld>
            <a:endParaRPr/>
          </a:p>
        </p:txBody>
      </p:sp>
      <p:sp>
        <p:nvSpPr>
          <p:cNvPr id="127" name="Google Shape;146;p27"/>
          <p:cNvSpPr txBox="1">
            <a:spLocks noGrp="1"/>
          </p:cNvSpPr>
          <p:nvPr>
            <p:ph type="body" sz="half" idx="1"/>
          </p:nvPr>
        </p:nvSpPr>
        <p:spPr>
          <a:xfrm>
            <a:off x="359998" y="2346044"/>
            <a:ext cx="8424003" cy="2077201"/>
          </a:xfrm>
          <a:prstGeom prst="rect">
            <a:avLst/>
          </a:prstGeom>
        </p:spPr>
        <p:txBody>
          <a:bodyPr/>
          <a:lstStyle/>
          <a:p>
            <a:pPr marL="0">
              <a:defRPr sz="3000"/>
            </a:pPr>
            <a:r>
              <a:t>RÉNOVATION ÉNERGÉTIQUE DES BÂTIMENTS DES COLLECTIVITÉS LOCALES</a:t>
            </a:r>
          </a:p>
          <a:p>
            <a:pPr marL="0">
              <a:lnSpc>
                <a:spcPct val="100000"/>
              </a:lnSpc>
              <a:spcBef>
                <a:spcPts val="600"/>
              </a:spcBef>
              <a:defRPr sz="2000" b="0"/>
            </a:pPr>
            <a:r>
              <a:t>Comprendre et se lancer </a:t>
            </a:r>
          </a:p>
        </p:txBody>
      </p:sp>
      <p:sp>
        <p:nvSpPr>
          <p:cNvPr id="128" name="Google Shape;147;p27"/>
          <p:cNvSpPr txBox="1"/>
          <p:nvPr/>
        </p:nvSpPr>
        <p:spPr>
          <a:xfrm>
            <a:off x="7219144" y="4899998"/>
            <a:ext cx="1170002"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r">
              <a:defRPr sz="700" b="1"/>
            </a:lvl1pPr>
          </a:lstStyle>
          <a:p>
            <a:r>
              <a:t>juillet 2020</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Espace réservé du pied de page 4"/>
          <p:cNvSpPr txBox="1"/>
          <p:nvPr/>
        </p:nvSpPr>
        <p:spPr>
          <a:xfrm>
            <a:off x="359999" y="4899999"/>
            <a:ext cx="5904002"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700" b="1"/>
            </a:lvl1pPr>
          </a:lstStyle>
          <a:p>
            <a:r>
              <a:t>Coordination interministérielle du plan de rénovation énergétique des bâtiments</a:t>
            </a:r>
          </a:p>
        </p:txBody>
      </p:sp>
      <p:sp>
        <p:nvSpPr>
          <p:cNvPr id="199" name="Titre 1"/>
          <p:cNvSpPr txBox="1">
            <a:spLocks noGrp="1"/>
          </p:cNvSpPr>
          <p:nvPr>
            <p:ph type="title"/>
          </p:nvPr>
        </p:nvSpPr>
        <p:spPr>
          <a:xfrm>
            <a:off x="360000" y="900000"/>
            <a:ext cx="8424000" cy="720001"/>
          </a:xfrm>
          <a:prstGeom prst="rect">
            <a:avLst/>
          </a:prstGeom>
        </p:spPr>
        <p:txBody>
          <a:bodyPr/>
          <a:lstStyle>
            <a:lvl1pPr>
              <a:defRPr sz="2800"/>
            </a:lvl1pPr>
          </a:lstStyle>
          <a:p>
            <a:r>
              <a:t>6 raisons d’agir</a:t>
            </a:r>
          </a:p>
        </p:txBody>
      </p:sp>
      <p:sp>
        <p:nvSpPr>
          <p:cNvPr id="200" name="Espace réservé du texte 2"/>
          <p:cNvSpPr txBox="1">
            <a:spLocks noGrp="1"/>
          </p:cNvSpPr>
          <p:nvPr>
            <p:ph type="body" idx="1"/>
          </p:nvPr>
        </p:nvSpPr>
        <p:spPr>
          <a:xfrm>
            <a:off x="359998" y="1835999"/>
            <a:ext cx="8424000" cy="2574002"/>
          </a:xfrm>
          <a:prstGeom prst="rect">
            <a:avLst/>
          </a:prstGeom>
        </p:spPr>
        <p:txBody>
          <a:bodyPr/>
          <a:lstStyle/>
          <a:p>
            <a:pPr marL="0" algn="just">
              <a:spcBef>
                <a:spcPts val="600"/>
              </a:spcBef>
              <a:defRPr sz="1600" b="1"/>
            </a:pPr>
            <a:r>
              <a:rPr dirty="0" err="1"/>
              <a:t>Emploi</a:t>
            </a:r>
            <a:endParaRPr dirty="0"/>
          </a:p>
          <a:p>
            <a:pPr marL="0" lvl="1" indent="0">
              <a:spcBef>
                <a:spcPts val="600"/>
              </a:spcBef>
              <a:buSzTx/>
              <a:buNone/>
              <a:defRPr sz="1300" b="1"/>
            </a:pPr>
            <a:r>
              <a:rPr dirty="0"/>
              <a:t>La </a:t>
            </a:r>
            <a:r>
              <a:rPr dirty="0" err="1"/>
              <a:t>mise</a:t>
            </a:r>
            <a:r>
              <a:rPr dirty="0"/>
              <a:t> </a:t>
            </a:r>
            <a:r>
              <a:rPr dirty="0" err="1"/>
              <a:t>en</a:t>
            </a:r>
            <a:r>
              <a:rPr dirty="0"/>
              <a:t> </a:t>
            </a:r>
            <a:r>
              <a:rPr dirty="0" err="1"/>
              <a:t>chantier</a:t>
            </a:r>
            <a:r>
              <a:rPr dirty="0"/>
              <a:t> de </a:t>
            </a:r>
            <a:r>
              <a:rPr dirty="0" err="1"/>
              <a:t>travaux</a:t>
            </a:r>
            <a:r>
              <a:rPr dirty="0"/>
              <a:t> de </a:t>
            </a:r>
            <a:r>
              <a:rPr dirty="0" err="1"/>
              <a:t>rénovation</a:t>
            </a:r>
            <a:r>
              <a:rPr dirty="0"/>
              <a:t> </a:t>
            </a:r>
            <a:r>
              <a:rPr dirty="0" err="1"/>
              <a:t>énergétique</a:t>
            </a:r>
            <a:r>
              <a:rPr dirty="0"/>
              <a:t> a un </a:t>
            </a:r>
            <a:r>
              <a:rPr dirty="0" err="1"/>
              <a:t>effet</a:t>
            </a:r>
            <a:r>
              <a:rPr dirty="0"/>
              <a:t> levier </a:t>
            </a:r>
            <a:br>
              <a:rPr dirty="0"/>
            </a:br>
            <a:r>
              <a:rPr dirty="0"/>
              <a:t>sur </a:t>
            </a:r>
            <a:r>
              <a:rPr dirty="0" err="1"/>
              <a:t>l’emploi</a:t>
            </a:r>
            <a:r>
              <a:rPr dirty="0"/>
              <a:t> et la reprise </a:t>
            </a:r>
            <a:r>
              <a:rPr dirty="0" err="1"/>
              <a:t>économique</a:t>
            </a:r>
            <a:r>
              <a:rPr dirty="0"/>
              <a:t> </a:t>
            </a:r>
            <a:endParaRPr sz="900" dirty="0"/>
          </a:p>
          <a:p>
            <a:pPr marL="0" algn="just">
              <a:spcBef>
                <a:spcPts val="600"/>
              </a:spcBef>
              <a:defRPr sz="1300"/>
            </a:pPr>
            <a:r>
              <a:rPr sz="1200" dirty="0"/>
              <a:t>Le </a:t>
            </a:r>
            <a:r>
              <a:rPr sz="1200" dirty="0" err="1"/>
              <a:t>secteur</a:t>
            </a:r>
            <a:r>
              <a:rPr sz="1200" dirty="0"/>
              <a:t> des </a:t>
            </a:r>
            <a:r>
              <a:rPr sz="1200" dirty="0" err="1"/>
              <a:t>bâtiments</a:t>
            </a:r>
            <a:r>
              <a:rPr sz="1200" dirty="0"/>
              <a:t> et </a:t>
            </a:r>
            <a:r>
              <a:rPr sz="1200" dirty="0" err="1"/>
              <a:t>travaux</a:t>
            </a:r>
            <a:r>
              <a:rPr sz="1200" dirty="0"/>
              <a:t> publics a </a:t>
            </a:r>
            <a:r>
              <a:rPr sz="1200" dirty="0" err="1"/>
              <a:t>été</a:t>
            </a:r>
            <a:r>
              <a:rPr sz="1200" dirty="0"/>
              <a:t> </a:t>
            </a:r>
            <a:r>
              <a:rPr sz="1200" dirty="0" err="1"/>
              <a:t>durement</a:t>
            </a:r>
            <a:r>
              <a:rPr sz="1200" dirty="0"/>
              <a:t> </a:t>
            </a:r>
            <a:r>
              <a:rPr sz="1200" dirty="0" err="1"/>
              <a:t>frappé</a:t>
            </a:r>
            <a:r>
              <a:rPr sz="1200" dirty="0"/>
              <a:t> par la </a:t>
            </a:r>
            <a:r>
              <a:rPr sz="1200" dirty="0" err="1"/>
              <a:t>crise</a:t>
            </a:r>
            <a:r>
              <a:rPr sz="1200" dirty="0"/>
              <a:t> sanitaire, </a:t>
            </a:r>
            <a:r>
              <a:rPr sz="1200" dirty="0" err="1"/>
              <a:t>économique</a:t>
            </a:r>
            <a:r>
              <a:rPr sz="1200" dirty="0"/>
              <a:t> et </a:t>
            </a:r>
            <a:r>
              <a:rPr sz="1200" dirty="0" err="1"/>
              <a:t>sociale</a:t>
            </a:r>
            <a:r>
              <a:rPr sz="1200" dirty="0"/>
              <a:t> </a:t>
            </a:r>
            <a:r>
              <a:rPr sz="1200" dirty="0" err="1"/>
              <a:t>liée</a:t>
            </a:r>
            <a:r>
              <a:rPr sz="1200" dirty="0"/>
              <a:t> au Covid-19. </a:t>
            </a:r>
            <a:r>
              <a:rPr sz="1200" dirty="0" err="1"/>
              <a:t>Rénover</a:t>
            </a:r>
            <a:r>
              <a:rPr sz="1200" dirty="0"/>
              <a:t> son </a:t>
            </a:r>
            <a:r>
              <a:rPr sz="1200" dirty="0" err="1"/>
              <a:t>patrimoine</a:t>
            </a:r>
            <a:r>
              <a:rPr sz="1200" dirty="0"/>
              <a:t>, </a:t>
            </a:r>
            <a:r>
              <a:rPr sz="1200" dirty="0" err="1"/>
              <a:t>c’est</a:t>
            </a:r>
            <a:r>
              <a:rPr sz="1200" dirty="0"/>
              <a:t> </a:t>
            </a:r>
            <a:r>
              <a:rPr sz="1200" b="1" dirty="0"/>
              <a:t>donner </a:t>
            </a:r>
            <a:r>
              <a:rPr sz="1200" b="1" dirty="0" err="1"/>
              <a:t>une</a:t>
            </a:r>
            <a:r>
              <a:rPr sz="1200" b="1" dirty="0"/>
              <a:t> impulsion </a:t>
            </a:r>
            <a:r>
              <a:rPr sz="1200" b="1" dirty="0" err="1"/>
              <a:t>rapide</a:t>
            </a:r>
            <a:r>
              <a:rPr sz="1200" b="1" dirty="0"/>
              <a:t> à la </a:t>
            </a:r>
            <a:r>
              <a:rPr sz="1200" b="1" dirty="0" err="1"/>
              <a:t>filière</a:t>
            </a:r>
            <a:r>
              <a:rPr sz="1200" b="1" dirty="0"/>
              <a:t> du BTP,</a:t>
            </a:r>
            <a:r>
              <a:rPr sz="1200" dirty="0"/>
              <a:t> </a:t>
            </a:r>
            <a:r>
              <a:rPr sz="1200" dirty="0" err="1"/>
              <a:t>contribuer</a:t>
            </a:r>
            <a:r>
              <a:rPr sz="1200" dirty="0"/>
              <a:t> à la reprise de </a:t>
            </a:r>
            <a:r>
              <a:rPr sz="1200" dirty="0" err="1"/>
              <a:t>l’économie</a:t>
            </a:r>
            <a:r>
              <a:rPr sz="1200" dirty="0"/>
              <a:t> et </a:t>
            </a:r>
            <a:r>
              <a:rPr sz="1200" dirty="0" err="1"/>
              <a:t>soutenir</a:t>
            </a:r>
            <a:r>
              <a:rPr sz="1200" dirty="0"/>
              <a:t> les </a:t>
            </a:r>
            <a:r>
              <a:rPr sz="1200" dirty="0" err="1"/>
              <a:t>filières</a:t>
            </a:r>
            <a:r>
              <a:rPr sz="1200" dirty="0"/>
              <a:t> locales du </a:t>
            </a:r>
            <a:r>
              <a:rPr sz="1200" dirty="0" err="1"/>
              <a:t>bâtiment</a:t>
            </a:r>
            <a:r>
              <a:rPr sz="1200" dirty="0"/>
              <a:t> et de la construction. </a:t>
            </a:r>
            <a:r>
              <a:rPr sz="1200" dirty="0" err="1"/>
              <a:t>C’est</a:t>
            </a:r>
            <a:r>
              <a:rPr sz="1200" dirty="0"/>
              <a:t> </a:t>
            </a:r>
            <a:r>
              <a:rPr sz="1200" dirty="0" err="1"/>
              <a:t>également</a:t>
            </a:r>
            <a:r>
              <a:rPr sz="1200" dirty="0"/>
              <a:t> encourager la formation des </a:t>
            </a:r>
            <a:r>
              <a:rPr sz="1200" dirty="0" err="1"/>
              <a:t>jeunes</a:t>
            </a:r>
            <a:r>
              <a:rPr sz="1200" dirty="0"/>
              <a:t>, grâce par </a:t>
            </a:r>
            <a:r>
              <a:rPr sz="1200" dirty="0" err="1"/>
              <a:t>exemple</a:t>
            </a:r>
            <a:r>
              <a:rPr sz="1200" dirty="0"/>
              <a:t> à des </a:t>
            </a:r>
            <a:r>
              <a:rPr sz="1200" dirty="0" err="1"/>
              <a:t>chantiers</a:t>
            </a:r>
            <a:r>
              <a:rPr sz="1200" dirty="0"/>
              <a:t> </a:t>
            </a:r>
            <a:r>
              <a:rPr sz="1200" dirty="0" err="1"/>
              <a:t>participatifs</a:t>
            </a:r>
            <a:r>
              <a:rPr sz="1200" dirty="0"/>
              <a:t> de </a:t>
            </a:r>
            <a:r>
              <a:rPr sz="1200" dirty="0" err="1"/>
              <a:t>rénovation</a:t>
            </a:r>
            <a:r>
              <a:rPr sz="1200" dirty="0"/>
              <a:t>. </a:t>
            </a:r>
          </a:p>
        </p:txBody>
      </p:sp>
      <p:sp>
        <p:nvSpPr>
          <p:cNvPr id="201" name="Espace réservé du texte 3"/>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3187224" indent="-276225" algn="r">
              <a:spcBef>
                <a:spcPts val="0"/>
              </a:spcBef>
              <a:buClr>
                <a:srgbClr val="000000"/>
              </a:buClr>
              <a:buSzPts val="700"/>
              <a:buAutoNum type="arabicPeriod"/>
              <a:defRPr sz="700" b="1"/>
            </a:pPr>
            <a:r>
              <a:t>Pourquoi rénover les bâtiments de ma collectivité ?</a:t>
            </a:r>
          </a:p>
          <a:p>
            <a:pPr marL="0" indent="180975" algn="r">
              <a:spcBef>
                <a:spcPts val="0"/>
              </a:spcBef>
              <a:buClr>
                <a:srgbClr val="000000"/>
              </a:buClr>
              <a:defRPr sz="700"/>
            </a:pPr>
            <a:r>
              <a:t>6 raisons d’agir</a:t>
            </a:r>
          </a:p>
        </p:txBody>
      </p:sp>
      <p:sp>
        <p:nvSpPr>
          <p:cNvPr id="202" name="Espace réservé du numéro de diapositive 6"/>
          <p:cNvSpPr txBox="1">
            <a:spLocks noGrp="1"/>
          </p:cNvSpPr>
          <p:nvPr>
            <p:ph type="sldNum" sz="quarter" idx="2"/>
          </p:nvPr>
        </p:nvSpPr>
        <p:spPr>
          <a:xfrm>
            <a:off x="7486999" y="4899999"/>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10</a:t>
            </a:fld>
            <a:endParaRPr/>
          </a:p>
        </p:txBody>
      </p:sp>
      <p:sp>
        <p:nvSpPr>
          <p:cNvPr id="203" name="Espace réservé de la date 8"/>
          <p:cNvSpPr txBox="1"/>
          <p:nvPr/>
        </p:nvSpPr>
        <p:spPr>
          <a:xfrm>
            <a:off x="7614000" y="4899999"/>
            <a:ext cx="1170001"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700" b="1"/>
            </a:lvl1pPr>
          </a:lstStyle>
          <a:p>
            <a:r>
              <a:t>juillet 2020</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Espace réservé du pied de page 4"/>
          <p:cNvSpPr txBox="1"/>
          <p:nvPr/>
        </p:nvSpPr>
        <p:spPr>
          <a:xfrm>
            <a:off x="359999" y="4899999"/>
            <a:ext cx="5904002"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700" b="1"/>
            </a:lvl1pPr>
          </a:lstStyle>
          <a:p>
            <a:r>
              <a:t>Coordination interministérielle du plan de rénovation énergétique des bâtiments</a:t>
            </a:r>
          </a:p>
        </p:txBody>
      </p:sp>
      <p:sp>
        <p:nvSpPr>
          <p:cNvPr id="206" name="Titre 1"/>
          <p:cNvSpPr txBox="1">
            <a:spLocks noGrp="1"/>
          </p:cNvSpPr>
          <p:nvPr>
            <p:ph type="title"/>
          </p:nvPr>
        </p:nvSpPr>
        <p:spPr>
          <a:xfrm>
            <a:off x="360000" y="900000"/>
            <a:ext cx="8424000" cy="720001"/>
          </a:xfrm>
          <a:prstGeom prst="rect">
            <a:avLst/>
          </a:prstGeom>
        </p:spPr>
        <p:txBody>
          <a:bodyPr/>
          <a:lstStyle>
            <a:lvl1pPr>
              <a:defRPr sz="2800"/>
            </a:lvl1pPr>
          </a:lstStyle>
          <a:p>
            <a:r>
              <a:rPr dirty="0"/>
              <a:t>6 raisons </a:t>
            </a:r>
            <a:r>
              <a:rPr dirty="0" err="1"/>
              <a:t>d’agir</a:t>
            </a:r>
            <a:endParaRPr dirty="0"/>
          </a:p>
        </p:txBody>
      </p:sp>
      <p:sp>
        <p:nvSpPr>
          <p:cNvPr id="207" name="Espace réservé du texte 2"/>
          <p:cNvSpPr txBox="1">
            <a:spLocks noGrp="1"/>
          </p:cNvSpPr>
          <p:nvPr>
            <p:ph type="body" idx="1"/>
          </p:nvPr>
        </p:nvSpPr>
        <p:spPr>
          <a:xfrm>
            <a:off x="359998" y="1847430"/>
            <a:ext cx="8424000" cy="2574001"/>
          </a:xfrm>
          <a:prstGeom prst="rect">
            <a:avLst/>
          </a:prstGeom>
        </p:spPr>
        <p:txBody>
          <a:bodyPr/>
          <a:lstStyle/>
          <a:p>
            <a:pPr marL="0" algn="just">
              <a:spcBef>
                <a:spcPts val="600"/>
              </a:spcBef>
              <a:defRPr sz="1600" b="1"/>
            </a:pPr>
            <a:r>
              <a:rPr dirty="0" err="1"/>
              <a:t>Résilience</a:t>
            </a:r>
            <a:endParaRPr dirty="0"/>
          </a:p>
          <a:p>
            <a:pPr marL="0" lvl="1" indent="0" algn="just">
              <a:spcBef>
                <a:spcPts val="600"/>
              </a:spcBef>
              <a:spcAft>
                <a:spcPts val="600"/>
              </a:spcAft>
              <a:buSzTx/>
              <a:buNone/>
              <a:defRPr sz="1300" b="1"/>
            </a:pPr>
            <a:r>
              <a:rPr sz="1300" dirty="0"/>
              <a:t>Se lancer </a:t>
            </a:r>
            <a:r>
              <a:rPr sz="1300" dirty="0" err="1"/>
              <a:t>dans</a:t>
            </a:r>
            <a:r>
              <a:rPr sz="1300" dirty="0"/>
              <a:t> la </a:t>
            </a:r>
            <a:r>
              <a:rPr sz="1300" dirty="0" err="1"/>
              <a:t>rénovation</a:t>
            </a:r>
            <a:r>
              <a:rPr sz="1300" dirty="0"/>
              <a:t> </a:t>
            </a:r>
            <a:r>
              <a:rPr sz="1300" dirty="0" err="1"/>
              <a:t>thermique</a:t>
            </a:r>
            <a:r>
              <a:rPr sz="1300" dirty="0"/>
              <a:t> des </a:t>
            </a:r>
            <a:r>
              <a:rPr sz="1300" dirty="0" err="1"/>
              <a:t>bâtiments</a:t>
            </a:r>
            <a:r>
              <a:rPr sz="1300" dirty="0"/>
              <a:t>, </a:t>
            </a:r>
            <a:r>
              <a:rPr sz="1300" dirty="0" err="1"/>
              <a:t>c’est</a:t>
            </a:r>
            <a:r>
              <a:rPr sz="1300" dirty="0"/>
              <a:t> </a:t>
            </a:r>
            <a:r>
              <a:rPr sz="1300" dirty="0" err="1"/>
              <a:t>moderniser</a:t>
            </a:r>
            <a:r>
              <a:rPr sz="1300" dirty="0"/>
              <a:t> </a:t>
            </a:r>
            <a:r>
              <a:rPr sz="1300" dirty="0" err="1"/>
              <a:t>ses</a:t>
            </a:r>
            <a:r>
              <a:rPr sz="1300" dirty="0"/>
              <a:t> infrastructures </a:t>
            </a:r>
            <a:r>
              <a:rPr sz="1300" dirty="0" err="1"/>
              <a:t>publiques</a:t>
            </a:r>
            <a:r>
              <a:rPr sz="1300" dirty="0"/>
              <a:t>, </a:t>
            </a:r>
            <a:r>
              <a:rPr sz="1300" dirty="0" err="1"/>
              <a:t>améliorer</a:t>
            </a:r>
            <a:r>
              <a:rPr sz="1300" dirty="0"/>
              <a:t> </a:t>
            </a:r>
            <a:r>
              <a:rPr sz="1300" dirty="0" err="1"/>
              <a:t>leur</a:t>
            </a:r>
            <a:r>
              <a:rPr sz="1300" dirty="0"/>
              <a:t> </a:t>
            </a:r>
            <a:r>
              <a:rPr sz="1300" dirty="0" err="1"/>
              <a:t>confort</a:t>
            </a:r>
            <a:r>
              <a:rPr sz="1300" dirty="0"/>
              <a:t> et </a:t>
            </a:r>
            <a:r>
              <a:rPr sz="1300" dirty="0" err="1"/>
              <a:t>mieux</a:t>
            </a:r>
            <a:r>
              <a:rPr sz="1300" dirty="0"/>
              <a:t> </a:t>
            </a:r>
            <a:r>
              <a:rPr sz="1300" dirty="0" err="1"/>
              <a:t>protéger</a:t>
            </a:r>
            <a:r>
              <a:rPr sz="1300" dirty="0"/>
              <a:t> le public, </a:t>
            </a:r>
            <a:r>
              <a:rPr sz="1300" dirty="0" err="1"/>
              <a:t>en</a:t>
            </a:r>
            <a:r>
              <a:rPr sz="1300" dirty="0"/>
              <a:t> </a:t>
            </a:r>
            <a:r>
              <a:rPr sz="1300" dirty="0" err="1"/>
              <a:t>particulier</a:t>
            </a:r>
            <a:r>
              <a:rPr sz="1300" dirty="0"/>
              <a:t> les plus </a:t>
            </a:r>
            <a:r>
              <a:rPr sz="1300" dirty="0" err="1"/>
              <a:t>fragiles</a:t>
            </a:r>
            <a:r>
              <a:rPr sz="1300" dirty="0"/>
              <a:t> (</a:t>
            </a:r>
            <a:r>
              <a:rPr sz="1300" dirty="0" err="1"/>
              <a:t>enfants</a:t>
            </a:r>
            <a:r>
              <a:rPr sz="1300" dirty="0"/>
              <a:t>, </a:t>
            </a:r>
            <a:r>
              <a:rPr sz="1300" dirty="0" err="1"/>
              <a:t>personnes</a:t>
            </a:r>
            <a:r>
              <a:rPr sz="1300" dirty="0"/>
              <a:t> </a:t>
            </a:r>
            <a:r>
              <a:rPr sz="1300" dirty="0" err="1"/>
              <a:t>âgées</a:t>
            </a:r>
            <a:r>
              <a:rPr sz="1300" dirty="0"/>
              <a:t>) face aux </a:t>
            </a:r>
            <a:r>
              <a:rPr sz="1300" dirty="0" err="1"/>
              <a:t>conséquences</a:t>
            </a:r>
            <a:r>
              <a:rPr sz="1300" dirty="0"/>
              <a:t> à </a:t>
            </a:r>
            <a:r>
              <a:rPr sz="1300" dirty="0" err="1"/>
              <a:t>venir</a:t>
            </a:r>
            <a:r>
              <a:rPr sz="1300" dirty="0"/>
              <a:t> du </a:t>
            </a:r>
            <a:r>
              <a:rPr sz="1300" dirty="0" err="1"/>
              <a:t>changement</a:t>
            </a:r>
            <a:r>
              <a:rPr sz="1300" dirty="0"/>
              <a:t> </a:t>
            </a:r>
            <a:r>
              <a:rPr sz="1300" dirty="0" err="1"/>
              <a:t>climatique</a:t>
            </a:r>
            <a:endParaRPr sz="1300" dirty="0"/>
          </a:p>
          <a:p>
            <a:pPr marL="0" algn="just">
              <a:defRPr sz="1300"/>
            </a:pPr>
            <a:r>
              <a:rPr sz="1200" dirty="0" err="1"/>
              <a:t>Agir</a:t>
            </a:r>
            <a:r>
              <a:rPr sz="1200" dirty="0"/>
              <a:t> </a:t>
            </a:r>
            <a:r>
              <a:rPr sz="1200" dirty="0" err="1"/>
              <a:t>contre</a:t>
            </a:r>
            <a:r>
              <a:rPr sz="1200" dirty="0"/>
              <a:t> le </a:t>
            </a:r>
            <a:r>
              <a:rPr sz="1200" dirty="0" err="1"/>
              <a:t>changement</a:t>
            </a:r>
            <a:r>
              <a:rPr sz="1200" dirty="0"/>
              <a:t> </a:t>
            </a:r>
            <a:r>
              <a:rPr sz="1200" dirty="0" err="1"/>
              <a:t>climatique</a:t>
            </a:r>
            <a:r>
              <a:rPr sz="1200" dirty="0"/>
              <a:t> </a:t>
            </a:r>
            <a:r>
              <a:rPr sz="1200" dirty="0" err="1"/>
              <a:t>est</a:t>
            </a:r>
            <a:r>
              <a:rPr sz="1200" dirty="0"/>
              <a:t> </a:t>
            </a:r>
            <a:r>
              <a:rPr sz="1200" dirty="0" err="1"/>
              <a:t>une</a:t>
            </a:r>
            <a:r>
              <a:rPr sz="1200" dirty="0"/>
              <a:t> </a:t>
            </a:r>
            <a:r>
              <a:rPr sz="1200" dirty="0" err="1"/>
              <a:t>priorité</a:t>
            </a:r>
            <a:r>
              <a:rPr sz="1200" dirty="0"/>
              <a:t> </a:t>
            </a:r>
            <a:r>
              <a:rPr sz="1200" dirty="0" err="1"/>
              <a:t>environnementale</a:t>
            </a:r>
            <a:r>
              <a:rPr sz="1200" dirty="0"/>
              <a:t>. </a:t>
            </a:r>
            <a:r>
              <a:rPr sz="1200" dirty="0" err="1"/>
              <a:t>Cela</a:t>
            </a:r>
            <a:r>
              <a:rPr sz="1200" dirty="0"/>
              <a:t> </a:t>
            </a:r>
            <a:r>
              <a:rPr sz="1200" dirty="0" err="1"/>
              <a:t>signifie</a:t>
            </a:r>
            <a:r>
              <a:rPr sz="1200" dirty="0"/>
              <a:t> </a:t>
            </a:r>
            <a:r>
              <a:rPr sz="1200" dirty="0" err="1"/>
              <a:t>notamment</a:t>
            </a:r>
            <a:r>
              <a:rPr sz="1200" dirty="0"/>
              <a:t> de </a:t>
            </a:r>
            <a:r>
              <a:rPr sz="1200" dirty="0" err="1"/>
              <a:t>réduire</a:t>
            </a:r>
            <a:r>
              <a:rPr sz="1200" dirty="0"/>
              <a:t> les </a:t>
            </a:r>
            <a:r>
              <a:rPr sz="1200" dirty="0" err="1"/>
              <a:t>émissions</a:t>
            </a:r>
            <a:r>
              <a:rPr sz="1200" dirty="0"/>
              <a:t> de </a:t>
            </a:r>
            <a:r>
              <a:rPr sz="1200" dirty="0" err="1"/>
              <a:t>gaz</a:t>
            </a:r>
            <a:r>
              <a:rPr sz="1200" dirty="0"/>
              <a:t> à </a:t>
            </a:r>
            <a:r>
              <a:rPr sz="1200" dirty="0" err="1"/>
              <a:t>effet</a:t>
            </a:r>
            <a:r>
              <a:rPr sz="1200" dirty="0"/>
              <a:t> de </a:t>
            </a:r>
            <a:r>
              <a:rPr sz="1200" dirty="0" err="1"/>
              <a:t>serre</a:t>
            </a:r>
            <a:r>
              <a:rPr sz="1200" dirty="0"/>
              <a:t> et de </a:t>
            </a:r>
            <a:r>
              <a:rPr sz="1200" dirty="0" err="1"/>
              <a:t>réduire</a:t>
            </a:r>
            <a:r>
              <a:rPr sz="1200" dirty="0"/>
              <a:t> les </a:t>
            </a:r>
            <a:r>
              <a:rPr sz="1200" dirty="0" err="1"/>
              <a:t>consommations</a:t>
            </a:r>
            <a:r>
              <a:rPr sz="1200" dirty="0"/>
              <a:t> </a:t>
            </a:r>
            <a:r>
              <a:rPr sz="1200" dirty="0" err="1"/>
              <a:t>d’énergie</a:t>
            </a:r>
            <a:r>
              <a:rPr sz="1200" dirty="0"/>
              <a:t> </a:t>
            </a:r>
            <a:r>
              <a:rPr sz="1200" dirty="0" err="1"/>
              <a:t>fossile</a:t>
            </a:r>
            <a:r>
              <a:rPr sz="1200" dirty="0"/>
              <a:t>. La </a:t>
            </a:r>
            <a:r>
              <a:rPr sz="1200" dirty="0" err="1"/>
              <a:t>loi</a:t>
            </a:r>
            <a:r>
              <a:rPr sz="1200" dirty="0"/>
              <a:t> de transition </a:t>
            </a:r>
            <a:r>
              <a:rPr sz="1200" dirty="0" err="1"/>
              <a:t>énergétique</a:t>
            </a:r>
            <a:r>
              <a:rPr sz="1200" dirty="0"/>
              <a:t> pose à </a:t>
            </a:r>
            <a:r>
              <a:rPr sz="1200" dirty="0" err="1"/>
              <a:t>ce</a:t>
            </a:r>
            <a:r>
              <a:rPr sz="1200" dirty="0"/>
              <a:t> </a:t>
            </a:r>
            <a:r>
              <a:rPr sz="1200" dirty="0" err="1"/>
              <a:t>titre</a:t>
            </a:r>
            <a:r>
              <a:rPr sz="1200" dirty="0"/>
              <a:t> des </a:t>
            </a:r>
            <a:r>
              <a:rPr sz="1200" dirty="0" err="1"/>
              <a:t>objectifs</a:t>
            </a:r>
            <a:r>
              <a:rPr sz="1200" dirty="0"/>
              <a:t> </a:t>
            </a:r>
            <a:r>
              <a:rPr sz="1200" dirty="0" err="1"/>
              <a:t>ambitieux</a:t>
            </a:r>
            <a:r>
              <a:rPr sz="1200" dirty="0"/>
              <a:t> à horizon 2030 et 2050, </a:t>
            </a:r>
            <a:r>
              <a:rPr sz="1200" dirty="0" err="1"/>
              <a:t>notamment</a:t>
            </a:r>
            <a:r>
              <a:rPr sz="1200" dirty="0"/>
              <a:t> pour le </a:t>
            </a:r>
            <a:r>
              <a:rPr sz="1200" dirty="0" err="1"/>
              <a:t>secteur</a:t>
            </a:r>
            <a:r>
              <a:rPr sz="1200" dirty="0"/>
              <a:t> du </a:t>
            </a:r>
            <a:r>
              <a:rPr sz="1200" dirty="0" err="1"/>
              <a:t>bâtiment</a:t>
            </a:r>
            <a:r>
              <a:rPr sz="1200" dirty="0"/>
              <a:t>. Face au </a:t>
            </a:r>
            <a:r>
              <a:rPr sz="1200" dirty="0" err="1"/>
              <a:t>changement</a:t>
            </a:r>
            <a:r>
              <a:rPr sz="1200" dirty="0"/>
              <a:t> </a:t>
            </a:r>
            <a:r>
              <a:rPr sz="1200" dirty="0" err="1"/>
              <a:t>climatique</a:t>
            </a:r>
            <a:r>
              <a:rPr sz="1200" dirty="0"/>
              <a:t>, </a:t>
            </a:r>
            <a:r>
              <a:rPr sz="1200" dirty="0" err="1"/>
              <a:t>il</a:t>
            </a:r>
            <a:r>
              <a:rPr sz="1200" dirty="0"/>
              <a:t> </a:t>
            </a:r>
            <a:r>
              <a:rPr sz="1200" dirty="0" err="1"/>
              <a:t>s’agit</a:t>
            </a:r>
            <a:r>
              <a:rPr sz="1200" dirty="0"/>
              <a:t> de </a:t>
            </a:r>
            <a:r>
              <a:rPr sz="1200" dirty="0" err="1"/>
              <a:t>rénover</a:t>
            </a:r>
            <a:r>
              <a:rPr sz="1200" dirty="0"/>
              <a:t> et adapter les </a:t>
            </a:r>
            <a:r>
              <a:rPr sz="1200" dirty="0" err="1"/>
              <a:t>bâtiments</a:t>
            </a:r>
            <a:r>
              <a:rPr sz="1200" dirty="0"/>
              <a:t> pour assurer </a:t>
            </a:r>
            <a:r>
              <a:rPr sz="1200" dirty="0" err="1"/>
              <a:t>une</a:t>
            </a:r>
            <a:r>
              <a:rPr sz="1200" dirty="0"/>
              <a:t> </a:t>
            </a:r>
            <a:r>
              <a:rPr sz="1200" dirty="0" err="1"/>
              <a:t>meilleure</a:t>
            </a:r>
            <a:r>
              <a:rPr sz="1200" dirty="0"/>
              <a:t> </a:t>
            </a:r>
            <a:r>
              <a:rPr sz="1200" dirty="0" err="1"/>
              <a:t>qualité</a:t>
            </a:r>
            <a:r>
              <a:rPr sz="1200" dirty="0"/>
              <a:t> de vie et </a:t>
            </a:r>
            <a:r>
              <a:rPr sz="1200" dirty="0" err="1"/>
              <a:t>préserver</a:t>
            </a:r>
            <a:r>
              <a:rPr sz="1200" dirty="0"/>
              <a:t> la santé des habitants, </a:t>
            </a:r>
            <a:r>
              <a:rPr sz="1200" dirty="0" err="1"/>
              <a:t>tant</a:t>
            </a:r>
            <a:r>
              <a:rPr sz="1200" dirty="0"/>
              <a:t> </a:t>
            </a:r>
            <a:r>
              <a:rPr sz="1200" dirty="0" err="1"/>
              <a:t>en</a:t>
            </a:r>
            <a:r>
              <a:rPr sz="1200" dirty="0"/>
              <a:t> </a:t>
            </a:r>
            <a:r>
              <a:rPr sz="1200" dirty="0" err="1"/>
              <a:t>termes</a:t>
            </a:r>
            <a:r>
              <a:rPr sz="1200" dirty="0"/>
              <a:t> de </a:t>
            </a:r>
            <a:r>
              <a:rPr sz="1200" dirty="0" err="1"/>
              <a:t>température</a:t>
            </a:r>
            <a:r>
              <a:rPr sz="1200" dirty="0"/>
              <a:t> que de </a:t>
            </a:r>
            <a:r>
              <a:rPr sz="1200" dirty="0" err="1"/>
              <a:t>qualité</a:t>
            </a:r>
            <a:r>
              <a:rPr sz="1200" dirty="0"/>
              <a:t> de </a:t>
            </a:r>
            <a:r>
              <a:rPr sz="1200" dirty="0" err="1"/>
              <a:t>l’air</a:t>
            </a:r>
            <a:r>
              <a:rPr sz="1200" dirty="0"/>
              <a:t>. </a:t>
            </a:r>
          </a:p>
        </p:txBody>
      </p:sp>
      <p:sp>
        <p:nvSpPr>
          <p:cNvPr id="208" name="Espace réservé du texte 3"/>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3187224" indent="-276225" algn="r">
              <a:spcBef>
                <a:spcPts val="0"/>
              </a:spcBef>
              <a:buClr>
                <a:srgbClr val="000000"/>
              </a:buClr>
              <a:buSzPts val="700"/>
              <a:buAutoNum type="arabicPeriod"/>
              <a:defRPr sz="700" b="1"/>
            </a:pPr>
            <a:r>
              <a:t>Pourquoi rénover les bâtiments de ma collectivité ?</a:t>
            </a:r>
          </a:p>
          <a:p>
            <a:pPr marL="0" indent="180975" algn="r">
              <a:spcBef>
                <a:spcPts val="0"/>
              </a:spcBef>
              <a:buClr>
                <a:srgbClr val="000000"/>
              </a:buClr>
              <a:defRPr sz="700"/>
            </a:pPr>
            <a:r>
              <a:t>6 raisons d’agir</a:t>
            </a:r>
          </a:p>
        </p:txBody>
      </p:sp>
      <p:sp>
        <p:nvSpPr>
          <p:cNvPr id="209" name="Espace réservé du numéro de diapositive 7"/>
          <p:cNvSpPr txBox="1">
            <a:spLocks noGrp="1"/>
          </p:cNvSpPr>
          <p:nvPr>
            <p:ph type="sldNum" sz="quarter" idx="2"/>
          </p:nvPr>
        </p:nvSpPr>
        <p:spPr>
          <a:xfrm>
            <a:off x="7486999" y="4899999"/>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11</a:t>
            </a:fld>
            <a:endParaRPr/>
          </a:p>
        </p:txBody>
      </p:sp>
      <p:sp>
        <p:nvSpPr>
          <p:cNvPr id="210" name="Espace réservé de la date 8"/>
          <p:cNvSpPr txBox="1"/>
          <p:nvPr/>
        </p:nvSpPr>
        <p:spPr>
          <a:xfrm>
            <a:off x="7614000" y="4899999"/>
            <a:ext cx="1170001"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700" b="1"/>
            </a:lvl1pPr>
          </a:lstStyle>
          <a:p>
            <a:r>
              <a:t>juillet 2020</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Espace réservé du pied de page 4"/>
          <p:cNvSpPr txBox="1"/>
          <p:nvPr/>
        </p:nvSpPr>
        <p:spPr>
          <a:xfrm>
            <a:off x="359999" y="4899999"/>
            <a:ext cx="5904002"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700" b="1"/>
            </a:lvl1pPr>
          </a:lstStyle>
          <a:p>
            <a:r>
              <a:t>Coordination interministérielle du plan de rénovation énergétique des bâtiments</a:t>
            </a:r>
          </a:p>
        </p:txBody>
      </p:sp>
      <p:sp>
        <p:nvSpPr>
          <p:cNvPr id="213" name="Titre 1"/>
          <p:cNvSpPr txBox="1">
            <a:spLocks noGrp="1"/>
          </p:cNvSpPr>
          <p:nvPr>
            <p:ph type="title"/>
          </p:nvPr>
        </p:nvSpPr>
        <p:spPr>
          <a:xfrm>
            <a:off x="360000" y="900000"/>
            <a:ext cx="8424000" cy="720001"/>
          </a:xfrm>
          <a:prstGeom prst="rect">
            <a:avLst/>
          </a:prstGeom>
        </p:spPr>
        <p:txBody>
          <a:bodyPr/>
          <a:lstStyle>
            <a:lvl1pPr>
              <a:defRPr sz="2800"/>
            </a:lvl1pPr>
          </a:lstStyle>
          <a:p>
            <a:r>
              <a:t>6 raisons d’agir</a:t>
            </a:r>
          </a:p>
        </p:txBody>
      </p:sp>
      <p:sp>
        <p:nvSpPr>
          <p:cNvPr id="214" name="Espace réservé du texte 2"/>
          <p:cNvSpPr txBox="1">
            <a:spLocks noGrp="1"/>
          </p:cNvSpPr>
          <p:nvPr>
            <p:ph type="body" idx="1"/>
          </p:nvPr>
        </p:nvSpPr>
        <p:spPr>
          <a:xfrm>
            <a:off x="359998" y="1835999"/>
            <a:ext cx="8424000" cy="2574002"/>
          </a:xfrm>
          <a:prstGeom prst="rect">
            <a:avLst/>
          </a:prstGeom>
        </p:spPr>
        <p:txBody>
          <a:bodyPr/>
          <a:lstStyle/>
          <a:p>
            <a:pPr marL="0" algn="just">
              <a:spcBef>
                <a:spcPts val="600"/>
              </a:spcBef>
              <a:defRPr sz="1600" b="1"/>
            </a:pPr>
            <a:r>
              <a:rPr dirty="0"/>
              <a:t>Santé</a:t>
            </a:r>
            <a:endParaRPr sz="1200" dirty="0"/>
          </a:p>
          <a:p>
            <a:pPr marL="457200" lvl="1" indent="-172800" algn="just">
              <a:buClr>
                <a:srgbClr val="000000"/>
              </a:buClr>
              <a:buSzPct val="100000"/>
              <a:buFont typeface="Arial"/>
              <a:defRPr sz="1200"/>
            </a:pPr>
            <a:r>
              <a:rPr dirty="0"/>
              <a:t>La </a:t>
            </a:r>
            <a:r>
              <a:rPr dirty="0" err="1"/>
              <a:t>qualité</a:t>
            </a:r>
            <a:r>
              <a:rPr dirty="0"/>
              <a:t> des </a:t>
            </a:r>
            <a:r>
              <a:rPr dirty="0" err="1"/>
              <a:t>bâtiments</a:t>
            </a:r>
            <a:r>
              <a:rPr dirty="0"/>
              <a:t>, </a:t>
            </a:r>
            <a:r>
              <a:rPr dirty="0" err="1"/>
              <a:t>notamment</a:t>
            </a:r>
            <a:r>
              <a:rPr dirty="0"/>
              <a:t> des </a:t>
            </a:r>
            <a:r>
              <a:rPr dirty="0" err="1"/>
              <a:t>bâtiments</a:t>
            </a:r>
            <a:r>
              <a:rPr dirty="0"/>
              <a:t> </a:t>
            </a:r>
            <a:r>
              <a:rPr dirty="0" err="1"/>
              <a:t>scolaires</a:t>
            </a:r>
            <a:r>
              <a:rPr dirty="0"/>
              <a:t>, </a:t>
            </a:r>
            <a:r>
              <a:rPr dirty="0" err="1"/>
              <a:t>doit</a:t>
            </a:r>
            <a:r>
              <a:rPr dirty="0"/>
              <a:t> </a:t>
            </a:r>
            <a:r>
              <a:rPr dirty="0" err="1"/>
              <a:t>être</a:t>
            </a:r>
            <a:r>
              <a:rPr dirty="0"/>
              <a:t> </a:t>
            </a:r>
            <a:r>
              <a:rPr dirty="0" err="1"/>
              <a:t>une</a:t>
            </a:r>
            <a:r>
              <a:rPr dirty="0"/>
              <a:t> </a:t>
            </a:r>
            <a:r>
              <a:rPr dirty="0" err="1"/>
              <a:t>priorité</a:t>
            </a:r>
            <a:r>
              <a:rPr dirty="0"/>
              <a:t> car </a:t>
            </a:r>
            <a:r>
              <a:rPr dirty="0" err="1"/>
              <a:t>elle</a:t>
            </a:r>
            <a:r>
              <a:rPr dirty="0"/>
              <a:t> </a:t>
            </a:r>
            <a:r>
              <a:rPr dirty="0" err="1"/>
              <a:t>concerne</a:t>
            </a:r>
            <a:r>
              <a:rPr dirty="0"/>
              <a:t> de </a:t>
            </a:r>
            <a:r>
              <a:rPr dirty="0" err="1"/>
              <a:t>près</a:t>
            </a:r>
            <a:r>
              <a:rPr dirty="0"/>
              <a:t> </a:t>
            </a:r>
            <a:r>
              <a:rPr dirty="0" err="1"/>
              <a:t>ou</a:t>
            </a:r>
            <a:r>
              <a:rPr dirty="0"/>
              <a:t> de loin </a:t>
            </a:r>
            <a:r>
              <a:rPr dirty="0" err="1"/>
              <a:t>une</a:t>
            </a:r>
            <a:r>
              <a:rPr dirty="0"/>
              <a:t> </a:t>
            </a:r>
            <a:r>
              <a:rPr dirty="0" err="1"/>
              <a:t>très</a:t>
            </a:r>
            <a:r>
              <a:rPr dirty="0"/>
              <a:t> </a:t>
            </a:r>
            <a:r>
              <a:rPr dirty="0" err="1"/>
              <a:t>grande</a:t>
            </a:r>
            <a:r>
              <a:rPr dirty="0"/>
              <a:t> </a:t>
            </a:r>
            <a:r>
              <a:rPr dirty="0" err="1"/>
              <a:t>partie</a:t>
            </a:r>
            <a:r>
              <a:rPr dirty="0"/>
              <a:t> de la population. </a:t>
            </a:r>
            <a:r>
              <a:rPr dirty="0" err="1"/>
              <a:t>Parce</a:t>
            </a:r>
            <a:r>
              <a:rPr dirty="0"/>
              <a:t> que les </a:t>
            </a:r>
            <a:r>
              <a:rPr dirty="0" err="1"/>
              <a:t>principaux</a:t>
            </a:r>
            <a:r>
              <a:rPr dirty="0"/>
              <a:t> </a:t>
            </a:r>
            <a:r>
              <a:rPr b="1" dirty="0" err="1"/>
              <a:t>usagers</a:t>
            </a:r>
            <a:r>
              <a:rPr b="1" dirty="0"/>
              <a:t> des </a:t>
            </a:r>
            <a:r>
              <a:rPr b="1" dirty="0" err="1"/>
              <a:t>écoles</a:t>
            </a:r>
            <a:r>
              <a:rPr b="1" dirty="0"/>
              <a:t> </a:t>
            </a:r>
            <a:r>
              <a:rPr b="1" dirty="0" err="1"/>
              <a:t>sont</a:t>
            </a:r>
            <a:r>
              <a:rPr b="1" dirty="0"/>
              <a:t> des </a:t>
            </a:r>
            <a:r>
              <a:rPr b="1" dirty="0" err="1"/>
              <a:t>enfants</a:t>
            </a:r>
            <a:r>
              <a:rPr dirty="0"/>
              <a:t>, </a:t>
            </a:r>
            <a:r>
              <a:rPr dirty="0" err="1"/>
              <a:t>cela</a:t>
            </a:r>
            <a:r>
              <a:rPr dirty="0"/>
              <a:t> </a:t>
            </a:r>
            <a:r>
              <a:rPr dirty="0" err="1"/>
              <a:t>exige</a:t>
            </a:r>
            <a:r>
              <a:rPr dirty="0"/>
              <a:t> </a:t>
            </a:r>
            <a:r>
              <a:rPr dirty="0" err="1"/>
              <a:t>d’assurer</a:t>
            </a:r>
            <a:r>
              <a:rPr dirty="0"/>
              <a:t> </a:t>
            </a:r>
            <a:r>
              <a:rPr dirty="0" err="1"/>
              <a:t>notamment</a:t>
            </a:r>
            <a:r>
              <a:rPr dirty="0"/>
              <a:t> un haut </a:t>
            </a:r>
            <a:r>
              <a:rPr dirty="0" err="1"/>
              <a:t>niveau</a:t>
            </a:r>
            <a:r>
              <a:rPr dirty="0"/>
              <a:t> de </a:t>
            </a:r>
            <a:r>
              <a:rPr dirty="0" err="1"/>
              <a:t>qualité</a:t>
            </a:r>
            <a:r>
              <a:rPr dirty="0"/>
              <a:t> </a:t>
            </a:r>
            <a:r>
              <a:rPr dirty="0" err="1"/>
              <a:t>environnementale</a:t>
            </a:r>
            <a:r>
              <a:rPr dirty="0"/>
              <a:t> et de </a:t>
            </a:r>
            <a:r>
              <a:rPr dirty="0" err="1"/>
              <a:t>confort</a:t>
            </a:r>
            <a:r>
              <a:rPr dirty="0"/>
              <a:t>. </a:t>
            </a:r>
            <a:endParaRPr sz="900" dirty="0"/>
          </a:p>
          <a:p>
            <a:pPr marL="457200" lvl="1" indent="-172800" algn="just">
              <a:spcBef>
                <a:spcPts val="600"/>
              </a:spcBef>
              <a:buClr>
                <a:srgbClr val="000000"/>
              </a:buClr>
              <a:buSzPct val="100000"/>
              <a:buFont typeface="Arial"/>
              <a:defRPr sz="1200"/>
            </a:pPr>
            <a:r>
              <a:rPr dirty="0"/>
              <a:t>La </a:t>
            </a:r>
            <a:r>
              <a:rPr dirty="0" err="1"/>
              <a:t>rénovation</a:t>
            </a:r>
            <a:r>
              <a:rPr dirty="0"/>
              <a:t> </a:t>
            </a:r>
            <a:r>
              <a:rPr dirty="0" err="1"/>
              <a:t>énergétique</a:t>
            </a:r>
            <a:r>
              <a:rPr dirty="0"/>
              <a:t> des </a:t>
            </a:r>
            <a:r>
              <a:rPr dirty="0" err="1"/>
              <a:t>bâtiments</a:t>
            </a:r>
            <a:r>
              <a:rPr dirty="0"/>
              <a:t> se </a:t>
            </a:r>
            <a:r>
              <a:rPr dirty="0" err="1"/>
              <a:t>doit</a:t>
            </a:r>
            <a:r>
              <a:rPr dirty="0"/>
              <a:t> </a:t>
            </a:r>
            <a:r>
              <a:rPr dirty="0" err="1"/>
              <a:t>d’apporter</a:t>
            </a:r>
            <a:r>
              <a:rPr dirty="0"/>
              <a:t> </a:t>
            </a:r>
            <a:r>
              <a:rPr dirty="0" err="1"/>
              <a:t>une</a:t>
            </a:r>
            <a:r>
              <a:rPr dirty="0"/>
              <a:t> </a:t>
            </a:r>
            <a:r>
              <a:rPr dirty="0" err="1"/>
              <a:t>amélioration</a:t>
            </a:r>
            <a:r>
              <a:rPr dirty="0"/>
              <a:t> </a:t>
            </a:r>
            <a:r>
              <a:rPr dirty="0" err="1"/>
              <a:t>globale</a:t>
            </a:r>
            <a:r>
              <a:rPr dirty="0"/>
              <a:t> à un </a:t>
            </a:r>
            <a:r>
              <a:rPr dirty="0" err="1"/>
              <a:t>bâtiment</a:t>
            </a:r>
            <a:r>
              <a:rPr dirty="0"/>
              <a:t> : </a:t>
            </a:r>
            <a:r>
              <a:rPr dirty="0" err="1"/>
              <a:t>acoustique</a:t>
            </a:r>
            <a:r>
              <a:rPr dirty="0"/>
              <a:t>, </a:t>
            </a:r>
            <a:r>
              <a:rPr dirty="0" err="1"/>
              <a:t>qualité</a:t>
            </a:r>
            <a:r>
              <a:rPr dirty="0"/>
              <a:t> de </a:t>
            </a:r>
            <a:r>
              <a:rPr dirty="0" err="1"/>
              <a:t>l’air</a:t>
            </a:r>
            <a:r>
              <a:rPr dirty="0"/>
              <a:t> </a:t>
            </a:r>
            <a:r>
              <a:rPr dirty="0" err="1"/>
              <a:t>intérieur</a:t>
            </a:r>
            <a:r>
              <a:rPr dirty="0"/>
              <a:t>, </a:t>
            </a:r>
            <a:r>
              <a:rPr dirty="0" err="1"/>
              <a:t>mise</a:t>
            </a:r>
            <a:r>
              <a:rPr dirty="0"/>
              <a:t> à </a:t>
            </a:r>
            <a:r>
              <a:rPr dirty="0" err="1"/>
              <a:t>niveau</a:t>
            </a:r>
            <a:r>
              <a:rPr dirty="0"/>
              <a:t> </a:t>
            </a:r>
            <a:r>
              <a:rPr dirty="0" err="1"/>
              <a:t>fonctionnelle</a:t>
            </a:r>
            <a:r>
              <a:rPr dirty="0"/>
              <a:t> et </a:t>
            </a:r>
            <a:r>
              <a:rPr dirty="0" err="1"/>
              <a:t>pédagogique</a:t>
            </a:r>
            <a:r>
              <a:rPr dirty="0"/>
              <a:t>.</a:t>
            </a:r>
            <a:endParaRPr sz="900" dirty="0"/>
          </a:p>
          <a:p>
            <a:pPr marL="457200" lvl="1" indent="-172800" algn="just">
              <a:spcBef>
                <a:spcPts val="600"/>
              </a:spcBef>
              <a:buClr>
                <a:srgbClr val="000000"/>
              </a:buClr>
              <a:buSzPct val="100000"/>
              <a:buFont typeface="Arial"/>
              <a:defRPr sz="1200"/>
            </a:pPr>
            <a:r>
              <a:rPr dirty="0"/>
              <a:t>Le lien entre </a:t>
            </a:r>
            <a:r>
              <a:rPr dirty="0" err="1"/>
              <a:t>confort</a:t>
            </a:r>
            <a:r>
              <a:rPr dirty="0"/>
              <a:t> </a:t>
            </a:r>
            <a:r>
              <a:rPr dirty="0" err="1"/>
              <a:t>d’usage</a:t>
            </a:r>
            <a:r>
              <a:rPr dirty="0"/>
              <a:t>, santé et </a:t>
            </a:r>
            <a:r>
              <a:rPr b="1" dirty="0" err="1"/>
              <a:t>réussite</a:t>
            </a:r>
            <a:r>
              <a:rPr b="1" dirty="0"/>
              <a:t> </a:t>
            </a:r>
            <a:r>
              <a:rPr b="1" dirty="0" err="1"/>
              <a:t>scolaire</a:t>
            </a:r>
            <a:r>
              <a:rPr b="1" dirty="0"/>
              <a:t> </a:t>
            </a:r>
            <a:r>
              <a:rPr dirty="0" err="1"/>
              <a:t>est</a:t>
            </a:r>
            <a:r>
              <a:rPr dirty="0"/>
              <a:t> </a:t>
            </a:r>
            <a:r>
              <a:rPr dirty="0" err="1"/>
              <a:t>mis</a:t>
            </a:r>
            <a:r>
              <a:rPr dirty="0"/>
              <a:t> </a:t>
            </a:r>
            <a:r>
              <a:rPr dirty="0" err="1"/>
              <a:t>en</a:t>
            </a:r>
            <a:r>
              <a:rPr dirty="0"/>
              <a:t> </a:t>
            </a:r>
            <a:r>
              <a:rPr dirty="0" err="1"/>
              <a:t>évidence</a:t>
            </a:r>
            <a:r>
              <a:rPr dirty="0"/>
              <a:t> </a:t>
            </a:r>
            <a:r>
              <a:rPr dirty="0" err="1"/>
              <a:t>dans</a:t>
            </a:r>
            <a:r>
              <a:rPr dirty="0"/>
              <a:t> de </a:t>
            </a:r>
            <a:r>
              <a:rPr dirty="0" err="1"/>
              <a:t>nombreuses</a:t>
            </a:r>
            <a:r>
              <a:rPr dirty="0"/>
              <a:t> </a:t>
            </a:r>
            <a:r>
              <a:rPr dirty="0" err="1"/>
              <a:t>études</a:t>
            </a:r>
            <a:r>
              <a:rPr dirty="0"/>
              <a:t>.</a:t>
            </a:r>
            <a:endParaRPr i="1" dirty="0"/>
          </a:p>
          <a:p>
            <a:pPr marL="0" lvl="1" indent="457200" algn="just">
              <a:spcBef>
                <a:spcPts val="600"/>
              </a:spcBef>
              <a:buSzTx/>
              <a:buNone/>
              <a:defRPr sz="1200"/>
            </a:pPr>
            <a:endParaRPr i="1" dirty="0"/>
          </a:p>
          <a:p>
            <a:pPr marL="0" algn="just">
              <a:spcBef>
                <a:spcPts val="600"/>
              </a:spcBef>
              <a:defRPr sz="1600" b="1"/>
            </a:pPr>
            <a:r>
              <a:rPr dirty="0" err="1"/>
              <a:t>Attractivité</a:t>
            </a:r>
            <a:endParaRPr dirty="0"/>
          </a:p>
          <a:p>
            <a:pPr marL="457200" lvl="1" indent="-172800" algn="just">
              <a:buClr>
                <a:srgbClr val="000000"/>
              </a:buClr>
              <a:buSzPct val="100000"/>
              <a:buFont typeface="Arial"/>
              <a:defRPr sz="1200"/>
            </a:pPr>
            <a:r>
              <a:rPr dirty="0"/>
              <a:t>Un </a:t>
            </a:r>
            <a:r>
              <a:rPr dirty="0" err="1"/>
              <a:t>bâtiment</a:t>
            </a:r>
            <a:r>
              <a:rPr dirty="0"/>
              <a:t> communal, </a:t>
            </a:r>
            <a:r>
              <a:rPr dirty="0" err="1"/>
              <a:t>tel</a:t>
            </a:r>
            <a:r>
              <a:rPr dirty="0"/>
              <a:t> </a:t>
            </a:r>
            <a:r>
              <a:rPr dirty="0" err="1"/>
              <a:t>qu’une</a:t>
            </a:r>
            <a:r>
              <a:rPr dirty="0"/>
              <a:t> </a:t>
            </a:r>
            <a:r>
              <a:rPr dirty="0" err="1"/>
              <a:t>bibliothèque</a:t>
            </a:r>
            <a:r>
              <a:rPr dirty="0"/>
              <a:t> </a:t>
            </a:r>
            <a:r>
              <a:rPr dirty="0" err="1"/>
              <a:t>ou</a:t>
            </a:r>
            <a:r>
              <a:rPr dirty="0"/>
              <a:t> </a:t>
            </a:r>
            <a:r>
              <a:rPr dirty="0" err="1"/>
              <a:t>une</a:t>
            </a:r>
            <a:r>
              <a:rPr dirty="0"/>
              <a:t> </a:t>
            </a:r>
            <a:r>
              <a:rPr dirty="0" err="1"/>
              <a:t>école</a:t>
            </a:r>
            <a:r>
              <a:rPr dirty="0"/>
              <a:t>, fait </a:t>
            </a:r>
            <a:r>
              <a:rPr dirty="0" err="1"/>
              <a:t>partie</a:t>
            </a:r>
            <a:r>
              <a:rPr dirty="0"/>
              <a:t> de </a:t>
            </a:r>
            <a:r>
              <a:rPr b="1" dirty="0" err="1"/>
              <a:t>l’identité</a:t>
            </a:r>
            <a:r>
              <a:rPr b="1" dirty="0"/>
              <a:t> </a:t>
            </a:r>
            <a:r>
              <a:rPr b="1" dirty="0" err="1"/>
              <a:t>d’une</a:t>
            </a:r>
            <a:r>
              <a:rPr b="1" dirty="0"/>
              <a:t> </a:t>
            </a:r>
            <a:r>
              <a:rPr b="1" dirty="0" err="1"/>
              <a:t>ville</a:t>
            </a:r>
            <a:r>
              <a:rPr b="1" dirty="0"/>
              <a:t>, d’un quartier. </a:t>
            </a:r>
            <a:endParaRPr sz="900" dirty="0"/>
          </a:p>
          <a:p>
            <a:pPr marL="457200" lvl="1" indent="-172800" algn="just">
              <a:spcBef>
                <a:spcPts val="600"/>
              </a:spcBef>
              <a:buClr>
                <a:srgbClr val="000000"/>
              </a:buClr>
              <a:buSzPct val="100000"/>
              <a:buFont typeface="Arial"/>
              <a:defRPr sz="1200"/>
            </a:pPr>
            <a:r>
              <a:rPr dirty="0" err="1"/>
              <a:t>Une</a:t>
            </a:r>
            <a:r>
              <a:rPr dirty="0"/>
              <a:t> </a:t>
            </a:r>
            <a:r>
              <a:rPr dirty="0" err="1"/>
              <a:t>rénovation</a:t>
            </a:r>
            <a:r>
              <a:rPr dirty="0"/>
              <a:t> </a:t>
            </a:r>
            <a:r>
              <a:rPr dirty="0" err="1"/>
              <a:t>énergétique</a:t>
            </a:r>
            <a:r>
              <a:rPr dirty="0"/>
              <a:t> </a:t>
            </a:r>
            <a:r>
              <a:rPr dirty="0" err="1"/>
              <a:t>permet</a:t>
            </a:r>
            <a:r>
              <a:rPr dirty="0"/>
              <a:t> de </a:t>
            </a:r>
            <a:r>
              <a:rPr dirty="0" err="1"/>
              <a:t>sauvegarder</a:t>
            </a:r>
            <a:r>
              <a:rPr dirty="0"/>
              <a:t> et </a:t>
            </a:r>
            <a:r>
              <a:rPr b="1" dirty="0" err="1"/>
              <a:t>valoriser</a:t>
            </a:r>
            <a:r>
              <a:rPr b="1" dirty="0"/>
              <a:t> </a:t>
            </a:r>
            <a:r>
              <a:rPr b="1" dirty="0" err="1"/>
              <a:t>votre</a:t>
            </a:r>
            <a:r>
              <a:rPr b="1" dirty="0"/>
              <a:t> </a:t>
            </a:r>
            <a:r>
              <a:rPr b="1" dirty="0" err="1"/>
              <a:t>patrimoine</a:t>
            </a:r>
            <a:r>
              <a:rPr b="1" dirty="0"/>
              <a:t> </a:t>
            </a:r>
            <a:r>
              <a:rPr dirty="0"/>
              <a:t>architectural et </a:t>
            </a:r>
            <a:r>
              <a:rPr dirty="0" err="1"/>
              <a:t>culturel</a:t>
            </a:r>
            <a:r>
              <a:rPr dirty="0"/>
              <a:t>. </a:t>
            </a:r>
          </a:p>
        </p:txBody>
      </p:sp>
      <p:sp>
        <p:nvSpPr>
          <p:cNvPr id="215" name="Espace réservé du texte 3"/>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3187224" indent="-276225" algn="r">
              <a:spcBef>
                <a:spcPts val="0"/>
              </a:spcBef>
              <a:buClr>
                <a:srgbClr val="000000"/>
              </a:buClr>
              <a:buSzPts val="700"/>
              <a:buAutoNum type="arabicPeriod"/>
              <a:defRPr sz="700" b="1"/>
            </a:pPr>
            <a:r>
              <a:t>Pourquoi rénover les bâtiments de ma collectivité ?</a:t>
            </a:r>
          </a:p>
          <a:p>
            <a:pPr marL="0" indent="180975" algn="r">
              <a:spcBef>
                <a:spcPts val="0"/>
              </a:spcBef>
              <a:buClr>
                <a:srgbClr val="000000"/>
              </a:buClr>
              <a:defRPr sz="700"/>
            </a:pPr>
            <a:r>
              <a:t>6 raisons d’agir</a:t>
            </a:r>
          </a:p>
        </p:txBody>
      </p:sp>
      <p:sp>
        <p:nvSpPr>
          <p:cNvPr id="216" name="Espace réservé du numéro de diapositive 6"/>
          <p:cNvSpPr txBox="1">
            <a:spLocks noGrp="1"/>
          </p:cNvSpPr>
          <p:nvPr>
            <p:ph type="sldNum" sz="quarter" idx="2"/>
          </p:nvPr>
        </p:nvSpPr>
        <p:spPr>
          <a:xfrm>
            <a:off x="7486999" y="4899999"/>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12</a:t>
            </a:fld>
            <a:endParaRPr/>
          </a:p>
        </p:txBody>
      </p:sp>
      <p:sp>
        <p:nvSpPr>
          <p:cNvPr id="217" name="Espace réservé de la date 8"/>
          <p:cNvSpPr txBox="1"/>
          <p:nvPr/>
        </p:nvSpPr>
        <p:spPr>
          <a:xfrm>
            <a:off x="7614000" y="4899999"/>
            <a:ext cx="1170001"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700" b="1"/>
            </a:lvl1pPr>
          </a:lstStyle>
          <a:p>
            <a:r>
              <a:t>juillet 2020</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Espace réservé du pied de page 5"/>
          <p:cNvSpPr txBox="1"/>
          <p:nvPr/>
        </p:nvSpPr>
        <p:spPr>
          <a:xfrm>
            <a:off x="359999" y="4899999"/>
            <a:ext cx="5904002"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700" b="1"/>
            </a:lvl1pPr>
          </a:lstStyle>
          <a:p>
            <a:r>
              <a:t>Coordination interministérielle du plan de rénovation énergétique des bâtiments</a:t>
            </a:r>
          </a:p>
        </p:txBody>
      </p:sp>
      <p:sp>
        <p:nvSpPr>
          <p:cNvPr id="220" name="Titre 1"/>
          <p:cNvSpPr txBox="1">
            <a:spLocks noGrp="1"/>
          </p:cNvSpPr>
          <p:nvPr>
            <p:ph type="title"/>
          </p:nvPr>
        </p:nvSpPr>
        <p:spPr>
          <a:xfrm>
            <a:off x="360000" y="900000"/>
            <a:ext cx="8424000" cy="720001"/>
          </a:xfrm>
          <a:prstGeom prst="rect">
            <a:avLst/>
          </a:prstGeom>
        </p:spPr>
        <p:txBody>
          <a:bodyPr/>
          <a:lstStyle/>
          <a:p>
            <a:pPr>
              <a:defRPr sz="2400"/>
            </a:pPr>
            <a:r>
              <a:rPr dirty="0"/>
              <a:t>Le </a:t>
            </a:r>
            <a:r>
              <a:rPr dirty="0" err="1"/>
              <a:t>renforcement</a:t>
            </a:r>
            <a:r>
              <a:rPr dirty="0"/>
              <a:t> des </a:t>
            </a:r>
            <a:br>
              <a:rPr dirty="0"/>
            </a:br>
            <a:r>
              <a:rPr dirty="0" err="1"/>
              <a:t>exigences</a:t>
            </a:r>
            <a:r>
              <a:rPr dirty="0"/>
              <a:t> </a:t>
            </a:r>
            <a:r>
              <a:rPr dirty="0" err="1"/>
              <a:t>environnementales</a:t>
            </a:r>
            <a:endParaRPr dirty="0"/>
          </a:p>
        </p:txBody>
      </p:sp>
      <p:sp>
        <p:nvSpPr>
          <p:cNvPr id="221" name="Espace réservé du texte 2"/>
          <p:cNvSpPr txBox="1">
            <a:spLocks noGrp="1"/>
          </p:cNvSpPr>
          <p:nvPr>
            <p:ph type="body" idx="1"/>
          </p:nvPr>
        </p:nvSpPr>
        <p:spPr>
          <a:xfrm>
            <a:off x="359998" y="1835998"/>
            <a:ext cx="8424000" cy="2793646"/>
          </a:xfrm>
          <a:prstGeom prst="rect">
            <a:avLst/>
          </a:prstGeom>
        </p:spPr>
        <p:txBody>
          <a:bodyPr/>
          <a:lstStyle/>
          <a:p>
            <a:pPr marL="0" algn="just">
              <a:defRPr sz="1300" b="1"/>
            </a:pPr>
            <a:r>
              <a:rPr dirty="0"/>
              <a:t>Les </a:t>
            </a:r>
            <a:r>
              <a:rPr dirty="0" err="1"/>
              <a:t>collectivités</a:t>
            </a:r>
            <a:r>
              <a:rPr dirty="0"/>
              <a:t> </a:t>
            </a:r>
            <a:r>
              <a:rPr dirty="0" err="1"/>
              <a:t>territoriales</a:t>
            </a:r>
            <a:r>
              <a:rPr dirty="0"/>
              <a:t>, </a:t>
            </a:r>
            <a:r>
              <a:rPr dirty="0" err="1"/>
              <a:t>comme</a:t>
            </a:r>
            <a:r>
              <a:rPr dirty="0"/>
              <a:t> les </a:t>
            </a:r>
            <a:r>
              <a:rPr dirty="0" err="1"/>
              <a:t>acteurs</a:t>
            </a:r>
            <a:r>
              <a:rPr dirty="0"/>
              <a:t> </a:t>
            </a:r>
            <a:r>
              <a:rPr dirty="0" err="1"/>
              <a:t>privés</a:t>
            </a:r>
            <a:r>
              <a:rPr dirty="0"/>
              <a:t> et </a:t>
            </a:r>
            <a:r>
              <a:rPr dirty="0" err="1"/>
              <a:t>l’</a:t>
            </a:r>
            <a:r>
              <a:rPr cap="all" dirty="0" err="1"/>
              <a:t>é</a:t>
            </a:r>
            <a:r>
              <a:rPr dirty="0" err="1"/>
              <a:t>tat</a:t>
            </a:r>
            <a:r>
              <a:rPr dirty="0"/>
              <a:t>, </a:t>
            </a:r>
            <a:r>
              <a:rPr dirty="0" err="1"/>
              <a:t>sont</a:t>
            </a:r>
            <a:r>
              <a:rPr dirty="0"/>
              <a:t> </a:t>
            </a:r>
            <a:r>
              <a:rPr dirty="0" err="1"/>
              <a:t>soumises</a:t>
            </a:r>
            <a:r>
              <a:rPr dirty="0"/>
              <a:t> à des obligations </a:t>
            </a:r>
            <a:r>
              <a:rPr dirty="0" err="1"/>
              <a:t>réglementaires</a:t>
            </a:r>
            <a:r>
              <a:rPr dirty="0"/>
              <a:t> </a:t>
            </a:r>
            <a:r>
              <a:rPr dirty="0" err="1"/>
              <a:t>concernant</a:t>
            </a:r>
            <a:r>
              <a:rPr dirty="0"/>
              <a:t> les </a:t>
            </a:r>
            <a:r>
              <a:rPr dirty="0" err="1"/>
              <a:t>bâtiments</a:t>
            </a:r>
            <a:r>
              <a:rPr dirty="0"/>
              <a:t> </a:t>
            </a:r>
            <a:r>
              <a:rPr dirty="0" err="1"/>
              <a:t>existants</a:t>
            </a:r>
            <a:r>
              <a:rPr dirty="0"/>
              <a:t>, qui </a:t>
            </a:r>
            <a:r>
              <a:rPr dirty="0" err="1"/>
              <a:t>découlent</a:t>
            </a:r>
            <a:r>
              <a:rPr dirty="0"/>
              <a:t> des </a:t>
            </a:r>
            <a:r>
              <a:rPr dirty="0" err="1"/>
              <a:t>lois</a:t>
            </a:r>
            <a:r>
              <a:rPr dirty="0"/>
              <a:t> et </a:t>
            </a:r>
            <a:r>
              <a:rPr dirty="0" err="1"/>
              <a:t>décrets</a:t>
            </a:r>
            <a:r>
              <a:rPr dirty="0"/>
              <a:t> </a:t>
            </a:r>
            <a:r>
              <a:rPr dirty="0" err="1"/>
              <a:t>successifs</a:t>
            </a:r>
            <a:endParaRPr dirty="0"/>
          </a:p>
          <a:p>
            <a:pPr marL="457200" lvl="1" indent="-172800" algn="just">
              <a:spcBef>
                <a:spcPts val="600"/>
              </a:spcBef>
              <a:buClr>
                <a:srgbClr val="000000"/>
              </a:buClr>
              <a:buSzPct val="100000"/>
              <a:buFont typeface="Arial"/>
              <a:defRPr sz="1100" b="1"/>
            </a:pPr>
            <a:r>
              <a:rPr sz="1200" dirty="0" err="1"/>
              <a:t>Nécessité</a:t>
            </a:r>
            <a:r>
              <a:rPr sz="1200" dirty="0"/>
              <a:t> de </a:t>
            </a:r>
            <a:r>
              <a:rPr sz="1200" dirty="0" err="1"/>
              <a:t>connaître</a:t>
            </a:r>
            <a:r>
              <a:rPr sz="1200" dirty="0"/>
              <a:t> les </a:t>
            </a:r>
            <a:r>
              <a:rPr sz="1200" dirty="0" err="1"/>
              <a:t>consommations</a:t>
            </a:r>
            <a:r>
              <a:rPr sz="1200" dirty="0"/>
              <a:t> et </a:t>
            </a:r>
            <a:r>
              <a:rPr sz="1200" dirty="0" err="1"/>
              <a:t>émissions</a:t>
            </a:r>
            <a:r>
              <a:rPr sz="1200" dirty="0"/>
              <a:t> de CO</a:t>
            </a:r>
            <a:r>
              <a:rPr sz="1200" baseline="-25000" dirty="0"/>
              <a:t>2</a:t>
            </a:r>
            <a:r>
              <a:rPr sz="1200" dirty="0"/>
              <a:t> </a:t>
            </a:r>
            <a:r>
              <a:rPr sz="1200" b="0" dirty="0"/>
              <a:t>: </a:t>
            </a:r>
            <a:r>
              <a:rPr sz="1200" b="0" dirty="0" err="1"/>
              <a:t>bilan</a:t>
            </a:r>
            <a:r>
              <a:rPr sz="1200" b="0" dirty="0"/>
              <a:t> </a:t>
            </a:r>
            <a:r>
              <a:rPr sz="1200" b="0" dirty="0" err="1"/>
              <a:t>carbone</a:t>
            </a:r>
            <a:r>
              <a:rPr sz="1200" b="0" dirty="0"/>
              <a:t> pour les </a:t>
            </a:r>
            <a:r>
              <a:rPr sz="1200" b="0" dirty="0" err="1"/>
              <a:t>collectivités</a:t>
            </a:r>
            <a:r>
              <a:rPr sz="1200" b="0" dirty="0"/>
              <a:t> de plus de </a:t>
            </a:r>
            <a:br>
              <a:rPr sz="1200" b="0" dirty="0"/>
            </a:br>
            <a:r>
              <a:rPr sz="1200" b="0" dirty="0"/>
              <a:t>50 000 habitants, diagnostic de performance </a:t>
            </a:r>
            <a:r>
              <a:rPr sz="1200" b="0" dirty="0" err="1"/>
              <a:t>énergétique</a:t>
            </a:r>
            <a:r>
              <a:rPr sz="1200" b="0" dirty="0"/>
              <a:t> (DPE) pour les </a:t>
            </a:r>
            <a:r>
              <a:rPr sz="1200" b="0" dirty="0" err="1"/>
              <a:t>établissements</a:t>
            </a:r>
            <a:r>
              <a:rPr sz="1200" b="0" dirty="0"/>
              <a:t> </a:t>
            </a:r>
            <a:r>
              <a:rPr sz="1200" b="0" dirty="0" err="1"/>
              <a:t>recevant</a:t>
            </a:r>
            <a:r>
              <a:rPr sz="1200" b="0" dirty="0"/>
              <a:t> du public (ERP) de première à </a:t>
            </a:r>
            <a:r>
              <a:rPr sz="1200" b="0" dirty="0" err="1"/>
              <a:t>quatrième</a:t>
            </a:r>
            <a:r>
              <a:rPr sz="1200" b="0" dirty="0"/>
              <a:t> </a:t>
            </a:r>
            <a:r>
              <a:rPr sz="1200" b="0" dirty="0" err="1"/>
              <a:t>catégorie</a:t>
            </a:r>
            <a:r>
              <a:rPr sz="1200" b="0" dirty="0"/>
              <a:t> (avec </a:t>
            </a:r>
            <a:r>
              <a:rPr sz="1200" b="0" dirty="0" err="1"/>
              <a:t>affichage</a:t>
            </a:r>
            <a:r>
              <a:rPr sz="1200" b="0" dirty="0"/>
              <a:t> </a:t>
            </a:r>
            <a:r>
              <a:rPr sz="1200" b="0" dirty="0" err="1"/>
              <a:t>obligatoire</a:t>
            </a:r>
            <a:r>
              <a:rPr sz="1200" b="0" dirty="0"/>
              <a:t>).</a:t>
            </a:r>
            <a:endParaRPr sz="1200" dirty="0"/>
          </a:p>
          <a:p>
            <a:pPr marL="457200" lvl="1" indent="-172800" algn="just">
              <a:spcBef>
                <a:spcPts val="600"/>
              </a:spcBef>
              <a:buClr>
                <a:srgbClr val="000000"/>
              </a:buClr>
              <a:buSzPct val="100000"/>
              <a:buFont typeface="Arial"/>
              <a:defRPr sz="1100" b="1"/>
            </a:pPr>
            <a:r>
              <a:rPr sz="1200" dirty="0" err="1"/>
              <a:t>Nécessité</a:t>
            </a:r>
            <a:r>
              <a:rPr sz="1200" dirty="0"/>
              <a:t> de </a:t>
            </a:r>
            <a:r>
              <a:rPr sz="1200" dirty="0" err="1"/>
              <a:t>prendre</a:t>
            </a:r>
            <a:r>
              <a:rPr sz="1200" dirty="0"/>
              <a:t> </a:t>
            </a:r>
            <a:r>
              <a:rPr sz="1200" dirty="0" err="1"/>
              <a:t>en</a:t>
            </a:r>
            <a:r>
              <a:rPr sz="1200" dirty="0"/>
              <a:t> </a:t>
            </a:r>
            <a:r>
              <a:rPr sz="1200" dirty="0" err="1"/>
              <a:t>compte</a:t>
            </a:r>
            <a:r>
              <a:rPr sz="1200" dirty="0"/>
              <a:t> la </a:t>
            </a:r>
            <a:r>
              <a:rPr sz="1200" dirty="0" err="1"/>
              <a:t>réglementation</a:t>
            </a:r>
            <a:r>
              <a:rPr sz="1200" dirty="0"/>
              <a:t> </a:t>
            </a:r>
            <a:r>
              <a:rPr sz="1200" dirty="0" err="1"/>
              <a:t>thermique</a:t>
            </a:r>
            <a:r>
              <a:rPr sz="1200" dirty="0"/>
              <a:t> (RT) sur les </a:t>
            </a:r>
            <a:r>
              <a:rPr sz="1200" dirty="0" err="1"/>
              <a:t>bâtiments</a:t>
            </a:r>
            <a:r>
              <a:rPr sz="1200" dirty="0"/>
              <a:t> </a:t>
            </a:r>
            <a:r>
              <a:rPr sz="1200" dirty="0" err="1"/>
              <a:t>existants</a:t>
            </a:r>
            <a:r>
              <a:rPr sz="1200" dirty="0"/>
              <a:t>, </a:t>
            </a:r>
            <a:r>
              <a:rPr sz="1200" b="0" dirty="0"/>
              <a:t>à </a:t>
            </a:r>
            <a:r>
              <a:rPr sz="1200" b="0" dirty="0" err="1"/>
              <a:t>l’occasion</a:t>
            </a:r>
            <a:r>
              <a:rPr sz="1200" b="0" dirty="0"/>
              <a:t> de </a:t>
            </a:r>
            <a:r>
              <a:rPr sz="1200" b="0" dirty="0" err="1"/>
              <a:t>vos</a:t>
            </a:r>
            <a:r>
              <a:rPr sz="1200" b="0" dirty="0"/>
              <a:t> </a:t>
            </a:r>
            <a:r>
              <a:rPr sz="1200" b="0" dirty="0" err="1"/>
              <a:t>travaux</a:t>
            </a:r>
            <a:r>
              <a:rPr sz="1200" b="0" dirty="0"/>
              <a:t>  : RT </a:t>
            </a:r>
            <a:r>
              <a:rPr sz="1200" dirty="0"/>
              <a:t>par </a:t>
            </a:r>
            <a:r>
              <a:rPr sz="1200" dirty="0" err="1"/>
              <a:t>élément</a:t>
            </a:r>
            <a:r>
              <a:rPr sz="1200" b="0" dirty="0"/>
              <a:t>, pour les </a:t>
            </a:r>
            <a:r>
              <a:rPr sz="1200" b="0" dirty="0" err="1"/>
              <a:t>bâtiments</a:t>
            </a:r>
            <a:r>
              <a:rPr sz="1200" b="0" dirty="0"/>
              <a:t> de </a:t>
            </a:r>
            <a:r>
              <a:rPr sz="1200" b="0" dirty="0" err="1"/>
              <a:t>moins</a:t>
            </a:r>
            <a:r>
              <a:rPr sz="1200" b="0" dirty="0"/>
              <a:t> de 1 000 m</a:t>
            </a:r>
            <a:r>
              <a:rPr sz="1200" b="0" baseline="30000" dirty="0"/>
              <a:t>2</a:t>
            </a:r>
            <a:r>
              <a:rPr sz="1200" b="0" dirty="0"/>
              <a:t> </a:t>
            </a:r>
            <a:r>
              <a:rPr sz="1200" b="0" dirty="0" err="1"/>
              <a:t>ou</a:t>
            </a:r>
            <a:r>
              <a:rPr sz="1200" b="0" dirty="0"/>
              <a:t> (sous </a:t>
            </a:r>
            <a:r>
              <a:rPr sz="1200" b="0" dirty="0" err="1"/>
              <a:t>certaines</a:t>
            </a:r>
            <a:r>
              <a:rPr sz="1200" b="0" dirty="0"/>
              <a:t> conditions) de plus de 1 000 m</a:t>
            </a:r>
            <a:r>
              <a:rPr sz="1200" b="0" baseline="30000" dirty="0"/>
              <a:t>2</a:t>
            </a:r>
            <a:r>
              <a:rPr sz="1200" b="0" dirty="0"/>
              <a:t>, RT </a:t>
            </a:r>
            <a:r>
              <a:rPr sz="1200" dirty="0" err="1"/>
              <a:t>globale</a:t>
            </a:r>
            <a:r>
              <a:rPr sz="1200" b="0" dirty="0"/>
              <a:t>, pour les </a:t>
            </a:r>
            <a:r>
              <a:rPr sz="1200" b="0" dirty="0" err="1"/>
              <a:t>bâtiments</a:t>
            </a:r>
            <a:r>
              <a:rPr sz="1200" b="0" dirty="0"/>
              <a:t> de plus de 1 000 m², et </a:t>
            </a:r>
            <a:r>
              <a:rPr sz="1200" b="0" dirty="0" err="1"/>
              <a:t>enfin</a:t>
            </a:r>
            <a:r>
              <a:rPr sz="1200" b="0" dirty="0"/>
              <a:t> la </a:t>
            </a:r>
            <a:r>
              <a:rPr sz="1200" b="0" dirty="0" err="1"/>
              <a:t>réglementation</a:t>
            </a:r>
            <a:r>
              <a:rPr sz="1200" b="0" dirty="0"/>
              <a:t> sur les </a:t>
            </a:r>
            <a:r>
              <a:rPr sz="1200" b="0" dirty="0" err="1"/>
              <a:t>travaux</a:t>
            </a:r>
            <a:r>
              <a:rPr sz="1200" b="0" dirty="0"/>
              <a:t> </a:t>
            </a:r>
            <a:r>
              <a:rPr sz="1200" dirty="0" err="1"/>
              <a:t>embarqués</a:t>
            </a:r>
            <a:r>
              <a:rPr sz="1200" b="0" dirty="0"/>
              <a:t>. </a:t>
            </a:r>
            <a:r>
              <a:rPr sz="1200" b="0" dirty="0" err="1"/>
              <a:t>Cette</a:t>
            </a:r>
            <a:r>
              <a:rPr sz="1200" b="0" dirty="0"/>
              <a:t> </a:t>
            </a:r>
            <a:r>
              <a:rPr sz="1200" b="0" dirty="0" err="1"/>
              <a:t>dernière</a:t>
            </a:r>
            <a:r>
              <a:rPr sz="1200" b="0" dirty="0"/>
              <a:t> rend </a:t>
            </a:r>
            <a:r>
              <a:rPr sz="1200" b="0" dirty="0" err="1"/>
              <a:t>obligatoire</a:t>
            </a:r>
            <a:r>
              <a:rPr sz="1200" b="0" dirty="0"/>
              <a:t> de </a:t>
            </a:r>
            <a:r>
              <a:rPr sz="1200" b="0" dirty="0" err="1"/>
              <a:t>mettre</a:t>
            </a:r>
            <a:r>
              <a:rPr sz="1200" b="0" dirty="0"/>
              <a:t> </a:t>
            </a:r>
            <a:r>
              <a:rPr sz="1200" b="0" dirty="0" err="1"/>
              <a:t>en</a:t>
            </a:r>
            <a:r>
              <a:rPr sz="1200" b="0" dirty="0"/>
              <a:t> </a:t>
            </a:r>
            <a:r>
              <a:rPr sz="1200" b="0" dirty="0" err="1"/>
              <a:t>œuvre</a:t>
            </a:r>
            <a:r>
              <a:rPr sz="1200" b="0" dirty="0"/>
              <a:t> </a:t>
            </a:r>
            <a:r>
              <a:rPr sz="1200" b="0" dirty="0" err="1"/>
              <a:t>une</a:t>
            </a:r>
            <a:r>
              <a:rPr sz="1200" b="0" dirty="0"/>
              <a:t> isolation </a:t>
            </a:r>
            <a:r>
              <a:rPr sz="1200" b="0" dirty="0" err="1"/>
              <a:t>thermique</a:t>
            </a:r>
            <a:r>
              <a:rPr sz="1200" b="0" dirty="0"/>
              <a:t> à </a:t>
            </a:r>
            <a:r>
              <a:rPr sz="1200" b="0" dirty="0" err="1"/>
              <a:t>l’occasion</a:t>
            </a:r>
            <a:r>
              <a:rPr sz="1200" b="0" dirty="0"/>
              <a:t> de </a:t>
            </a:r>
            <a:r>
              <a:rPr sz="1200" b="0" dirty="0" err="1"/>
              <a:t>travaux</a:t>
            </a:r>
            <a:r>
              <a:rPr sz="1200" b="0" dirty="0"/>
              <a:t> </a:t>
            </a:r>
            <a:r>
              <a:rPr sz="1200" b="0" dirty="0" err="1"/>
              <a:t>importants</a:t>
            </a:r>
            <a:r>
              <a:rPr sz="1200" b="0" dirty="0"/>
              <a:t> de </a:t>
            </a:r>
            <a:r>
              <a:rPr sz="1200" b="0" dirty="0" err="1"/>
              <a:t>rénovation</a:t>
            </a:r>
            <a:r>
              <a:rPr sz="1200" b="0" dirty="0"/>
              <a:t> des </a:t>
            </a:r>
            <a:r>
              <a:rPr sz="1200" b="0" dirty="0" err="1"/>
              <a:t>bâtiments</a:t>
            </a:r>
            <a:r>
              <a:rPr sz="1200" b="0" dirty="0"/>
              <a:t>, </a:t>
            </a:r>
            <a:r>
              <a:rPr sz="1200" b="0" dirty="0" err="1"/>
              <a:t>comme</a:t>
            </a:r>
            <a:r>
              <a:rPr sz="1200" b="0" dirty="0"/>
              <a:t> un </a:t>
            </a:r>
            <a:r>
              <a:rPr sz="1200" b="0" dirty="0" err="1"/>
              <a:t>ravalement</a:t>
            </a:r>
            <a:r>
              <a:rPr sz="1200" b="0" dirty="0"/>
              <a:t> de façade, </a:t>
            </a:r>
            <a:r>
              <a:rPr sz="1200" b="0" dirty="0" err="1"/>
              <a:t>une</a:t>
            </a:r>
            <a:r>
              <a:rPr sz="1200" b="0" dirty="0"/>
              <a:t> </a:t>
            </a:r>
            <a:r>
              <a:rPr sz="1200" b="0" dirty="0" err="1"/>
              <a:t>réfection</a:t>
            </a:r>
            <a:r>
              <a:rPr sz="1200" b="0" dirty="0"/>
              <a:t> de </a:t>
            </a:r>
            <a:r>
              <a:rPr sz="1200" b="0" dirty="0" err="1"/>
              <a:t>toiture</a:t>
            </a:r>
            <a:r>
              <a:rPr sz="1200" b="0" dirty="0"/>
              <a:t> </a:t>
            </a:r>
            <a:r>
              <a:rPr sz="1200" b="0" dirty="0" err="1"/>
              <a:t>ou</a:t>
            </a:r>
            <a:r>
              <a:rPr sz="1200" b="0" dirty="0"/>
              <a:t> encore la transformation de </a:t>
            </a:r>
            <a:r>
              <a:rPr sz="1200" b="0" dirty="0" err="1"/>
              <a:t>combles</a:t>
            </a:r>
            <a:r>
              <a:rPr sz="1200" b="0" dirty="0"/>
              <a:t>. </a:t>
            </a:r>
          </a:p>
        </p:txBody>
      </p:sp>
      <p:sp>
        <p:nvSpPr>
          <p:cNvPr id="222" name="Espace réservé du texte 3"/>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3187224" indent="-276225" algn="r">
              <a:spcBef>
                <a:spcPts val="0"/>
              </a:spcBef>
              <a:buClr>
                <a:srgbClr val="000000"/>
              </a:buClr>
              <a:buSzPts val="700"/>
              <a:buAutoNum type="arabicPeriod"/>
              <a:defRPr sz="700" b="1"/>
            </a:pPr>
            <a:r>
              <a:t>Pourquoi rénover les bâtiments de ma collectivité ?</a:t>
            </a:r>
          </a:p>
          <a:p>
            <a:pPr marL="0" indent="180975" algn="r">
              <a:spcBef>
                <a:spcPts val="0"/>
              </a:spcBef>
              <a:buClr>
                <a:srgbClr val="000000"/>
              </a:buClr>
              <a:defRPr sz="700"/>
            </a:pPr>
            <a:r>
              <a:t>Le renforcement des exigences environnementales</a:t>
            </a:r>
          </a:p>
        </p:txBody>
      </p:sp>
      <p:sp>
        <p:nvSpPr>
          <p:cNvPr id="223" name="Espace réservé du numéro de diapositive 7"/>
          <p:cNvSpPr txBox="1">
            <a:spLocks noGrp="1"/>
          </p:cNvSpPr>
          <p:nvPr>
            <p:ph type="sldNum" sz="quarter" idx="2"/>
          </p:nvPr>
        </p:nvSpPr>
        <p:spPr>
          <a:xfrm>
            <a:off x="7486999" y="4899999"/>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13</a:t>
            </a:fld>
            <a:endParaRPr/>
          </a:p>
        </p:txBody>
      </p:sp>
      <p:sp>
        <p:nvSpPr>
          <p:cNvPr id="224" name="Espace réservé de la date 9"/>
          <p:cNvSpPr txBox="1"/>
          <p:nvPr/>
        </p:nvSpPr>
        <p:spPr>
          <a:xfrm>
            <a:off x="7614000" y="4899999"/>
            <a:ext cx="1170001"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700" b="1"/>
            </a:lvl1pPr>
          </a:lstStyle>
          <a:p>
            <a:r>
              <a:t>juillet 2020</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Espace réservé du pied de page 5"/>
          <p:cNvSpPr txBox="1"/>
          <p:nvPr/>
        </p:nvSpPr>
        <p:spPr>
          <a:xfrm>
            <a:off x="359999" y="4899999"/>
            <a:ext cx="5904002"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700" b="1"/>
            </a:lvl1pPr>
          </a:lstStyle>
          <a:p>
            <a:r>
              <a:t>Coordination interministérielle du plan de rénovation énergétique des bâtiments</a:t>
            </a:r>
          </a:p>
        </p:txBody>
      </p:sp>
      <p:sp>
        <p:nvSpPr>
          <p:cNvPr id="227" name="Titre 1"/>
          <p:cNvSpPr txBox="1">
            <a:spLocks noGrp="1"/>
          </p:cNvSpPr>
          <p:nvPr>
            <p:ph type="title"/>
          </p:nvPr>
        </p:nvSpPr>
        <p:spPr>
          <a:xfrm>
            <a:off x="360000" y="900000"/>
            <a:ext cx="8424000" cy="720001"/>
          </a:xfrm>
          <a:prstGeom prst="rect">
            <a:avLst/>
          </a:prstGeom>
        </p:spPr>
        <p:txBody>
          <a:bodyPr/>
          <a:lstStyle/>
          <a:p>
            <a:pPr>
              <a:defRPr sz="2400"/>
            </a:pPr>
            <a:r>
              <a:rPr dirty="0"/>
              <a:t>Le </a:t>
            </a:r>
            <a:r>
              <a:rPr dirty="0" err="1"/>
              <a:t>renforcement</a:t>
            </a:r>
            <a:r>
              <a:rPr dirty="0"/>
              <a:t> des </a:t>
            </a:r>
            <a:br>
              <a:rPr dirty="0"/>
            </a:br>
            <a:r>
              <a:rPr dirty="0" err="1"/>
              <a:t>exigences</a:t>
            </a:r>
            <a:r>
              <a:rPr dirty="0"/>
              <a:t> </a:t>
            </a:r>
            <a:r>
              <a:rPr dirty="0" err="1"/>
              <a:t>environnementales</a:t>
            </a:r>
            <a:endParaRPr dirty="0"/>
          </a:p>
        </p:txBody>
      </p:sp>
      <p:sp>
        <p:nvSpPr>
          <p:cNvPr id="228" name="Espace réservé du texte 2"/>
          <p:cNvSpPr txBox="1">
            <a:spLocks noGrp="1"/>
          </p:cNvSpPr>
          <p:nvPr>
            <p:ph type="body" sz="quarter" idx="1"/>
          </p:nvPr>
        </p:nvSpPr>
        <p:spPr>
          <a:xfrm>
            <a:off x="359998" y="1863177"/>
            <a:ext cx="8424000" cy="1082227"/>
          </a:xfrm>
          <a:prstGeom prst="rect">
            <a:avLst/>
          </a:prstGeom>
        </p:spPr>
        <p:txBody>
          <a:bodyPr/>
          <a:lstStyle/>
          <a:p>
            <a:pPr marL="457200" lvl="1" indent="-172800" algn="just">
              <a:spcBef>
                <a:spcPts val="600"/>
              </a:spcBef>
              <a:buClr>
                <a:srgbClr val="000000"/>
              </a:buClr>
              <a:buSzPct val="100000"/>
              <a:buFont typeface="Arial"/>
              <a:defRPr sz="1200"/>
            </a:pPr>
            <a:r>
              <a:rPr dirty="0" err="1"/>
              <a:t>Enfin</a:t>
            </a:r>
            <a:r>
              <a:rPr dirty="0"/>
              <a:t> et surtout, </a:t>
            </a:r>
            <a:r>
              <a:rPr b="1" dirty="0"/>
              <a:t>les </a:t>
            </a:r>
            <a:r>
              <a:rPr b="1" dirty="0" err="1"/>
              <a:t>bâtiments</a:t>
            </a:r>
            <a:r>
              <a:rPr b="1" dirty="0"/>
              <a:t> de plus de 1 000 m</a:t>
            </a:r>
            <a:r>
              <a:rPr b="1" baseline="30166" dirty="0"/>
              <a:t>2</a:t>
            </a:r>
            <a:r>
              <a:rPr b="1" dirty="0"/>
              <a:t> </a:t>
            </a:r>
            <a:r>
              <a:rPr b="1" dirty="0" err="1"/>
              <a:t>sont</a:t>
            </a:r>
            <a:r>
              <a:rPr b="1" dirty="0"/>
              <a:t> </a:t>
            </a:r>
            <a:r>
              <a:rPr b="1" dirty="0" err="1"/>
              <a:t>désormais</a:t>
            </a:r>
            <a:r>
              <a:rPr b="1" dirty="0"/>
              <a:t> </a:t>
            </a:r>
            <a:r>
              <a:rPr b="1" dirty="0" err="1"/>
              <a:t>soumis</a:t>
            </a:r>
            <a:r>
              <a:rPr b="1" dirty="0"/>
              <a:t> au </a:t>
            </a:r>
            <a:r>
              <a:rPr b="1" dirty="0" err="1"/>
              <a:t>dispositif</a:t>
            </a:r>
            <a:r>
              <a:rPr b="1" dirty="0"/>
              <a:t> “</a:t>
            </a:r>
            <a:r>
              <a:rPr b="1" dirty="0" err="1"/>
              <a:t>éco</a:t>
            </a:r>
            <a:r>
              <a:rPr b="1" dirty="0"/>
              <a:t> </a:t>
            </a:r>
            <a:r>
              <a:rPr b="1" dirty="0" err="1"/>
              <a:t>énergie</a:t>
            </a:r>
            <a:r>
              <a:rPr b="1" dirty="0"/>
              <a:t> </a:t>
            </a:r>
            <a:r>
              <a:rPr b="1" dirty="0" err="1"/>
              <a:t>tertiaire</a:t>
            </a:r>
            <a:r>
              <a:rPr b="1" dirty="0"/>
              <a:t>” </a:t>
            </a:r>
            <a:r>
              <a:rPr b="1" dirty="0" err="1"/>
              <a:t>décrit</a:t>
            </a:r>
            <a:r>
              <a:rPr b="1" dirty="0"/>
              <a:t> </a:t>
            </a:r>
            <a:r>
              <a:rPr b="1" dirty="0" err="1"/>
              <a:t>dans</a:t>
            </a:r>
            <a:r>
              <a:rPr b="1" dirty="0"/>
              <a:t> </a:t>
            </a:r>
            <a:r>
              <a:rPr b="1" dirty="0" err="1"/>
              <a:t>décret</a:t>
            </a:r>
            <a:r>
              <a:rPr b="1" dirty="0"/>
              <a:t> </a:t>
            </a:r>
            <a:r>
              <a:rPr b="1" dirty="0" err="1"/>
              <a:t>tertiaire</a:t>
            </a:r>
            <a:r>
              <a:rPr b="1" dirty="0"/>
              <a:t>, </a:t>
            </a:r>
            <a:r>
              <a:rPr dirty="0"/>
              <a:t>qui fixe des obligations de </a:t>
            </a:r>
            <a:r>
              <a:rPr dirty="0" err="1"/>
              <a:t>réduction</a:t>
            </a:r>
            <a:r>
              <a:rPr dirty="0"/>
              <a:t> de la </a:t>
            </a:r>
            <a:r>
              <a:rPr dirty="0" err="1"/>
              <a:t>consommation</a:t>
            </a:r>
            <a:r>
              <a:rPr dirty="0"/>
              <a:t> </a:t>
            </a:r>
            <a:r>
              <a:rPr dirty="0" err="1"/>
              <a:t>d’énergie</a:t>
            </a:r>
            <a:r>
              <a:rPr dirty="0"/>
              <a:t> finale de 40 % </a:t>
            </a:r>
            <a:r>
              <a:rPr dirty="0" err="1"/>
              <a:t>en</a:t>
            </a:r>
            <a:r>
              <a:rPr dirty="0"/>
              <a:t> 2030, 50 % </a:t>
            </a:r>
            <a:r>
              <a:rPr dirty="0" err="1"/>
              <a:t>en</a:t>
            </a:r>
            <a:r>
              <a:rPr dirty="0"/>
              <a:t> 2040 et 60 % </a:t>
            </a:r>
            <a:r>
              <a:rPr dirty="0" err="1"/>
              <a:t>en</a:t>
            </a:r>
            <a:r>
              <a:rPr dirty="0"/>
              <a:t> 2050 ; </a:t>
            </a:r>
            <a:r>
              <a:rPr b="1" dirty="0" err="1"/>
              <a:t>il</a:t>
            </a:r>
            <a:r>
              <a:rPr b="1" dirty="0"/>
              <a:t> </a:t>
            </a:r>
            <a:r>
              <a:rPr b="1" dirty="0" err="1"/>
              <a:t>s’agit</a:t>
            </a:r>
            <a:r>
              <a:rPr b="1" dirty="0"/>
              <a:t> de la </a:t>
            </a:r>
            <a:r>
              <a:rPr b="1" dirty="0" err="1"/>
              <a:t>principale</a:t>
            </a:r>
            <a:r>
              <a:rPr b="1" dirty="0"/>
              <a:t> </a:t>
            </a:r>
            <a:r>
              <a:rPr b="1" dirty="0" err="1"/>
              <a:t>mesure</a:t>
            </a:r>
            <a:r>
              <a:rPr b="1" dirty="0"/>
              <a:t> </a:t>
            </a:r>
            <a:r>
              <a:rPr b="1" dirty="0" err="1"/>
              <a:t>prise</a:t>
            </a:r>
            <a:r>
              <a:rPr b="1" dirty="0"/>
              <a:t> </a:t>
            </a:r>
            <a:r>
              <a:rPr b="1" dirty="0" err="1"/>
              <a:t>dans</a:t>
            </a:r>
            <a:r>
              <a:rPr b="1" dirty="0"/>
              <a:t> </a:t>
            </a:r>
            <a:r>
              <a:rPr b="1" dirty="0" err="1"/>
              <a:t>ce</a:t>
            </a:r>
            <a:r>
              <a:rPr b="1" dirty="0"/>
              <a:t> </a:t>
            </a:r>
            <a:r>
              <a:rPr b="1" dirty="0" err="1"/>
              <a:t>domaine</a:t>
            </a:r>
            <a:r>
              <a:rPr b="1" dirty="0"/>
              <a:t> pour </a:t>
            </a:r>
            <a:r>
              <a:rPr b="1" dirty="0" err="1"/>
              <a:t>mettre</a:t>
            </a:r>
            <a:r>
              <a:rPr b="1" dirty="0"/>
              <a:t> </a:t>
            </a:r>
            <a:r>
              <a:rPr b="1" dirty="0" err="1"/>
              <a:t>notre</a:t>
            </a:r>
            <a:r>
              <a:rPr b="1" dirty="0"/>
              <a:t> pays sur la </a:t>
            </a:r>
            <a:r>
              <a:rPr b="1" dirty="0" err="1"/>
              <a:t>trajectoire</a:t>
            </a:r>
            <a:r>
              <a:rPr b="1" dirty="0"/>
              <a:t> de la </a:t>
            </a:r>
            <a:r>
              <a:rPr b="1" dirty="0" err="1"/>
              <a:t>neutralité</a:t>
            </a:r>
            <a:r>
              <a:rPr b="1" dirty="0"/>
              <a:t> </a:t>
            </a:r>
            <a:r>
              <a:rPr b="1" dirty="0" err="1"/>
              <a:t>carbone</a:t>
            </a:r>
            <a:r>
              <a:rPr b="1" dirty="0"/>
              <a:t>.</a:t>
            </a:r>
          </a:p>
        </p:txBody>
      </p:sp>
      <p:sp>
        <p:nvSpPr>
          <p:cNvPr id="229" name="Espace réservé du texte 3"/>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3187224" indent="-276225" algn="r">
              <a:spcBef>
                <a:spcPts val="0"/>
              </a:spcBef>
              <a:buClr>
                <a:srgbClr val="000000"/>
              </a:buClr>
              <a:buSzPts val="700"/>
              <a:buAutoNum type="arabicPeriod"/>
              <a:defRPr sz="700" b="1"/>
            </a:pPr>
            <a:r>
              <a:t>Pourquoi rénover les bâtiments de ma collectivité ?</a:t>
            </a:r>
          </a:p>
          <a:p>
            <a:pPr marL="0" indent="180975" algn="r">
              <a:spcBef>
                <a:spcPts val="0"/>
              </a:spcBef>
              <a:buClr>
                <a:srgbClr val="000000"/>
              </a:buClr>
              <a:defRPr sz="700"/>
            </a:pPr>
            <a:r>
              <a:t>Le renforcement des exigences environnementales</a:t>
            </a:r>
          </a:p>
        </p:txBody>
      </p:sp>
      <p:grpSp>
        <p:nvGrpSpPr>
          <p:cNvPr id="236" name="Groupe 4"/>
          <p:cNvGrpSpPr/>
          <p:nvPr/>
        </p:nvGrpSpPr>
        <p:grpSpPr>
          <a:xfrm>
            <a:off x="4495800" y="2963154"/>
            <a:ext cx="4288198" cy="1082227"/>
            <a:chOff x="0" y="0"/>
            <a:chExt cx="4288197" cy="1082226"/>
          </a:xfrm>
        </p:grpSpPr>
        <p:grpSp>
          <p:nvGrpSpPr>
            <p:cNvPr id="232" name="Espace réservé du texte 2"/>
            <p:cNvGrpSpPr/>
            <p:nvPr/>
          </p:nvGrpSpPr>
          <p:grpSpPr>
            <a:xfrm>
              <a:off x="0" y="215999"/>
              <a:ext cx="4288198" cy="866228"/>
              <a:chOff x="0" y="0"/>
              <a:chExt cx="4288197" cy="866226"/>
            </a:xfrm>
          </p:grpSpPr>
          <p:sp>
            <p:nvSpPr>
              <p:cNvPr id="230" name="Shape 230"/>
              <p:cNvSpPr/>
              <p:nvPr/>
            </p:nvSpPr>
            <p:spPr>
              <a:xfrm>
                <a:off x="0" y="0"/>
                <a:ext cx="4288198" cy="866227"/>
              </a:xfrm>
              <a:prstGeom prst="rect">
                <a:avLst/>
              </a:prstGeom>
              <a:solidFill>
                <a:srgbClr val="FFFFFF"/>
              </a:solidFill>
              <a:ln w="3175" cap="flat">
                <a:solidFill>
                  <a:srgbClr val="000091"/>
                </a:solidFill>
                <a:prstDash val="solid"/>
                <a:round/>
              </a:ln>
              <a:effectLst/>
            </p:spPr>
            <p:txBody>
              <a:bodyPr wrap="square" lIns="45719" tIns="45719" rIns="45719" bIns="45719" numCol="1" anchor="t">
                <a:noAutofit/>
              </a:bodyPr>
              <a:lstStyle/>
              <a:p>
                <a:pPr>
                  <a:defRPr sz="1200" b="1"/>
                </a:pPr>
                <a:endParaRPr/>
              </a:p>
            </p:txBody>
          </p:sp>
          <p:sp>
            <p:nvSpPr>
              <p:cNvPr id="231" name="Shape 231"/>
              <p:cNvSpPr txBox="1"/>
              <p:nvPr/>
            </p:nvSpPr>
            <p:spPr>
              <a:xfrm>
                <a:off x="0" y="0"/>
                <a:ext cx="4288198" cy="6820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indent="72000">
                  <a:spcBef>
                    <a:spcPts val="600"/>
                  </a:spcBef>
                  <a:defRPr sz="1100" b="1">
                    <a:solidFill>
                      <a:srgbClr val="000091"/>
                    </a:solidFill>
                  </a:defRPr>
                </a:pPr>
                <a:r>
                  <a:rPr dirty="0"/>
                  <a:t>Pour </a:t>
                </a:r>
                <a:r>
                  <a:rPr dirty="0" err="1"/>
                  <a:t>aller</a:t>
                </a:r>
                <a:r>
                  <a:rPr dirty="0"/>
                  <a:t> plus loin </a:t>
                </a:r>
                <a:endParaRPr sz="1000" dirty="0"/>
              </a:p>
              <a:p>
                <a:pPr marL="179999" indent="-72000">
                  <a:buClr>
                    <a:srgbClr val="000000"/>
                  </a:buClr>
                  <a:buSzPts val="900"/>
                  <a:buFont typeface="Arial"/>
                  <a:buChar char="•"/>
                  <a:defRPr sz="900"/>
                </a:pPr>
                <a:r>
                  <a:rPr dirty="0"/>
                  <a:t>sur le DPE </a:t>
                </a:r>
                <a:r>
                  <a:rPr u="sng" dirty="0" err="1">
                    <a:solidFill>
                      <a:srgbClr val="0000FF"/>
                    </a:solidFill>
                    <a:uFill>
                      <a:solidFill>
                        <a:srgbClr val="0000FF"/>
                      </a:solidFill>
                    </a:uFill>
                    <a:hlinkClick r:id="rId2"/>
                  </a:rPr>
                  <a:t>cliquez</a:t>
                </a:r>
                <a:r>
                  <a:rPr u="sng" dirty="0">
                    <a:solidFill>
                      <a:srgbClr val="0000FF"/>
                    </a:solidFill>
                    <a:uFill>
                      <a:solidFill>
                        <a:srgbClr val="0000FF"/>
                      </a:solidFill>
                    </a:uFill>
                    <a:hlinkClick r:id="rId2"/>
                  </a:rPr>
                  <a:t> </a:t>
                </a:r>
                <a:r>
                  <a:rPr u="sng" dirty="0" err="1">
                    <a:solidFill>
                      <a:srgbClr val="0000FF"/>
                    </a:solidFill>
                    <a:uFill>
                      <a:solidFill>
                        <a:srgbClr val="0000FF"/>
                      </a:solidFill>
                    </a:uFill>
                    <a:hlinkClick r:id="rId2"/>
                  </a:rPr>
                  <a:t>ici</a:t>
                </a:r>
                <a:r>
                  <a:rPr u="sng" dirty="0">
                    <a:solidFill>
                      <a:srgbClr val="0000FF"/>
                    </a:solidFill>
                    <a:uFill>
                      <a:solidFill>
                        <a:srgbClr val="0000FF"/>
                      </a:solidFill>
                    </a:uFill>
                    <a:hlinkClick r:id="rId2"/>
                  </a:rPr>
                  <a:t> </a:t>
                </a:r>
                <a:endParaRPr dirty="0">
                  <a:solidFill>
                    <a:srgbClr val="6D6DFF"/>
                  </a:solidFill>
                </a:endParaRPr>
              </a:p>
              <a:p>
                <a:pPr marL="179999" indent="-72000">
                  <a:buClr>
                    <a:srgbClr val="000000"/>
                  </a:buClr>
                  <a:buSzPts val="900"/>
                  <a:buFont typeface="Arial"/>
                  <a:buChar char="•"/>
                  <a:defRPr sz="900"/>
                </a:pPr>
                <a:r>
                  <a:rPr dirty="0"/>
                  <a:t>sur la </a:t>
                </a:r>
                <a:r>
                  <a:rPr dirty="0" err="1"/>
                  <a:t>réglementation</a:t>
                </a:r>
                <a:r>
                  <a:rPr dirty="0"/>
                  <a:t> </a:t>
                </a:r>
                <a:r>
                  <a:rPr dirty="0" err="1"/>
                  <a:t>thermique</a:t>
                </a:r>
                <a:r>
                  <a:rPr dirty="0"/>
                  <a:t> </a:t>
                </a:r>
                <a:r>
                  <a:rPr u="sng" dirty="0" err="1">
                    <a:solidFill>
                      <a:srgbClr val="0000FF"/>
                    </a:solidFill>
                    <a:uFill>
                      <a:solidFill>
                        <a:srgbClr val="0000FF"/>
                      </a:solidFill>
                    </a:uFill>
                    <a:hlinkClick r:id="rId3"/>
                  </a:rPr>
                  <a:t>cliquez</a:t>
                </a:r>
                <a:r>
                  <a:rPr u="sng" dirty="0">
                    <a:solidFill>
                      <a:srgbClr val="0000FF"/>
                    </a:solidFill>
                    <a:uFill>
                      <a:solidFill>
                        <a:srgbClr val="0000FF"/>
                      </a:solidFill>
                    </a:uFill>
                    <a:hlinkClick r:id="rId3"/>
                  </a:rPr>
                  <a:t> </a:t>
                </a:r>
                <a:r>
                  <a:rPr u="sng" dirty="0" err="1">
                    <a:solidFill>
                      <a:srgbClr val="0000FF"/>
                    </a:solidFill>
                    <a:uFill>
                      <a:solidFill>
                        <a:srgbClr val="0000FF"/>
                      </a:solidFill>
                    </a:uFill>
                    <a:hlinkClick r:id="rId3"/>
                  </a:rPr>
                  <a:t>ici</a:t>
                </a:r>
                <a:r>
                  <a:rPr u="sng" dirty="0">
                    <a:solidFill>
                      <a:srgbClr val="0000FF"/>
                    </a:solidFill>
                    <a:uFill>
                      <a:solidFill>
                        <a:srgbClr val="0000FF"/>
                      </a:solidFill>
                    </a:uFill>
                    <a:hlinkClick r:id="rId3"/>
                  </a:rPr>
                  <a:t> </a:t>
                </a:r>
                <a:endParaRPr dirty="0">
                  <a:solidFill>
                    <a:srgbClr val="6D6DFF"/>
                  </a:solidFill>
                </a:endParaRPr>
              </a:p>
              <a:p>
                <a:pPr marL="179999" indent="-72000">
                  <a:buClr>
                    <a:srgbClr val="000000"/>
                  </a:buClr>
                  <a:buSzPts val="900"/>
                  <a:buFont typeface="Arial"/>
                  <a:buChar char="•"/>
                  <a:defRPr sz="900"/>
                </a:pPr>
                <a:r>
                  <a:rPr dirty="0"/>
                  <a:t>sur le </a:t>
                </a:r>
                <a:r>
                  <a:rPr dirty="0" err="1"/>
                  <a:t>dispositif</a:t>
                </a:r>
                <a:r>
                  <a:rPr dirty="0"/>
                  <a:t> </a:t>
                </a:r>
                <a:r>
                  <a:rPr dirty="0" err="1"/>
                  <a:t>éco</a:t>
                </a:r>
                <a:r>
                  <a:rPr dirty="0"/>
                  <a:t> </a:t>
                </a:r>
                <a:r>
                  <a:rPr dirty="0" err="1"/>
                  <a:t>énergie</a:t>
                </a:r>
                <a:r>
                  <a:rPr dirty="0"/>
                  <a:t> </a:t>
                </a:r>
                <a:r>
                  <a:rPr dirty="0" err="1"/>
                  <a:t>tertiaire</a:t>
                </a:r>
                <a:r>
                  <a:rPr dirty="0"/>
                  <a:t>, grâce à la </a:t>
                </a:r>
                <a:r>
                  <a:rPr dirty="0" err="1"/>
                  <a:t>plateforme</a:t>
                </a:r>
                <a:r>
                  <a:rPr dirty="0"/>
                  <a:t> OPERAT </a:t>
                </a:r>
                <a:r>
                  <a:rPr u="sng" dirty="0" err="1">
                    <a:solidFill>
                      <a:srgbClr val="0000FF"/>
                    </a:solidFill>
                    <a:uFill>
                      <a:solidFill>
                        <a:srgbClr val="0000FF"/>
                      </a:solidFill>
                    </a:uFill>
                    <a:hlinkClick r:id="rId4"/>
                  </a:rPr>
                  <a:t>cliquez</a:t>
                </a:r>
                <a:r>
                  <a:rPr u="sng" dirty="0">
                    <a:solidFill>
                      <a:srgbClr val="0000FF"/>
                    </a:solidFill>
                    <a:uFill>
                      <a:solidFill>
                        <a:srgbClr val="0000FF"/>
                      </a:solidFill>
                    </a:uFill>
                    <a:hlinkClick r:id="rId4"/>
                  </a:rPr>
                  <a:t> </a:t>
                </a:r>
                <a:r>
                  <a:rPr u="sng" dirty="0" err="1">
                    <a:solidFill>
                      <a:srgbClr val="0000FF"/>
                    </a:solidFill>
                    <a:uFill>
                      <a:solidFill>
                        <a:srgbClr val="0000FF"/>
                      </a:solidFill>
                    </a:uFill>
                    <a:hlinkClick r:id="rId4"/>
                  </a:rPr>
                  <a:t>ici</a:t>
                </a:r>
                <a:r>
                  <a:rPr u="sng" dirty="0">
                    <a:solidFill>
                      <a:srgbClr val="0000FF"/>
                    </a:solidFill>
                    <a:uFill>
                      <a:solidFill>
                        <a:srgbClr val="0000FF"/>
                      </a:solidFill>
                    </a:uFill>
                    <a:hlinkClick r:id="rId4"/>
                  </a:rPr>
                  <a:t> </a:t>
                </a:r>
                <a:br>
                  <a:rPr dirty="0"/>
                </a:br>
                <a:endParaRPr dirty="0"/>
              </a:p>
            </p:txBody>
          </p:sp>
        </p:grpSp>
        <p:grpSp>
          <p:nvGrpSpPr>
            <p:cNvPr id="235" name="Google Shape;238;p35"/>
            <p:cNvGrpSpPr/>
            <p:nvPr/>
          </p:nvGrpSpPr>
          <p:grpSpPr>
            <a:xfrm>
              <a:off x="1464867" y="-1"/>
              <a:ext cx="1296002" cy="368561"/>
              <a:chOff x="0" y="0"/>
              <a:chExt cx="1296000" cy="368560"/>
            </a:xfrm>
          </p:grpSpPr>
          <p:sp>
            <p:nvSpPr>
              <p:cNvPr id="233" name="Shape 233"/>
              <p:cNvSpPr/>
              <p:nvPr/>
            </p:nvSpPr>
            <p:spPr>
              <a:xfrm>
                <a:off x="0" y="0"/>
                <a:ext cx="1296001" cy="368561"/>
              </a:xfrm>
              <a:prstGeom prst="rect">
                <a:avLst/>
              </a:prstGeom>
              <a:solidFill>
                <a:srgbClr val="FFFFFF"/>
              </a:solidFill>
              <a:ln w="12700" cap="flat">
                <a:noFill/>
                <a:miter lim="400000"/>
              </a:ln>
              <a:effectLst/>
            </p:spPr>
            <p:txBody>
              <a:bodyPr wrap="square" lIns="45719" tIns="45719" rIns="45719" bIns="45719" numCol="1" anchor="ctr">
                <a:noAutofit/>
              </a:bodyPr>
              <a:lstStyle/>
              <a:p>
                <a:endParaRPr/>
              </a:p>
            </p:txBody>
          </p:sp>
          <p:pic>
            <p:nvPicPr>
              <p:cNvPr id="234" name="image6.png"/>
              <p:cNvPicPr>
                <a:picLocks noChangeAspect="1"/>
              </p:cNvPicPr>
              <p:nvPr/>
            </p:nvPicPr>
            <p:blipFill>
              <a:blip r:embed="rId5"/>
              <a:stretch>
                <a:fillRect/>
              </a:stretch>
            </p:blipFill>
            <p:spPr>
              <a:xfrm>
                <a:off x="0" y="0"/>
                <a:ext cx="1296001" cy="368561"/>
              </a:xfrm>
              <a:prstGeom prst="rect">
                <a:avLst/>
              </a:prstGeom>
              <a:ln w="12700" cap="flat">
                <a:noFill/>
                <a:miter lim="400000"/>
              </a:ln>
              <a:effectLst/>
            </p:spPr>
          </p:pic>
        </p:grpSp>
      </p:grpSp>
      <p:sp>
        <p:nvSpPr>
          <p:cNvPr id="237" name="Espace réservé du numéro de diapositive 7"/>
          <p:cNvSpPr txBox="1">
            <a:spLocks noGrp="1"/>
          </p:cNvSpPr>
          <p:nvPr>
            <p:ph type="sldNum" sz="quarter" idx="2"/>
          </p:nvPr>
        </p:nvSpPr>
        <p:spPr>
          <a:xfrm>
            <a:off x="7486999" y="4899999"/>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14</a:t>
            </a:fld>
            <a:endParaRPr/>
          </a:p>
        </p:txBody>
      </p:sp>
      <p:sp>
        <p:nvSpPr>
          <p:cNvPr id="238" name="Espace réservé de la date 9"/>
          <p:cNvSpPr txBox="1"/>
          <p:nvPr/>
        </p:nvSpPr>
        <p:spPr>
          <a:xfrm>
            <a:off x="7614000" y="4899999"/>
            <a:ext cx="1170001"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700" b="1"/>
            </a:lvl1pPr>
          </a:lstStyle>
          <a:p>
            <a:r>
              <a:t>juillet 2020</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Espace réservé du pied de page 4"/>
          <p:cNvSpPr txBox="1"/>
          <p:nvPr/>
        </p:nvSpPr>
        <p:spPr>
          <a:xfrm>
            <a:off x="359999" y="4899999"/>
            <a:ext cx="5904002"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700" b="1"/>
            </a:lvl1pPr>
          </a:lstStyle>
          <a:p>
            <a:r>
              <a:t>Coordination interministérielle du plan de rénovation énergétique des bâtiments</a:t>
            </a:r>
          </a:p>
        </p:txBody>
      </p:sp>
      <p:sp>
        <p:nvSpPr>
          <p:cNvPr id="241" name="Titre 1"/>
          <p:cNvSpPr txBox="1">
            <a:spLocks noGrp="1"/>
          </p:cNvSpPr>
          <p:nvPr>
            <p:ph type="title"/>
          </p:nvPr>
        </p:nvSpPr>
        <p:spPr>
          <a:xfrm>
            <a:off x="359999" y="900000"/>
            <a:ext cx="8424000" cy="720001"/>
          </a:xfrm>
          <a:prstGeom prst="rect">
            <a:avLst/>
          </a:prstGeom>
        </p:spPr>
        <p:txBody>
          <a:bodyPr/>
          <a:lstStyle/>
          <a:p>
            <a:pPr>
              <a:defRPr sz="2200"/>
            </a:pPr>
            <a:r>
              <a:t>Focus sur le décret tertiaire </a:t>
            </a:r>
            <a:br/>
            <a:r>
              <a:t>La mise en œuvre du dispositif éco énergie tertiaire</a:t>
            </a:r>
          </a:p>
        </p:txBody>
      </p:sp>
      <p:sp>
        <p:nvSpPr>
          <p:cNvPr id="242" name="Espace réservé du texte 2"/>
          <p:cNvSpPr txBox="1">
            <a:spLocks noGrp="1"/>
          </p:cNvSpPr>
          <p:nvPr>
            <p:ph type="body" sz="quarter" idx="1"/>
          </p:nvPr>
        </p:nvSpPr>
        <p:spPr>
          <a:prstGeom prst="rect">
            <a:avLst/>
          </a:prstGeom>
        </p:spPr>
        <p:txBody>
          <a:bodyPr/>
          <a:lstStyle/>
          <a:p>
            <a:pPr marL="3187224"/>
            <a:r>
              <a:t>Pourquoi rénover les bâtiments de ma collectivité ?</a:t>
            </a:r>
          </a:p>
          <a:p>
            <a:pPr marL="0" indent="180975">
              <a:buSzTx/>
              <a:buNone/>
              <a:defRPr b="0"/>
            </a:pPr>
            <a:r>
              <a:t>Focus sur le décret tertiaire</a:t>
            </a:r>
          </a:p>
        </p:txBody>
      </p:sp>
      <p:sp>
        <p:nvSpPr>
          <p:cNvPr id="243" name="Espace réservé du texte 3"/>
          <p:cNvSpPr txBox="1">
            <a:spLocks noGrp="1"/>
          </p:cNvSpPr>
          <p:nvPr>
            <p:ph type="body" idx="21"/>
          </p:nvPr>
        </p:nvSpPr>
        <p:spPr>
          <a:xfrm>
            <a:off x="359998" y="1835999"/>
            <a:ext cx="3347132" cy="257400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algn="just">
              <a:spcBef>
                <a:spcPts val="400"/>
              </a:spcBef>
              <a:defRPr sz="1400" b="1"/>
            </a:pPr>
            <a:r>
              <a:t>Votre patrimoine est concerné :</a:t>
            </a:r>
          </a:p>
          <a:p>
            <a:pPr marL="0" algn="just">
              <a:spcBef>
                <a:spcPts val="0"/>
              </a:spcBef>
            </a:pPr>
            <a:r>
              <a:t>En tant que propriétaire ou exploitant d’un établissement abritant des activités tertiaires, telles que bibliothèque, médiathèque, crèches, écoles, bureaux administratifs</a:t>
            </a:r>
          </a:p>
        </p:txBody>
      </p:sp>
      <p:sp>
        <p:nvSpPr>
          <p:cNvPr id="244" name="Espace réservé du texte 5"/>
          <p:cNvSpPr txBox="1">
            <a:spLocks noGrp="1"/>
          </p:cNvSpPr>
          <p:nvPr>
            <p:ph type="body" idx="23"/>
          </p:nvPr>
        </p:nvSpPr>
        <p:spPr>
          <a:xfrm>
            <a:off x="6222989" y="1886104"/>
            <a:ext cx="2561010" cy="247214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algn="just">
              <a:spcBef>
                <a:spcPts val="0"/>
              </a:spcBef>
              <a:defRPr b="1"/>
            </a:pPr>
            <a:r>
              <a:rPr dirty="0"/>
              <a:t>Des </a:t>
            </a:r>
            <a:r>
              <a:rPr dirty="0" err="1"/>
              <a:t>objectifs</a:t>
            </a:r>
            <a:r>
              <a:rPr dirty="0"/>
              <a:t> </a:t>
            </a:r>
            <a:r>
              <a:rPr dirty="0" err="1"/>
              <a:t>progressifs</a:t>
            </a:r>
            <a:r>
              <a:rPr dirty="0"/>
              <a:t>, </a:t>
            </a:r>
            <a:r>
              <a:rPr dirty="0" err="1"/>
              <a:t>deux</a:t>
            </a:r>
            <a:r>
              <a:rPr dirty="0"/>
              <a:t> </a:t>
            </a:r>
            <a:r>
              <a:rPr dirty="0" err="1"/>
              <a:t>modalités</a:t>
            </a:r>
            <a:r>
              <a:rPr dirty="0"/>
              <a:t> pour y arriver : </a:t>
            </a:r>
            <a:r>
              <a:rPr b="0" dirty="0" err="1"/>
              <a:t>réduire</a:t>
            </a:r>
            <a:r>
              <a:rPr b="0" dirty="0"/>
              <a:t> </a:t>
            </a:r>
            <a:r>
              <a:rPr b="0" dirty="0" err="1"/>
              <a:t>en</a:t>
            </a:r>
            <a:r>
              <a:rPr b="0" dirty="0"/>
              <a:t> </a:t>
            </a:r>
            <a:r>
              <a:rPr b="0" dirty="0" err="1"/>
              <a:t>valeur</a:t>
            </a:r>
            <a:r>
              <a:rPr b="0" dirty="0"/>
              <a:t> relative (%) la </a:t>
            </a:r>
            <a:r>
              <a:rPr b="0" dirty="0" err="1"/>
              <a:t>consommation</a:t>
            </a:r>
            <a:r>
              <a:rPr b="0" dirty="0"/>
              <a:t> de </a:t>
            </a:r>
            <a:r>
              <a:rPr b="0" dirty="0" err="1"/>
              <a:t>vos</a:t>
            </a:r>
            <a:r>
              <a:rPr b="0" dirty="0"/>
              <a:t> </a:t>
            </a:r>
            <a:r>
              <a:rPr b="0" dirty="0" err="1"/>
              <a:t>bâtiments</a:t>
            </a:r>
            <a:r>
              <a:rPr b="0" dirty="0"/>
              <a:t>, </a:t>
            </a:r>
            <a:r>
              <a:rPr b="0" dirty="0" err="1"/>
              <a:t>ou</a:t>
            </a:r>
            <a:r>
              <a:rPr b="0" dirty="0"/>
              <a:t> </a:t>
            </a:r>
            <a:r>
              <a:rPr b="0" dirty="0" err="1"/>
              <a:t>atteindre</a:t>
            </a:r>
            <a:r>
              <a:rPr b="0" dirty="0"/>
              <a:t> </a:t>
            </a:r>
            <a:r>
              <a:rPr b="0" dirty="0" err="1"/>
              <a:t>une</a:t>
            </a:r>
            <a:r>
              <a:rPr b="0" dirty="0"/>
              <a:t> </a:t>
            </a:r>
            <a:r>
              <a:rPr b="0" dirty="0" err="1"/>
              <a:t>valeur</a:t>
            </a:r>
            <a:r>
              <a:rPr b="0" dirty="0"/>
              <a:t> </a:t>
            </a:r>
            <a:r>
              <a:rPr b="0" dirty="0" err="1"/>
              <a:t>cible</a:t>
            </a:r>
            <a:r>
              <a:rPr b="0" dirty="0"/>
              <a:t> (</a:t>
            </a:r>
            <a:r>
              <a:rPr b="0" dirty="0" err="1"/>
              <a:t>valeur</a:t>
            </a:r>
            <a:r>
              <a:rPr b="0" dirty="0"/>
              <a:t> </a:t>
            </a:r>
            <a:r>
              <a:rPr b="0" dirty="0" err="1"/>
              <a:t>absolue</a:t>
            </a:r>
            <a:r>
              <a:rPr b="0" dirty="0"/>
              <a:t>) </a:t>
            </a:r>
            <a:r>
              <a:rPr b="0" dirty="0" err="1"/>
              <a:t>adaptée</a:t>
            </a:r>
            <a:r>
              <a:rPr b="0" dirty="0"/>
              <a:t> à la </a:t>
            </a:r>
            <a:r>
              <a:rPr b="0" dirty="0" err="1"/>
              <a:t>typologie</a:t>
            </a:r>
            <a:r>
              <a:rPr b="0" dirty="0"/>
              <a:t> </a:t>
            </a:r>
            <a:r>
              <a:rPr b="0" dirty="0" err="1"/>
              <a:t>d’activité</a:t>
            </a:r>
            <a:r>
              <a:rPr b="0" dirty="0"/>
              <a:t> de </a:t>
            </a:r>
            <a:r>
              <a:rPr b="0" dirty="0" err="1"/>
              <a:t>votre</a:t>
            </a:r>
            <a:r>
              <a:rPr b="0" dirty="0"/>
              <a:t> </a:t>
            </a:r>
            <a:r>
              <a:rPr b="0" dirty="0" err="1"/>
              <a:t>bâtiment</a:t>
            </a:r>
            <a:r>
              <a:rPr b="0" dirty="0"/>
              <a:t>.</a:t>
            </a:r>
          </a:p>
          <a:p>
            <a:pPr marL="0" algn="just">
              <a:spcBef>
                <a:spcPts val="0"/>
              </a:spcBef>
            </a:pPr>
            <a:endParaRPr b="0" dirty="0"/>
          </a:p>
          <a:p>
            <a:pPr marL="0" algn="just">
              <a:spcBef>
                <a:spcPts val="0"/>
              </a:spcBef>
              <a:defRPr b="1"/>
            </a:pPr>
            <a:r>
              <a:rPr dirty="0"/>
              <a:t>Des </a:t>
            </a:r>
            <a:r>
              <a:rPr dirty="0" err="1"/>
              <a:t>objectifs</a:t>
            </a:r>
            <a:r>
              <a:rPr dirty="0"/>
              <a:t> qui </a:t>
            </a:r>
            <a:r>
              <a:rPr dirty="0" err="1"/>
              <a:t>s’adaptent</a:t>
            </a:r>
            <a:r>
              <a:rPr dirty="0"/>
              <a:t> à </a:t>
            </a:r>
            <a:r>
              <a:rPr dirty="0" err="1"/>
              <a:t>votre</a:t>
            </a:r>
            <a:r>
              <a:rPr dirty="0"/>
              <a:t> situation </a:t>
            </a:r>
            <a:r>
              <a:rPr b="0" dirty="0" err="1"/>
              <a:t>en</a:t>
            </a:r>
            <a:r>
              <a:rPr b="0" dirty="0"/>
              <a:t> </a:t>
            </a:r>
            <a:r>
              <a:rPr b="0" dirty="0" err="1"/>
              <a:t>fonction</a:t>
            </a:r>
            <a:r>
              <a:rPr b="0" dirty="0"/>
              <a:t> de </a:t>
            </a:r>
            <a:r>
              <a:rPr b="0" dirty="0" err="1"/>
              <a:t>vos</a:t>
            </a:r>
            <a:r>
              <a:rPr b="0" dirty="0"/>
              <a:t> </a:t>
            </a:r>
            <a:r>
              <a:rPr b="0" dirty="0" err="1"/>
              <a:t>contraintes</a:t>
            </a:r>
            <a:r>
              <a:rPr b="0" dirty="0"/>
              <a:t> techniques, </a:t>
            </a:r>
            <a:r>
              <a:rPr b="0" dirty="0" err="1"/>
              <a:t>architecturales</a:t>
            </a:r>
            <a:r>
              <a:rPr b="0" dirty="0"/>
              <a:t>, </a:t>
            </a:r>
            <a:r>
              <a:rPr b="0" dirty="0" err="1"/>
              <a:t>patrimoniales</a:t>
            </a:r>
            <a:r>
              <a:rPr b="0" dirty="0"/>
              <a:t>, de </a:t>
            </a:r>
            <a:r>
              <a:rPr b="0" dirty="0" err="1"/>
              <a:t>coûts</a:t>
            </a:r>
            <a:r>
              <a:rPr b="0" dirty="0"/>
              <a:t> </a:t>
            </a:r>
            <a:r>
              <a:rPr b="0" dirty="0" err="1"/>
              <a:t>disproportionnés</a:t>
            </a:r>
            <a:r>
              <a:rPr b="0" dirty="0"/>
              <a:t> par rapport au </a:t>
            </a:r>
            <a:r>
              <a:rPr b="0" dirty="0" err="1"/>
              <a:t>bénéfice</a:t>
            </a:r>
            <a:r>
              <a:rPr b="0" dirty="0"/>
              <a:t> </a:t>
            </a:r>
            <a:r>
              <a:rPr b="0" dirty="0" err="1"/>
              <a:t>attendu</a:t>
            </a:r>
            <a:r>
              <a:rPr b="0" dirty="0"/>
              <a:t>, du volume </a:t>
            </a:r>
            <a:r>
              <a:rPr b="0" dirty="0" err="1"/>
              <a:t>d’activité</a:t>
            </a:r>
            <a:r>
              <a:rPr b="0" dirty="0"/>
              <a:t> de </a:t>
            </a:r>
            <a:r>
              <a:rPr b="0" dirty="0" err="1"/>
              <a:t>votre</a:t>
            </a:r>
            <a:r>
              <a:rPr b="0" dirty="0"/>
              <a:t> </a:t>
            </a:r>
            <a:r>
              <a:rPr b="0" dirty="0" err="1"/>
              <a:t>équipement</a:t>
            </a:r>
            <a:r>
              <a:rPr b="0" dirty="0"/>
              <a:t>. </a:t>
            </a:r>
          </a:p>
        </p:txBody>
      </p:sp>
      <p:pic>
        <p:nvPicPr>
          <p:cNvPr id="245" name="Google Shape;249;p36" descr="Google Shape;249;p36"/>
          <p:cNvPicPr>
            <a:picLocks noChangeAspect="1"/>
          </p:cNvPicPr>
          <p:nvPr/>
        </p:nvPicPr>
        <p:blipFill>
          <a:blip r:embed="rId2"/>
          <a:stretch>
            <a:fillRect/>
          </a:stretch>
        </p:blipFill>
        <p:spPr>
          <a:xfrm>
            <a:off x="4116428" y="2060402"/>
            <a:ext cx="1667000" cy="2401957"/>
          </a:xfrm>
          <a:prstGeom prst="rect">
            <a:avLst/>
          </a:prstGeom>
          <a:ln w="12700">
            <a:miter lim="400000"/>
          </a:ln>
        </p:spPr>
      </p:pic>
      <p:pic>
        <p:nvPicPr>
          <p:cNvPr id="246" name="Google Shape;247;p36" descr="Google Shape;247;p36"/>
          <p:cNvPicPr>
            <a:picLocks noChangeAspect="1"/>
          </p:cNvPicPr>
          <p:nvPr/>
        </p:nvPicPr>
        <p:blipFill>
          <a:blip r:embed="rId3"/>
          <a:stretch>
            <a:fillRect/>
          </a:stretch>
        </p:blipFill>
        <p:spPr>
          <a:xfrm>
            <a:off x="359996" y="2613660"/>
            <a:ext cx="3180990" cy="1980976"/>
          </a:xfrm>
          <a:prstGeom prst="rect">
            <a:avLst/>
          </a:prstGeom>
          <a:ln w="3175">
            <a:solidFill>
              <a:srgbClr val="000000"/>
            </a:solidFill>
          </a:ln>
        </p:spPr>
      </p:pic>
      <p:sp>
        <p:nvSpPr>
          <p:cNvPr id="247" name="Espace réservé du numéro de diapositive 9"/>
          <p:cNvSpPr txBox="1">
            <a:spLocks noGrp="1"/>
          </p:cNvSpPr>
          <p:nvPr>
            <p:ph type="sldNum" sz="quarter" idx="2"/>
          </p:nvPr>
        </p:nvSpPr>
        <p:spPr>
          <a:xfrm>
            <a:off x="7486999" y="4899999"/>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15</a:t>
            </a:fld>
            <a:endParaRPr/>
          </a:p>
        </p:txBody>
      </p:sp>
      <p:sp>
        <p:nvSpPr>
          <p:cNvPr id="248" name="Espace réservé de la date 10"/>
          <p:cNvSpPr txBox="1"/>
          <p:nvPr/>
        </p:nvSpPr>
        <p:spPr>
          <a:xfrm>
            <a:off x="7614000" y="4899999"/>
            <a:ext cx="1170001"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700" b="1"/>
            </a:lvl1pPr>
          </a:lstStyle>
          <a:p>
            <a:r>
              <a:t>juillet 2020</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Espace réservé du pied de page 5"/>
          <p:cNvSpPr txBox="1"/>
          <p:nvPr/>
        </p:nvSpPr>
        <p:spPr>
          <a:xfrm>
            <a:off x="359999" y="4899999"/>
            <a:ext cx="5904002"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700" b="1"/>
            </a:lvl1pPr>
          </a:lstStyle>
          <a:p>
            <a:r>
              <a:rPr dirty="0"/>
              <a:t>Coordination </a:t>
            </a:r>
            <a:r>
              <a:rPr dirty="0" err="1"/>
              <a:t>interministérielle</a:t>
            </a:r>
            <a:r>
              <a:rPr dirty="0"/>
              <a:t> du plan de </a:t>
            </a:r>
            <a:r>
              <a:rPr dirty="0" err="1"/>
              <a:t>rénovation</a:t>
            </a:r>
            <a:r>
              <a:rPr dirty="0"/>
              <a:t> </a:t>
            </a:r>
            <a:r>
              <a:rPr dirty="0" err="1"/>
              <a:t>énergétique</a:t>
            </a:r>
            <a:r>
              <a:rPr dirty="0"/>
              <a:t> des </a:t>
            </a:r>
            <a:r>
              <a:rPr dirty="0" err="1"/>
              <a:t>bâtiments</a:t>
            </a:r>
            <a:endParaRPr dirty="0"/>
          </a:p>
        </p:txBody>
      </p:sp>
      <p:sp>
        <p:nvSpPr>
          <p:cNvPr id="251" name="Titre 1"/>
          <p:cNvSpPr txBox="1">
            <a:spLocks noGrp="1"/>
          </p:cNvSpPr>
          <p:nvPr>
            <p:ph type="title"/>
          </p:nvPr>
        </p:nvSpPr>
        <p:spPr>
          <a:xfrm>
            <a:off x="359999" y="900000"/>
            <a:ext cx="8424000" cy="720001"/>
          </a:xfrm>
          <a:prstGeom prst="rect">
            <a:avLst/>
          </a:prstGeom>
        </p:spPr>
        <p:txBody>
          <a:bodyPr/>
          <a:lstStyle/>
          <a:p>
            <a:pPr>
              <a:defRPr sz="2200"/>
            </a:pPr>
            <a:r>
              <a:t>Focus sur le décret tertiaire </a:t>
            </a:r>
            <a:br/>
            <a:r>
              <a:t>La mise en œuvre d’éco énergie tertiaire</a:t>
            </a:r>
          </a:p>
        </p:txBody>
      </p:sp>
      <p:sp>
        <p:nvSpPr>
          <p:cNvPr id="252" name="Espace réservé du texte 2"/>
          <p:cNvSpPr txBox="1">
            <a:spLocks noGrp="1"/>
          </p:cNvSpPr>
          <p:nvPr>
            <p:ph type="body" sz="quarter" idx="1"/>
          </p:nvPr>
        </p:nvSpPr>
        <p:spPr>
          <a:prstGeom prst="rect">
            <a:avLst/>
          </a:prstGeom>
        </p:spPr>
        <p:txBody>
          <a:bodyPr/>
          <a:lstStyle/>
          <a:p>
            <a:pPr marL="3187224"/>
            <a:r>
              <a:rPr dirty="0" err="1"/>
              <a:t>Pourquoi</a:t>
            </a:r>
            <a:r>
              <a:rPr dirty="0"/>
              <a:t> </a:t>
            </a:r>
            <a:r>
              <a:rPr dirty="0" err="1"/>
              <a:t>rénover</a:t>
            </a:r>
            <a:r>
              <a:rPr dirty="0"/>
              <a:t> les </a:t>
            </a:r>
            <a:r>
              <a:rPr dirty="0" err="1"/>
              <a:t>bâtiments</a:t>
            </a:r>
            <a:r>
              <a:rPr dirty="0"/>
              <a:t> de ma </a:t>
            </a:r>
            <a:r>
              <a:rPr dirty="0" err="1"/>
              <a:t>collectivité</a:t>
            </a:r>
            <a:r>
              <a:rPr dirty="0"/>
              <a:t> ?</a:t>
            </a:r>
          </a:p>
          <a:p>
            <a:pPr marL="0" indent="180975">
              <a:buSzTx/>
              <a:buNone/>
              <a:defRPr b="0"/>
            </a:pPr>
            <a:r>
              <a:rPr dirty="0"/>
              <a:t>Focus sur le </a:t>
            </a:r>
            <a:r>
              <a:rPr dirty="0" err="1"/>
              <a:t>décret</a:t>
            </a:r>
            <a:r>
              <a:rPr dirty="0"/>
              <a:t> </a:t>
            </a:r>
            <a:r>
              <a:rPr dirty="0" err="1"/>
              <a:t>tertiaire</a:t>
            </a:r>
            <a:endParaRPr dirty="0"/>
          </a:p>
        </p:txBody>
      </p:sp>
      <p:sp>
        <p:nvSpPr>
          <p:cNvPr id="253" name="Espace réservé du texte 3"/>
          <p:cNvSpPr txBox="1">
            <a:spLocks noGrp="1"/>
          </p:cNvSpPr>
          <p:nvPr>
            <p:ph type="body" idx="21"/>
          </p:nvPr>
        </p:nvSpPr>
        <p:spPr>
          <a:xfrm>
            <a:off x="359997" y="1835999"/>
            <a:ext cx="4568216" cy="257400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a:spcBef>
                <a:spcPts val="0"/>
              </a:spcBef>
              <a:defRPr sz="1400" b="1"/>
            </a:lvl1pPr>
          </a:lstStyle>
          <a:p>
            <a:r>
              <a:t>Passez à l’action : une opportunité d’aller plus loin dans votre stratégie de performance énergétique </a:t>
            </a:r>
          </a:p>
        </p:txBody>
      </p:sp>
      <p:grpSp>
        <p:nvGrpSpPr>
          <p:cNvPr id="256" name="Espace réservé du texte 2"/>
          <p:cNvGrpSpPr/>
          <p:nvPr/>
        </p:nvGrpSpPr>
        <p:grpSpPr>
          <a:xfrm>
            <a:off x="6047999" y="803409"/>
            <a:ext cx="2664001" cy="760496"/>
            <a:chOff x="0" y="0"/>
            <a:chExt cx="2663999" cy="760495"/>
          </a:xfrm>
        </p:grpSpPr>
        <p:sp>
          <p:nvSpPr>
            <p:cNvPr id="254" name="Shape 254"/>
            <p:cNvSpPr/>
            <p:nvPr/>
          </p:nvSpPr>
          <p:spPr>
            <a:xfrm>
              <a:off x="0" y="-1"/>
              <a:ext cx="2664000" cy="760497"/>
            </a:xfrm>
            <a:prstGeom prst="rect">
              <a:avLst/>
            </a:prstGeom>
            <a:solidFill>
              <a:srgbClr val="FFFFFF"/>
            </a:solidFill>
            <a:ln w="3175" cap="flat">
              <a:solidFill>
                <a:srgbClr val="000091"/>
              </a:solidFill>
              <a:prstDash val="solid"/>
              <a:round/>
            </a:ln>
            <a:effectLst/>
          </p:spPr>
          <p:txBody>
            <a:bodyPr wrap="square" lIns="45719" tIns="45719" rIns="45719" bIns="45719" numCol="1" anchor="t">
              <a:noAutofit/>
            </a:bodyPr>
            <a:lstStyle/>
            <a:p>
              <a:pPr>
                <a:defRPr sz="1200" b="1"/>
              </a:pPr>
              <a:endParaRPr/>
            </a:p>
          </p:txBody>
        </p:sp>
        <p:sp>
          <p:nvSpPr>
            <p:cNvPr id="255" name="Shape 255"/>
            <p:cNvSpPr txBox="1"/>
            <p:nvPr/>
          </p:nvSpPr>
          <p:spPr>
            <a:xfrm>
              <a:off x="0" y="-1"/>
              <a:ext cx="2232001" cy="6820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indent="72000">
                <a:spcBef>
                  <a:spcPts val="600"/>
                </a:spcBef>
                <a:defRPr sz="1100" b="1">
                  <a:solidFill>
                    <a:srgbClr val="000091"/>
                  </a:solidFill>
                </a:defRPr>
              </a:pPr>
              <a:r>
                <a:t>La notation éco énergie tertiaire</a:t>
              </a:r>
              <a:endParaRPr sz="1000"/>
            </a:p>
            <a:p>
              <a:pPr indent="72000">
                <a:defRPr sz="900"/>
              </a:pPr>
              <a:r>
                <a:t>Délivrée par la plateforme après chaque reporting annuel, elle permet de suivre </a:t>
              </a:r>
              <a:br/>
              <a:r>
                <a:t>et mettre en valeur vos progrès</a:t>
              </a:r>
              <a:br/>
              <a:endParaRPr/>
            </a:p>
          </p:txBody>
        </p:sp>
      </p:grpSp>
      <p:pic>
        <p:nvPicPr>
          <p:cNvPr id="257" name="Google Shape;264;p37" descr="Google Shape;264;p37"/>
          <p:cNvPicPr>
            <a:picLocks noChangeAspect="1"/>
          </p:cNvPicPr>
          <p:nvPr/>
        </p:nvPicPr>
        <p:blipFill>
          <a:blip r:embed="rId2"/>
          <a:stretch>
            <a:fillRect/>
          </a:stretch>
        </p:blipFill>
        <p:spPr>
          <a:xfrm>
            <a:off x="8199000" y="1074479"/>
            <a:ext cx="461821" cy="432001"/>
          </a:xfrm>
          <a:prstGeom prst="rect">
            <a:avLst/>
          </a:prstGeom>
          <a:ln w="12700">
            <a:miter lim="400000"/>
          </a:ln>
        </p:spPr>
      </p:pic>
      <p:sp>
        <p:nvSpPr>
          <p:cNvPr id="258" name="Espace réservé du numéro de diapositive 6"/>
          <p:cNvSpPr txBox="1">
            <a:spLocks noGrp="1"/>
          </p:cNvSpPr>
          <p:nvPr>
            <p:ph type="sldNum" sz="quarter" idx="2"/>
          </p:nvPr>
        </p:nvSpPr>
        <p:spPr>
          <a:xfrm>
            <a:off x="7486999" y="4899999"/>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16</a:t>
            </a:fld>
            <a:endParaRPr dirty="0"/>
          </a:p>
        </p:txBody>
      </p:sp>
      <p:sp>
        <p:nvSpPr>
          <p:cNvPr id="259" name="Espace réservé de la date 7"/>
          <p:cNvSpPr txBox="1"/>
          <p:nvPr/>
        </p:nvSpPr>
        <p:spPr>
          <a:xfrm>
            <a:off x="7614000" y="4899999"/>
            <a:ext cx="1170001"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700" b="1"/>
            </a:lvl1pPr>
          </a:lstStyle>
          <a:p>
            <a:r>
              <a:t>juillet 2020</a:t>
            </a:r>
          </a:p>
        </p:txBody>
      </p:sp>
      <p:graphicFrame>
        <p:nvGraphicFramePr>
          <p:cNvPr id="260" name="Tableau 8"/>
          <p:cNvGraphicFramePr/>
          <p:nvPr/>
        </p:nvGraphicFramePr>
        <p:xfrm>
          <a:off x="322264" y="1660494"/>
          <a:ext cx="8423996" cy="3074161"/>
        </p:xfrm>
        <a:graphic>
          <a:graphicData uri="http://schemas.openxmlformats.org/drawingml/2006/table">
            <a:tbl>
              <a:tblPr>
                <a:tableStyleId>{4C3C2611-4C71-4FC5-86AE-919BDF0F9419}</a:tableStyleId>
              </a:tblPr>
              <a:tblGrid>
                <a:gridCol w="1203428">
                  <a:extLst>
                    <a:ext uri="{9D8B030D-6E8A-4147-A177-3AD203B41FA5}">
                      <a16:colId xmlns:a16="http://schemas.microsoft.com/office/drawing/2014/main" val="20000"/>
                    </a:ext>
                  </a:extLst>
                </a:gridCol>
                <a:gridCol w="1203428">
                  <a:extLst>
                    <a:ext uri="{9D8B030D-6E8A-4147-A177-3AD203B41FA5}">
                      <a16:colId xmlns:a16="http://schemas.microsoft.com/office/drawing/2014/main" val="20001"/>
                    </a:ext>
                  </a:extLst>
                </a:gridCol>
                <a:gridCol w="1203428">
                  <a:extLst>
                    <a:ext uri="{9D8B030D-6E8A-4147-A177-3AD203B41FA5}">
                      <a16:colId xmlns:a16="http://schemas.microsoft.com/office/drawing/2014/main" val="20002"/>
                    </a:ext>
                  </a:extLst>
                </a:gridCol>
                <a:gridCol w="1203428">
                  <a:extLst>
                    <a:ext uri="{9D8B030D-6E8A-4147-A177-3AD203B41FA5}">
                      <a16:colId xmlns:a16="http://schemas.microsoft.com/office/drawing/2014/main" val="20003"/>
                    </a:ext>
                  </a:extLst>
                </a:gridCol>
                <a:gridCol w="1203428">
                  <a:extLst>
                    <a:ext uri="{9D8B030D-6E8A-4147-A177-3AD203B41FA5}">
                      <a16:colId xmlns:a16="http://schemas.microsoft.com/office/drawing/2014/main" val="20004"/>
                    </a:ext>
                  </a:extLst>
                </a:gridCol>
                <a:gridCol w="1203428">
                  <a:extLst>
                    <a:ext uri="{9D8B030D-6E8A-4147-A177-3AD203B41FA5}">
                      <a16:colId xmlns:a16="http://schemas.microsoft.com/office/drawing/2014/main" val="20005"/>
                    </a:ext>
                  </a:extLst>
                </a:gridCol>
                <a:gridCol w="1203428">
                  <a:extLst>
                    <a:ext uri="{9D8B030D-6E8A-4147-A177-3AD203B41FA5}">
                      <a16:colId xmlns:a16="http://schemas.microsoft.com/office/drawing/2014/main" val="20006"/>
                    </a:ext>
                  </a:extLst>
                </a:gridCol>
              </a:tblGrid>
              <a:tr h="3074161">
                <a:tc>
                  <a:txBody>
                    <a:bodyPr/>
                    <a:lstStyle/>
                    <a:p>
                      <a:pPr algn="ctr" defTabSz="457200">
                        <a:spcBef>
                          <a:spcPts val="200"/>
                        </a:spcBef>
                        <a:defRPr sz="900" cap="all">
                          <a:solidFill>
                            <a:srgbClr val="575757"/>
                          </a:solidFill>
                        </a:defRPr>
                      </a:pPr>
                      <a:endParaRPr/>
                    </a:p>
                    <a:p>
                      <a:pPr algn="ctr" defTabSz="457200">
                        <a:spcBef>
                          <a:spcPts val="200"/>
                        </a:spcBef>
                        <a:defRPr sz="900" cap="all">
                          <a:solidFill>
                            <a:srgbClr val="FFFFFF"/>
                          </a:solidFill>
                        </a:defRPr>
                      </a:pPr>
                      <a:r>
                        <a:t>JE prendS connaissance </a:t>
                      </a:r>
                      <a:br/>
                      <a:r>
                        <a:t>du cadre général</a:t>
                      </a:r>
                    </a:p>
                    <a:p>
                      <a:pPr algn="ctr" defTabSz="457200">
                        <a:spcBef>
                          <a:spcPts val="900"/>
                        </a:spcBef>
                        <a:defRPr sz="900"/>
                      </a:pPr>
                      <a:endParaRPr/>
                    </a:p>
                    <a:p>
                      <a:pPr algn="ctr" defTabSz="457200">
                        <a:spcBef>
                          <a:spcPts val="900"/>
                        </a:spcBef>
                        <a:defRPr sz="900"/>
                      </a:pPr>
                      <a:r>
                        <a:t>Je m’informe </a:t>
                      </a:r>
                      <a:br/>
                      <a:r>
                        <a:t>sur le site de la plateforme </a:t>
                      </a:r>
                      <a:br/>
                      <a:r>
                        <a:t>OPERAT</a:t>
                      </a:r>
                    </a:p>
                  </a:txBody>
                  <a:tcPr marL="0" marR="0" marT="0" marB="0" horzOverflow="overflow">
                    <a:lnL w="88900">
                      <a:solidFill>
                        <a:srgbClr val="FFFFFF"/>
                      </a:solidFill>
                      <a:miter lim="400000"/>
                    </a:lnL>
                    <a:lnR w="88900">
                      <a:solidFill>
                        <a:srgbClr val="FFFFFF"/>
                      </a:solidFill>
                    </a:lnR>
                    <a:lnT w="88900">
                      <a:solidFill>
                        <a:srgbClr val="FFFFFF"/>
                      </a:solidFill>
                      <a:miter lim="400000"/>
                    </a:lnT>
                    <a:lnB w="88900">
                      <a:solidFill>
                        <a:srgbClr val="FFFFFF"/>
                      </a:solidFill>
                      <a:miter lim="400000"/>
                    </a:lnB>
                    <a:solidFill>
                      <a:srgbClr val="17BCCF"/>
                    </a:solidFill>
                  </a:tcPr>
                </a:tc>
                <a:tc>
                  <a:txBody>
                    <a:bodyPr/>
                    <a:lstStyle/>
                    <a:p>
                      <a:pPr algn="ctr" defTabSz="457200">
                        <a:spcBef>
                          <a:spcPts val="200"/>
                        </a:spcBef>
                        <a:defRPr sz="900" cap="all">
                          <a:solidFill>
                            <a:srgbClr val="575757"/>
                          </a:solidFill>
                        </a:defRPr>
                      </a:pPr>
                      <a:endParaRPr/>
                    </a:p>
                    <a:p>
                      <a:pPr algn="ctr" defTabSz="457200">
                        <a:spcBef>
                          <a:spcPts val="200"/>
                        </a:spcBef>
                        <a:defRPr sz="900" cap="all">
                          <a:solidFill>
                            <a:srgbClr val="FFFFFF"/>
                          </a:solidFill>
                        </a:defRPr>
                      </a:pPr>
                      <a:r>
                        <a:t>j’identifie mon patrimoine concerné</a:t>
                      </a:r>
                    </a:p>
                  </a:txBody>
                  <a:tcPr marL="0" marR="0" marT="0" marB="0" horzOverflow="overflow">
                    <a:lnL w="88900">
                      <a:solidFill>
                        <a:srgbClr val="FFFFFF"/>
                      </a:solidFill>
                    </a:lnL>
                    <a:lnR w="88900">
                      <a:solidFill>
                        <a:srgbClr val="FFFFFF"/>
                      </a:solidFill>
                    </a:lnR>
                    <a:lnT w="88900">
                      <a:solidFill>
                        <a:srgbClr val="FFFFFF"/>
                      </a:solidFill>
                      <a:miter lim="400000"/>
                    </a:lnT>
                    <a:lnB w="88900">
                      <a:solidFill>
                        <a:srgbClr val="FFFFFF"/>
                      </a:solidFill>
                      <a:miter lim="400000"/>
                    </a:lnB>
                    <a:solidFill>
                      <a:srgbClr val="17BCCF"/>
                    </a:solidFill>
                  </a:tcPr>
                </a:tc>
                <a:tc>
                  <a:txBody>
                    <a:bodyPr/>
                    <a:lstStyle/>
                    <a:p>
                      <a:pPr algn="ctr" defTabSz="457200">
                        <a:spcBef>
                          <a:spcPts val="200"/>
                        </a:spcBef>
                        <a:defRPr sz="900" cap="all">
                          <a:solidFill>
                            <a:srgbClr val="575757"/>
                          </a:solidFill>
                        </a:defRPr>
                      </a:pPr>
                      <a:endParaRPr/>
                    </a:p>
                    <a:p>
                      <a:pPr algn="ctr" defTabSz="457200">
                        <a:spcBef>
                          <a:spcPts val="200"/>
                        </a:spcBef>
                        <a:defRPr sz="900" cap="all">
                          <a:solidFill>
                            <a:srgbClr val="FFFFFF"/>
                          </a:solidFill>
                        </a:defRPr>
                      </a:pPr>
                      <a:r>
                        <a:t>je recueille </a:t>
                      </a:r>
                      <a:br/>
                      <a:r>
                        <a:t>les données essentielles</a:t>
                      </a:r>
                    </a:p>
                    <a:p>
                      <a:pPr algn="ctr" defTabSz="457200">
                        <a:spcBef>
                          <a:spcPts val="900"/>
                        </a:spcBef>
                        <a:defRPr sz="900"/>
                      </a:pPr>
                      <a:endParaRPr/>
                    </a:p>
                    <a:p>
                      <a:pPr algn="ctr" defTabSz="457200">
                        <a:spcBef>
                          <a:spcPts val="900"/>
                        </a:spcBef>
                        <a:defRPr sz="900"/>
                      </a:pPr>
                      <a:r>
                        <a:t>J’identifie mes compteurs, </a:t>
                      </a:r>
                      <a:br/>
                      <a:r>
                        <a:t>je collecte les </a:t>
                      </a:r>
                      <a:br/>
                      <a:r>
                        <a:t>données de consommations</a:t>
                      </a:r>
                    </a:p>
                  </a:txBody>
                  <a:tcPr marL="0" marR="0" marT="0" marB="0" horzOverflow="overflow">
                    <a:lnL w="88900">
                      <a:solidFill>
                        <a:srgbClr val="FFFFFF"/>
                      </a:solidFill>
                    </a:lnL>
                    <a:lnR w="88900">
                      <a:solidFill>
                        <a:srgbClr val="FFFFFF"/>
                      </a:solidFill>
                    </a:lnR>
                    <a:lnT w="88900">
                      <a:solidFill>
                        <a:srgbClr val="FFFFFF"/>
                      </a:solidFill>
                      <a:miter lim="400000"/>
                    </a:lnT>
                    <a:lnB w="88900">
                      <a:solidFill>
                        <a:srgbClr val="FFFFFF"/>
                      </a:solidFill>
                      <a:miter lim="400000"/>
                    </a:lnB>
                    <a:solidFill>
                      <a:srgbClr val="17BCCF"/>
                    </a:solidFill>
                  </a:tcPr>
                </a:tc>
                <a:tc>
                  <a:txBody>
                    <a:bodyPr/>
                    <a:lstStyle/>
                    <a:p>
                      <a:pPr algn="ctr" defTabSz="457200">
                        <a:spcBef>
                          <a:spcPts val="200"/>
                        </a:spcBef>
                        <a:defRPr sz="900" cap="all">
                          <a:solidFill>
                            <a:srgbClr val="575757"/>
                          </a:solidFill>
                        </a:defRPr>
                      </a:pPr>
                      <a:endParaRPr/>
                    </a:p>
                    <a:p>
                      <a:pPr algn="ctr" defTabSz="457200">
                        <a:spcBef>
                          <a:spcPts val="200"/>
                        </a:spcBef>
                        <a:defRPr sz="900" cap="all">
                          <a:solidFill>
                            <a:srgbClr val="FFFFFF"/>
                          </a:solidFill>
                        </a:defRPr>
                      </a:pPr>
                      <a:r>
                        <a:t>je m’identifie </a:t>
                      </a:r>
                      <a:br/>
                      <a:r>
                        <a:t>sur opErAT</a:t>
                      </a:r>
                      <a:br/>
                      <a:endParaRPr sz="800">
                        <a:solidFill>
                          <a:srgbClr val="575757"/>
                        </a:solidFill>
                      </a:endParaRPr>
                    </a:p>
                    <a:p>
                      <a:pPr algn="ctr" defTabSz="457200">
                        <a:spcBef>
                          <a:spcPts val="900"/>
                        </a:spcBef>
                        <a:defRPr sz="900"/>
                      </a:pPr>
                      <a:endParaRPr sz="800">
                        <a:solidFill>
                          <a:srgbClr val="575757"/>
                        </a:solidFill>
                      </a:endParaRPr>
                    </a:p>
                    <a:p>
                      <a:pPr algn="ctr" defTabSz="457200">
                        <a:spcBef>
                          <a:spcPts val="900"/>
                        </a:spcBef>
                        <a:defRPr sz="900"/>
                      </a:pPr>
                      <a:r>
                        <a:t>Je renseigne mes données par </a:t>
                      </a:r>
                      <a:br/>
                      <a:r>
                        <a:t>bâtiment et leurs consommations énergétiques</a:t>
                      </a:r>
                    </a:p>
                  </a:txBody>
                  <a:tcPr marL="0" marR="0" marT="0" marB="0" horzOverflow="overflow">
                    <a:lnL w="88900">
                      <a:solidFill>
                        <a:srgbClr val="FFFFFF"/>
                      </a:solidFill>
                    </a:lnL>
                    <a:lnR w="88900">
                      <a:solidFill>
                        <a:srgbClr val="FFFFFF"/>
                      </a:solidFill>
                    </a:lnR>
                    <a:lnT w="88900">
                      <a:solidFill>
                        <a:srgbClr val="FFFFFF"/>
                      </a:solidFill>
                      <a:miter lim="400000"/>
                    </a:lnT>
                    <a:lnB w="88900">
                      <a:solidFill>
                        <a:srgbClr val="FFFFFF"/>
                      </a:solidFill>
                      <a:miter lim="400000"/>
                    </a:lnB>
                    <a:solidFill>
                      <a:srgbClr val="17BCCF"/>
                    </a:solidFill>
                  </a:tcPr>
                </a:tc>
                <a:tc>
                  <a:txBody>
                    <a:bodyPr/>
                    <a:lstStyle/>
                    <a:p>
                      <a:pPr algn="ctr" defTabSz="457200">
                        <a:spcBef>
                          <a:spcPts val="200"/>
                        </a:spcBef>
                        <a:defRPr sz="900" cap="all">
                          <a:solidFill>
                            <a:srgbClr val="575757"/>
                          </a:solidFill>
                        </a:defRPr>
                      </a:pPr>
                      <a:endParaRPr/>
                    </a:p>
                    <a:p>
                      <a:pPr algn="ctr" defTabSz="457200">
                        <a:spcBef>
                          <a:spcPts val="200"/>
                        </a:spcBef>
                        <a:defRPr sz="900" cap="all">
                          <a:solidFill>
                            <a:srgbClr val="FFFFFF"/>
                          </a:solidFill>
                        </a:defRPr>
                      </a:pPr>
                      <a:r>
                        <a:t>j’élabore un plan d’action </a:t>
                      </a:r>
                      <a:br/>
                      <a:r>
                        <a:t>en agissant sur les 5 leviers</a:t>
                      </a:r>
                      <a:endParaRPr sz="1200">
                        <a:solidFill>
                          <a:srgbClr val="575757"/>
                        </a:solidFill>
                        <a:latin typeface="DIN Condensed Bold"/>
                        <a:ea typeface="DIN Condensed Bold"/>
                        <a:cs typeface="DIN Condensed Bold"/>
                        <a:sym typeface="DIN Condensed Bold"/>
                      </a:endParaRPr>
                    </a:p>
                    <a:p>
                      <a:pPr algn="ctr" defTabSz="457200">
                        <a:spcBef>
                          <a:spcPts val="600"/>
                        </a:spcBef>
                        <a:defRPr sz="800"/>
                      </a:pPr>
                      <a:r>
                        <a:t>Performance </a:t>
                      </a:r>
                      <a:br/>
                      <a:r>
                        <a:t>énergétique des bâtiments,</a:t>
                      </a:r>
                      <a:endParaRPr>
                        <a:latin typeface="Avenir Next Regular"/>
                        <a:ea typeface="Avenir Next Regular"/>
                        <a:cs typeface="Avenir Next Regular"/>
                        <a:sym typeface="Avenir Next Regular"/>
                      </a:endParaRPr>
                    </a:p>
                    <a:p>
                      <a:pPr algn="ctr" defTabSz="457200">
                        <a:spcBef>
                          <a:spcPts val="300"/>
                        </a:spcBef>
                        <a:defRPr sz="800"/>
                      </a:pPr>
                      <a:r>
                        <a:t>Equipements </a:t>
                      </a:r>
                      <a:br/>
                      <a:r>
                        <a:t>performants et </a:t>
                      </a:r>
                      <a:br/>
                      <a:r>
                        <a:t>dispositifs de contrôle </a:t>
                      </a:r>
                      <a:br/>
                      <a:r>
                        <a:t>et de gestion active </a:t>
                      </a:r>
                      <a:br/>
                      <a:r>
                        <a:t>des équipements,</a:t>
                      </a:r>
                      <a:endParaRPr>
                        <a:latin typeface="Avenir Next Regular"/>
                        <a:ea typeface="Avenir Next Regular"/>
                        <a:cs typeface="Avenir Next Regular"/>
                        <a:sym typeface="Avenir Next Regular"/>
                      </a:endParaRPr>
                    </a:p>
                    <a:p>
                      <a:pPr algn="ctr" defTabSz="457200">
                        <a:spcBef>
                          <a:spcPts val="300"/>
                        </a:spcBef>
                        <a:defRPr sz="800"/>
                      </a:pPr>
                      <a:r>
                        <a:t>Modalité d’exploitation des équipements,</a:t>
                      </a:r>
                      <a:endParaRPr>
                        <a:latin typeface="Avenir Next Regular"/>
                        <a:ea typeface="Avenir Next Regular"/>
                        <a:cs typeface="Avenir Next Regular"/>
                        <a:sym typeface="Avenir Next Regular"/>
                      </a:endParaRPr>
                    </a:p>
                    <a:p>
                      <a:pPr algn="ctr" defTabSz="457200">
                        <a:spcBef>
                          <a:spcPts val="300"/>
                        </a:spcBef>
                        <a:defRPr sz="800"/>
                      </a:pPr>
                      <a:r>
                        <a:t>Adaptation des locaux </a:t>
                      </a:r>
                      <a:br/>
                      <a:r>
                        <a:t>à un usage économe </a:t>
                      </a:r>
                      <a:br/>
                      <a:r>
                        <a:t>en énergie,</a:t>
                      </a:r>
                      <a:endParaRPr>
                        <a:latin typeface="Avenir Next Regular"/>
                        <a:ea typeface="Avenir Next Regular"/>
                        <a:cs typeface="Avenir Next Regular"/>
                        <a:sym typeface="Avenir Next Regular"/>
                      </a:endParaRPr>
                    </a:p>
                    <a:p>
                      <a:pPr algn="ctr" defTabSz="457200">
                        <a:spcBef>
                          <a:spcPts val="300"/>
                        </a:spcBef>
                        <a:defRPr sz="800"/>
                      </a:pPr>
                      <a:r>
                        <a:t>Comportement </a:t>
                      </a:r>
                      <a:br/>
                      <a:r>
                        <a:t>des occupants</a:t>
                      </a:r>
                    </a:p>
                  </a:txBody>
                  <a:tcPr marL="0" marR="0" marT="0" marB="0" horzOverflow="overflow">
                    <a:lnL w="88900">
                      <a:solidFill>
                        <a:srgbClr val="FFFFFF"/>
                      </a:solidFill>
                    </a:lnL>
                    <a:lnR w="88900">
                      <a:solidFill>
                        <a:srgbClr val="FFFFFF"/>
                      </a:solidFill>
                    </a:lnR>
                    <a:lnT w="88900">
                      <a:solidFill>
                        <a:srgbClr val="FFFFFF"/>
                      </a:solidFill>
                      <a:miter lim="400000"/>
                    </a:lnT>
                    <a:lnB w="88900">
                      <a:solidFill>
                        <a:srgbClr val="FFFFFF"/>
                      </a:solidFill>
                      <a:miter lim="400000"/>
                    </a:lnB>
                    <a:solidFill>
                      <a:srgbClr val="17BCCF"/>
                    </a:solidFill>
                  </a:tcPr>
                </a:tc>
                <a:tc>
                  <a:txBody>
                    <a:bodyPr/>
                    <a:lstStyle/>
                    <a:p>
                      <a:pPr algn="ctr" defTabSz="457200">
                        <a:spcBef>
                          <a:spcPts val="200"/>
                        </a:spcBef>
                        <a:defRPr sz="900" cap="all">
                          <a:solidFill>
                            <a:srgbClr val="575757"/>
                          </a:solidFill>
                        </a:defRPr>
                      </a:pPr>
                      <a:endParaRPr/>
                    </a:p>
                    <a:p>
                      <a:pPr algn="ctr" defTabSz="457200">
                        <a:spcBef>
                          <a:spcPts val="200"/>
                        </a:spcBef>
                        <a:defRPr sz="900" cap="all">
                          <a:solidFill>
                            <a:srgbClr val="FFFFFF"/>
                          </a:solidFill>
                        </a:defRPr>
                      </a:pPr>
                      <a:r>
                        <a:t>je module mes objectifs en fonction des contraintes</a:t>
                      </a:r>
                    </a:p>
                    <a:p>
                      <a:pPr algn="ctr" defTabSz="457200">
                        <a:spcBef>
                          <a:spcPts val="900"/>
                        </a:spcBef>
                        <a:defRPr sz="900"/>
                      </a:pPr>
                      <a:endParaRPr/>
                    </a:p>
                    <a:p>
                      <a:pPr algn="ctr" defTabSz="457200">
                        <a:spcBef>
                          <a:spcPts val="200"/>
                        </a:spcBef>
                        <a:defRPr sz="900"/>
                      </a:pPr>
                      <a:r>
                        <a:t>Économiques,</a:t>
                      </a:r>
                      <a:endParaRPr>
                        <a:latin typeface="Avenir Next Regular"/>
                        <a:ea typeface="Avenir Next Regular"/>
                        <a:cs typeface="Avenir Next Regular"/>
                        <a:sym typeface="Avenir Next Regular"/>
                      </a:endParaRPr>
                    </a:p>
                    <a:p>
                      <a:pPr algn="ctr" defTabSz="457200">
                        <a:spcBef>
                          <a:spcPts val="200"/>
                        </a:spcBef>
                        <a:defRPr sz="900"/>
                      </a:pPr>
                      <a:r>
                        <a:t>architecturales,</a:t>
                      </a:r>
                      <a:endParaRPr>
                        <a:latin typeface="Avenir Next Regular"/>
                        <a:ea typeface="Avenir Next Regular"/>
                        <a:cs typeface="Avenir Next Regular"/>
                        <a:sym typeface="Avenir Next Regular"/>
                      </a:endParaRPr>
                    </a:p>
                    <a:p>
                      <a:pPr algn="ctr" defTabSz="457200">
                        <a:spcBef>
                          <a:spcPts val="200"/>
                        </a:spcBef>
                        <a:defRPr sz="900"/>
                      </a:pPr>
                      <a:r>
                        <a:t>techniques</a:t>
                      </a:r>
                    </a:p>
                  </a:txBody>
                  <a:tcPr marL="0" marR="0" marT="0" marB="0" horzOverflow="overflow">
                    <a:lnL w="88900">
                      <a:solidFill>
                        <a:srgbClr val="FFFFFF"/>
                      </a:solidFill>
                    </a:lnL>
                    <a:lnR w="88900">
                      <a:solidFill>
                        <a:srgbClr val="FFFFFF"/>
                      </a:solidFill>
                    </a:lnR>
                    <a:lnT w="88900">
                      <a:solidFill>
                        <a:srgbClr val="FFFFFF"/>
                      </a:solidFill>
                      <a:miter lim="400000"/>
                    </a:lnT>
                    <a:lnB w="88900">
                      <a:solidFill>
                        <a:srgbClr val="FFFFFF"/>
                      </a:solidFill>
                      <a:miter lim="400000"/>
                    </a:lnB>
                    <a:solidFill>
                      <a:srgbClr val="17BCCF"/>
                    </a:solidFill>
                  </a:tcPr>
                </a:tc>
                <a:tc>
                  <a:txBody>
                    <a:bodyPr/>
                    <a:lstStyle/>
                    <a:p>
                      <a:pPr algn="ctr" defTabSz="457200">
                        <a:spcBef>
                          <a:spcPts val="200"/>
                        </a:spcBef>
                        <a:defRPr sz="900" cap="all">
                          <a:solidFill>
                            <a:srgbClr val="575757"/>
                          </a:solidFill>
                        </a:defRPr>
                      </a:pPr>
                      <a:endParaRPr/>
                    </a:p>
                    <a:p>
                      <a:pPr algn="ctr" defTabSz="457200">
                        <a:spcBef>
                          <a:spcPts val="200"/>
                        </a:spcBef>
                        <a:defRPr sz="900" cap="all">
                          <a:solidFill>
                            <a:srgbClr val="FFFFFF"/>
                          </a:solidFill>
                        </a:defRPr>
                      </a:pPr>
                      <a:r>
                        <a:t>j’avance pas à pas et je suis mes résultats</a:t>
                      </a:r>
                    </a:p>
                    <a:p>
                      <a:pPr algn="ctr" defTabSz="457200">
                        <a:spcBef>
                          <a:spcPts val="900"/>
                        </a:spcBef>
                        <a:defRPr sz="900"/>
                      </a:pPr>
                      <a:r>
                        <a:t>Je reporte chaque </a:t>
                      </a:r>
                      <a:br/>
                      <a:r>
                        <a:t>année mes consommations d’énergie et </a:t>
                      </a:r>
                      <a:br/>
                      <a:r>
                        <a:t>j’adapte mes actions</a:t>
                      </a:r>
                      <a:br/>
                      <a:r>
                        <a:t> à l’évolution </a:t>
                      </a:r>
                      <a:br/>
                      <a:r>
                        <a:t>de mes bâtiments </a:t>
                      </a:r>
                      <a:br/>
                      <a:r>
                        <a:t>et de leurs usages.  </a:t>
                      </a:r>
                    </a:p>
                    <a:p>
                      <a:pPr algn="ctr" defTabSz="457200">
                        <a:spcBef>
                          <a:spcPts val="600"/>
                        </a:spcBef>
                        <a:defRPr sz="900"/>
                      </a:pPr>
                      <a:r>
                        <a:t>Je m’appuie sur des retours d’expérience.</a:t>
                      </a:r>
                    </a:p>
                    <a:p>
                      <a:pPr algn="ctr" defTabSz="457200">
                        <a:spcBef>
                          <a:spcPts val="600"/>
                        </a:spcBef>
                        <a:defRPr sz="900"/>
                      </a:pPr>
                      <a:r>
                        <a:t> Mes attestations annuelles me permettent de </a:t>
                      </a:r>
                      <a:br/>
                      <a:r>
                        <a:t>suivre mes progrès. </a:t>
                      </a:r>
                    </a:p>
                  </a:txBody>
                  <a:tcPr marL="0" marR="0" marT="0" marB="0" horzOverflow="overflow">
                    <a:lnL w="88900">
                      <a:solidFill>
                        <a:srgbClr val="FFFFFF"/>
                      </a:solidFill>
                    </a:lnL>
                    <a:lnR w="88900">
                      <a:solidFill>
                        <a:srgbClr val="FFFFFF"/>
                      </a:solidFill>
                    </a:lnR>
                    <a:lnT w="88900">
                      <a:solidFill>
                        <a:srgbClr val="FFFFFF"/>
                      </a:solidFill>
                      <a:miter lim="400000"/>
                    </a:lnT>
                    <a:lnB w="88900">
                      <a:solidFill>
                        <a:srgbClr val="FFFFFF"/>
                      </a:solidFill>
                      <a:miter lim="400000"/>
                    </a:lnB>
                    <a:solidFill>
                      <a:srgbClr val="17BCCF"/>
                    </a:solidFill>
                  </a:tcPr>
                </a:tc>
                <a:extLst>
                  <a:ext uri="{0D108BD9-81ED-4DB2-BD59-A6C34878D82A}">
                    <a16:rowId xmlns:a16="http://schemas.microsoft.com/office/drawing/2014/main" val="10000"/>
                  </a:ext>
                </a:extLst>
              </a:tr>
            </a:tbl>
          </a:graphicData>
        </a:graphic>
      </p:graphicFrame>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rénovation, au cœur du plan de relance</a:t>
            </a:r>
          </a:p>
        </p:txBody>
      </p:sp>
      <p:sp>
        <p:nvSpPr>
          <p:cNvPr id="8" name="Espace réservé du texte 2"/>
          <p:cNvSpPr txBox="1">
            <a:spLocks noGrp="1"/>
          </p:cNvSpPr>
          <p:nvPr>
            <p:ph type="body" sz="quarter" idx="1"/>
          </p:nvPr>
        </p:nvSpPr>
        <p:spPr>
          <a:xfrm>
            <a:off x="3312000" y="179999"/>
            <a:ext cx="5472001" cy="360001"/>
          </a:xfrm>
          <a:prstGeom prst="rect">
            <a:avLst/>
          </a:prstGeom>
        </p:spPr>
        <p:txBody>
          <a:bodyPr/>
          <a:lstStyle/>
          <a:p>
            <a:pPr marL="3187224"/>
            <a:r>
              <a:rPr dirty="0" err="1"/>
              <a:t>Pourquoi</a:t>
            </a:r>
            <a:r>
              <a:rPr dirty="0"/>
              <a:t> </a:t>
            </a:r>
            <a:r>
              <a:rPr dirty="0" err="1"/>
              <a:t>rénover</a:t>
            </a:r>
            <a:r>
              <a:rPr dirty="0"/>
              <a:t> les </a:t>
            </a:r>
            <a:r>
              <a:rPr dirty="0" err="1"/>
              <a:t>bâtiments</a:t>
            </a:r>
            <a:r>
              <a:rPr dirty="0"/>
              <a:t> de ma </a:t>
            </a:r>
            <a:r>
              <a:rPr dirty="0" err="1"/>
              <a:t>collectivité</a:t>
            </a:r>
            <a:r>
              <a:rPr dirty="0"/>
              <a:t> ?</a:t>
            </a:r>
          </a:p>
          <a:p>
            <a:pPr marL="0" indent="180975">
              <a:buSzTx/>
              <a:buNone/>
              <a:defRPr b="0"/>
            </a:pPr>
            <a:r>
              <a:rPr lang="fr-FR" dirty="0"/>
              <a:t>La rénovation énergétique, au cœur du plan de relance</a:t>
            </a:r>
            <a:endParaRPr dirty="0"/>
          </a:p>
        </p:txBody>
      </p:sp>
      <p:sp>
        <p:nvSpPr>
          <p:cNvPr id="10" name="Espace réservé du pied de page 5"/>
          <p:cNvSpPr txBox="1"/>
          <p:nvPr/>
        </p:nvSpPr>
        <p:spPr>
          <a:xfrm>
            <a:off x="359999" y="4899999"/>
            <a:ext cx="5904002"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700" b="1"/>
            </a:lvl1pPr>
          </a:lstStyle>
          <a:p>
            <a:r>
              <a:rPr dirty="0"/>
              <a:t>Coordination </a:t>
            </a:r>
            <a:r>
              <a:rPr dirty="0" err="1"/>
              <a:t>interministérielle</a:t>
            </a:r>
            <a:r>
              <a:rPr dirty="0"/>
              <a:t> du plan de </a:t>
            </a:r>
            <a:r>
              <a:rPr dirty="0" err="1"/>
              <a:t>rénovation</a:t>
            </a:r>
            <a:r>
              <a:rPr dirty="0"/>
              <a:t> </a:t>
            </a:r>
            <a:r>
              <a:rPr dirty="0" err="1"/>
              <a:t>énergétique</a:t>
            </a:r>
            <a:r>
              <a:rPr dirty="0"/>
              <a:t> des </a:t>
            </a:r>
            <a:r>
              <a:rPr dirty="0" err="1"/>
              <a:t>bâtiments</a:t>
            </a:r>
            <a:endParaRPr dirty="0"/>
          </a:p>
        </p:txBody>
      </p:sp>
      <p:sp>
        <p:nvSpPr>
          <p:cNvPr id="11" name="Espace réservé de la date 7"/>
          <p:cNvSpPr txBox="1"/>
          <p:nvPr/>
        </p:nvSpPr>
        <p:spPr>
          <a:xfrm>
            <a:off x="7614000" y="4899999"/>
            <a:ext cx="1170001"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700" b="1"/>
            </a:lvl1pPr>
          </a:lstStyle>
          <a:p>
            <a:r>
              <a:t>juillet 2020</a:t>
            </a:r>
          </a:p>
        </p:txBody>
      </p:sp>
      <p:sp>
        <p:nvSpPr>
          <p:cNvPr id="12" name="Espace réservé du numéro de diapositive 6"/>
          <p:cNvSpPr txBox="1">
            <a:spLocks noGrp="1"/>
          </p:cNvSpPr>
          <p:nvPr>
            <p:ph type="sldNum" sz="quarter" idx="2"/>
          </p:nvPr>
        </p:nvSpPr>
        <p:spPr>
          <a:xfrm>
            <a:off x="7486999" y="4899999"/>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17</a:t>
            </a:fld>
            <a:endParaRPr dirty="0"/>
          </a:p>
        </p:txBody>
      </p:sp>
      <p:sp>
        <p:nvSpPr>
          <p:cNvPr id="15" name="ZoneTexte 12"/>
          <p:cNvSpPr txBox="1"/>
          <p:nvPr/>
        </p:nvSpPr>
        <p:spPr>
          <a:xfrm>
            <a:off x="2673404" y="1597295"/>
            <a:ext cx="3246996" cy="3016210"/>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1000" dirty="0"/>
              <a:t>Présenté par le Premier Ministre le 3 septembre 2020, « </a:t>
            </a:r>
            <a:r>
              <a:rPr lang="fr-FR" sz="1000" b="1" dirty="0"/>
              <a:t>France Relance</a:t>
            </a:r>
            <a:r>
              <a:rPr lang="fr-FR" sz="1000" dirty="0"/>
              <a:t> » est un plan de relance économique exceptionnel de 100 milliards d’euros, dont 30 milliards d’euros entièrement consacrés à la transition écologique. Son objectif : faire de l’écologie le principal levier de la reprise et de la transformation de notre économie. Ce plan</a:t>
            </a:r>
            <a:r>
              <a:rPr lang="fr-FR" sz="1000" dirty="0">
                <a:solidFill>
                  <a:sysClr val="windowText" lastClr="000000"/>
                </a:solidFill>
                <a:latin typeface="Arial"/>
              </a:rPr>
              <a:t> </a:t>
            </a:r>
            <a:r>
              <a:rPr kumimoji="0" lang="fr-FR" sz="1000" b="0" i="0" u="none" strike="noStrike" kern="1200" cap="none" spc="0" normalizeH="0" baseline="0" noProof="0" dirty="0">
                <a:ln>
                  <a:noFill/>
                </a:ln>
                <a:solidFill>
                  <a:sysClr val="windowText" lastClr="000000"/>
                </a:solidFill>
                <a:effectLst/>
                <a:uLnTx/>
                <a:uFillTx/>
                <a:latin typeface="Arial"/>
                <a:ea typeface="+mn-ea"/>
                <a:cs typeface="+mn-cs"/>
              </a:rPr>
              <a:t>place le bâtiment au cœur de ses priorités :</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1000" b="1" i="0" u="none" strike="noStrike" kern="1200" cap="none" spc="0" normalizeH="0" baseline="0" noProof="0" dirty="0">
                <a:ln>
                  <a:noFill/>
                </a:ln>
                <a:solidFill>
                  <a:sysClr val="windowText" lastClr="000000"/>
                </a:solidFill>
                <a:effectLst/>
                <a:uLnTx/>
                <a:uFillTx/>
                <a:latin typeface="Arial"/>
                <a:ea typeface="+mn-ea"/>
                <a:cs typeface="+mn-cs"/>
              </a:rPr>
              <a:t>Soutenir le secteur de la construction et du bâtiment</a:t>
            </a:r>
            <a:r>
              <a:rPr kumimoji="0" lang="fr-FR" sz="1000" b="0" i="0" u="none" strike="noStrike" kern="1200" cap="none" spc="0" normalizeH="0" baseline="0" noProof="0" dirty="0">
                <a:ln>
                  <a:noFill/>
                </a:ln>
                <a:solidFill>
                  <a:sysClr val="windowText" lastClr="000000"/>
                </a:solidFill>
                <a:effectLst/>
                <a:uLnTx/>
                <a:uFillTx/>
                <a:latin typeface="Arial"/>
                <a:ea typeface="+mn-ea"/>
                <a:cs typeface="+mn-cs"/>
              </a:rPr>
              <a:t>,</a:t>
            </a:r>
            <a:r>
              <a:rPr kumimoji="0" lang="fr-FR" sz="1000" b="0" i="0" u="none" strike="noStrike" kern="1200" cap="none" spc="0" normalizeH="0" baseline="0" noProof="0" dirty="0">
                <a:ln>
                  <a:noFill/>
                </a:ln>
                <a:solidFill>
                  <a:sysClr val="windowText" lastClr="000000"/>
                </a:solidFill>
                <a:effectLst/>
                <a:uLnTx/>
                <a:uFillTx/>
                <a:latin typeface="Arial"/>
                <a:ea typeface="+mn-ea"/>
                <a:cs typeface="+mn-cs"/>
                <a:sym typeface="Wingdings" panose="05000000000000000000" pitchFamily="2" charset="2"/>
              </a:rPr>
              <a:t> durement éprouvé par la mise en arrêt du pays en raison du confinement ;</a:t>
            </a:r>
            <a:endParaRPr kumimoji="0" lang="fr-FR" sz="1000" b="0" i="0" u="none" strike="noStrike" kern="1200" cap="none" spc="0" normalizeH="0" baseline="0" noProof="0" dirty="0">
              <a:ln>
                <a:noFill/>
              </a:ln>
              <a:solidFill>
                <a:sysClr val="windowText" lastClr="000000"/>
              </a:solidFill>
              <a:effectLst/>
              <a:uLnTx/>
              <a:uFillTx/>
              <a:latin typeface="Arial"/>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1000" b="1" i="0" u="none" strike="noStrike" kern="1200" cap="none" spc="0" normalizeH="0" baseline="0" noProof="0" dirty="0">
                <a:ln>
                  <a:noFill/>
                </a:ln>
                <a:solidFill>
                  <a:sysClr val="windowText" lastClr="000000"/>
                </a:solidFill>
                <a:effectLst/>
                <a:uLnTx/>
                <a:uFillTx/>
                <a:latin typeface="Arial"/>
                <a:ea typeface="+mn-ea"/>
                <a:cs typeface="+mn-cs"/>
              </a:rPr>
              <a:t>Contribuer aux économies d’énergie et à la réduction des émissions de gaz à effet de serre</a:t>
            </a:r>
            <a:r>
              <a:rPr kumimoji="0" lang="fr-FR" sz="1000" b="0" i="0" u="none" strike="noStrike" kern="1200" cap="none" spc="0" normalizeH="0" baseline="0" noProof="0" dirty="0">
                <a:ln>
                  <a:noFill/>
                </a:ln>
                <a:solidFill>
                  <a:sysClr val="windowText" lastClr="000000"/>
                </a:solidFill>
                <a:effectLst/>
                <a:uLnTx/>
                <a:uFillTx/>
                <a:latin typeface="Arial"/>
                <a:ea typeface="+mn-ea"/>
                <a:cs typeface="+mn-cs"/>
              </a:rPr>
              <a:t> pour répondre aux ambitions fixées par la Stratégie Nationale Bas-Carbone (SNBC) et la Programmation Pluriannuelle de l’Energie (PPE) ;</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1000" b="1" i="0" u="none" strike="noStrike" kern="1200" cap="none" spc="0" normalizeH="0" baseline="0" noProof="0" dirty="0">
                <a:ln>
                  <a:noFill/>
                </a:ln>
                <a:solidFill>
                  <a:sysClr val="windowText" lastClr="000000"/>
                </a:solidFill>
                <a:effectLst/>
                <a:uLnTx/>
                <a:uFillTx/>
                <a:latin typeface="Arial"/>
                <a:ea typeface="+mn-ea"/>
                <a:cs typeface="+mn-cs"/>
              </a:rPr>
              <a:t>Renforcer la cohésion sociale et le soutien aux publics fragiles</a:t>
            </a:r>
            <a:r>
              <a:rPr kumimoji="0" lang="fr-FR" sz="1000" b="0" i="0" u="none" strike="noStrike" kern="1200" cap="none" spc="0" normalizeH="0" baseline="0" noProof="0" dirty="0">
                <a:ln>
                  <a:noFill/>
                </a:ln>
                <a:solidFill>
                  <a:sysClr val="windowText" lastClr="000000"/>
                </a:solidFill>
                <a:effectLst/>
                <a:uLnTx/>
                <a:uFillTx/>
                <a:latin typeface="Arial"/>
                <a:ea typeface="+mn-ea"/>
                <a:cs typeface="+mn-cs"/>
              </a:rPr>
              <a:t>, particulièrement vulnérables aux crises et à leurs effets.</a:t>
            </a:r>
          </a:p>
        </p:txBody>
      </p:sp>
      <p:sp>
        <p:nvSpPr>
          <p:cNvPr id="16" name="ZoneTexte 13"/>
          <p:cNvSpPr txBox="1"/>
          <p:nvPr/>
        </p:nvSpPr>
        <p:spPr>
          <a:xfrm>
            <a:off x="6163256" y="1940440"/>
            <a:ext cx="2901488" cy="1785104"/>
          </a:xfrm>
          <a:prstGeom prst="rect">
            <a:avLst/>
          </a:prstGeom>
          <a:solidFill>
            <a:sysClr val="window" lastClr="FFFFFF"/>
          </a:solidFill>
          <a:ln w="28575" cap="flat" cmpd="sng" algn="ctr">
            <a:solidFill>
              <a:srgbClr val="80C5A3">
                <a:lumMod val="75000"/>
              </a:srgbClr>
            </a:solidFill>
            <a:prstDash val="solid"/>
            <a:miter lim="800000"/>
          </a:ln>
          <a:effectLst/>
        </p:spPr>
        <p:txBody>
          <a:bodyPr wrap="square" rtlCol="0">
            <a:sp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00" b="1" i="0" u="none" strike="noStrike" kern="1200" cap="none" spc="0" normalizeH="0" baseline="0" noProof="0" dirty="0">
                <a:ln>
                  <a:noFill/>
                </a:ln>
                <a:solidFill>
                  <a:sysClr val="windowText" lastClr="000000"/>
                </a:solidFill>
                <a:effectLst/>
                <a:uLnTx/>
                <a:uFillTx/>
                <a:latin typeface="Arial"/>
                <a:ea typeface="+mn-ea"/>
                <a:cs typeface="+mn-cs"/>
              </a:rPr>
              <a:t>2 Md€ </a:t>
            </a:r>
            <a:r>
              <a:rPr kumimoji="0" lang="fr-FR" sz="1000" b="0" i="0" u="none" strike="noStrike" kern="1200" cap="none" spc="0" normalizeH="0" baseline="0" noProof="0" dirty="0">
                <a:ln>
                  <a:noFill/>
                </a:ln>
                <a:solidFill>
                  <a:sysClr val="windowText" lastClr="000000"/>
                </a:solidFill>
                <a:effectLst/>
                <a:uLnTx/>
                <a:uFillTx/>
                <a:latin typeface="Arial"/>
                <a:ea typeface="+mn-ea"/>
                <a:cs typeface="+mn-cs"/>
              </a:rPr>
              <a:t>pour les logements privés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00" b="1" i="0" u="none" strike="noStrike" kern="1200" cap="none" spc="0" normalizeH="0" baseline="0" noProof="0" dirty="0">
                <a:ln>
                  <a:noFill/>
                </a:ln>
                <a:solidFill>
                  <a:sysClr val="windowText" lastClr="000000"/>
                </a:solidFill>
                <a:effectLst/>
                <a:uLnTx/>
                <a:uFillTx/>
                <a:latin typeface="Arial"/>
                <a:ea typeface="+mn-ea"/>
                <a:cs typeface="+mn-cs"/>
              </a:rPr>
              <a:t>500 M€ </a:t>
            </a:r>
            <a:r>
              <a:rPr kumimoji="0" lang="fr-FR" sz="1000" b="0" i="0" u="none" strike="noStrike" kern="1200" cap="none" spc="0" normalizeH="0" baseline="0" noProof="0" dirty="0">
                <a:ln>
                  <a:noFill/>
                </a:ln>
                <a:solidFill>
                  <a:sysClr val="windowText" lastClr="000000"/>
                </a:solidFill>
                <a:effectLst/>
                <a:uLnTx/>
                <a:uFillTx/>
                <a:latin typeface="Arial"/>
                <a:ea typeface="+mn-ea"/>
                <a:cs typeface="+mn-cs"/>
              </a:rPr>
              <a:t>pour le parc social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00" b="1" i="0" u="none" strike="noStrike" kern="1200" cap="none" spc="0" normalizeH="0" baseline="0" noProof="0" dirty="0">
                <a:ln>
                  <a:noFill/>
                </a:ln>
                <a:solidFill>
                  <a:sysClr val="windowText" lastClr="000000"/>
                </a:solidFill>
                <a:effectLst/>
                <a:uLnTx/>
                <a:uFillTx/>
                <a:latin typeface="Arial"/>
                <a:ea typeface="+mn-ea"/>
                <a:cs typeface="+mn-cs"/>
              </a:rPr>
              <a:t>200 M€ </a:t>
            </a:r>
            <a:r>
              <a:rPr kumimoji="0" lang="fr-FR" sz="1000" b="0" i="0" u="none" strike="noStrike" kern="1200" cap="none" spc="0" normalizeH="0" baseline="0" noProof="0" dirty="0">
                <a:ln>
                  <a:noFill/>
                </a:ln>
                <a:solidFill>
                  <a:sysClr val="windowText" lastClr="000000"/>
                </a:solidFill>
                <a:effectLst/>
                <a:uLnTx/>
                <a:uFillTx/>
                <a:latin typeface="Arial"/>
                <a:ea typeface="+mn-ea"/>
                <a:cs typeface="+mn-cs"/>
              </a:rPr>
              <a:t>pour le parc tertiaire des TPE/PME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00" b="1" i="0" u="none" strike="noStrike" kern="1200" cap="none" spc="0" normalizeH="0" baseline="0" noProof="0" dirty="0">
                <a:ln>
                  <a:noFill/>
                </a:ln>
                <a:solidFill>
                  <a:sysClr val="windowText" lastClr="000000"/>
                </a:solidFill>
                <a:effectLst/>
                <a:uLnTx/>
                <a:uFillTx/>
                <a:latin typeface="Arial"/>
                <a:ea typeface="+mn-ea"/>
                <a:cs typeface="+mn-cs"/>
              </a:rPr>
              <a:t>4 Md€ </a:t>
            </a:r>
            <a:r>
              <a:rPr kumimoji="0" lang="fr-FR" sz="1000" b="0" i="0" u="none" strike="noStrike" kern="1200" cap="none" spc="0" normalizeH="0" baseline="0" noProof="0" dirty="0">
                <a:ln>
                  <a:noFill/>
                </a:ln>
                <a:solidFill>
                  <a:sysClr val="windowText" lastClr="000000"/>
                </a:solidFill>
                <a:effectLst/>
                <a:uLnTx/>
                <a:uFillTx/>
                <a:latin typeface="Arial"/>
                <a:ea typeface="+mn-ea"/>
                <a:cs typeface="+mn-cs"/>
              </a:rPr>
              <a:t>pour la rénovation des bâtiments publics de l’Etat et des collectivités (hors hôpitaux et EHPAD inclus dans le Ségur / volet cohésion sociale)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ysClr val="windowText" lastClr="000000"/>
                </a:solidFill>
                <a:effectLst/>
                <a:uLnTx/>
                <a:uFillTx/>
                <a:latin typeface="Arial"/>
                <a:ea typeface="+mn-ea"/>
                <a:cs typeface="+mn-cs"/>
              </a:rPr>
              <a:t>+ 650 M€ </a:t>
            </a:r>
            <a:r>
              <a:rPr kumimoji="0" lang="fr-FR" sz="1000" b="0" i="0" u="none" strike="noStrike" kern="1200" cap="none" spc="0" normalizeH="0" baseline="0" noProof="0" dirty="0">
                <a:ln>
                  <a:noFill/>
                </a:ln>
                <a:solidFill>
                  <a:sysClr val="windowText" lastClr="000000"/>
                </a:solidFill>
                <a:effectLst/>
                <a:uLnTx/>
                <a:uFillTx/>
                <a:latin typeface="Arial"/>
                <a:ea typeface="+mn-ea"/>
                <a:cs typeface="+mn-cs"/>
              </a:rPr>
              <a:t>pour les projets vertueux de construction des collectivités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ysClr val="windowText" lastClr="000000"/>
                </a:solidFill>
                <a:effectLst/>
                <a:uLnTx/>
                <a:uFillTx/>
                <a:latin typeface="Arial"/>
                <a:ea typeface="+mn-ea"/>
                <a:cs typeface="+mn-cs"/>
              </a:rPr>
              <a:t>+ 100 M€ </a:t>
            </a:r>
            <a:r>
              <a:rPr kumimoji="0" lang="fr-FR" sz="1000" b="0" i="0" u="none" strike="noStrike" kern="1200" cap="none" spc="0" normalizeH="0" baseline="0" noProof="0" dirty="0">
                <a:ln>
                  <a:noFill/>
                </a:ln>
                <a:solidFill>
                  <a:sysClr val="windowText" lastClr="000000"/>
                </a:solidFill>
                <a:effectLst/>
                <a:uLnTx/>
                <a:uFillTx/>
                <a:latin typeface="Arial"/>
                <a:ea typeface="+mn-ea"/>
                <a:cs typeface="+mn-cs"/>
              </a:rPr>
              <a:t>pour les personnes en situation de grande précarité</a:t>
            </a:r>
          </a:p>
        </p:txBody>
      </p:sp>
      <p:grpSp>
        <p:nvGrpSpPr>
          <p:cNvPr id="5" name="Groupe 4"/>
          <p:cNvGrpSpPr/>
          <p:nvPr/>
        </p:nvGrpSpPr>
        <p:grpSpPr>
          <a:xfrm>
            <a:off x="561952" y="1809055"/>
            <a:ext cx="2057968" cy="2047874"/>
            <a:chOff x="561952" y="1809055"/>
            <a:chExt cx="2057968" cy="2047874"/>
          </a:xfrm>
        </p:grpSpPr>
        <p:pic>
          <p:nvPicPr>
            <p:cNvPr id="17" name="Image 16"/>
            <p:cNvPicPr>
              <a:picLocks noChangeAspect="1"/>
            </p:cNvPicPr>
            <p:nvPr/>
          </p:nvPicPr>
          <p:blipFill rotWithShape="1">
            <a:blip r:embed="rId2" cstate="print">
              <a:extLst>
                <a:ext uri="{28A0092B-C50C-407E-A947-70E740481C1C}">
                  <a14:useLocalDpi xmlns:a14="http://schemas.microsoft.com/office/drawing/2010/main" val="0"/>
                </a:ext>
              </a:extLst>
            </a:blip>
            <a:srcRect l="9070" t="8546" r="7536" b="5637"/>
            <a:stretch/>
          </p:blipFill>
          <p:spPr>
            <a:xfrm>
              <a:off x="561952" y="1809055"/>
              <a:ext cx="2057968" cy="2047874"/>
            </a:xfrm>
            <a:prstGeom prst="rect">
              <a:avLst/>
            </a:prstGeom>
          </p:spPr>
        </p:pic>
        <p:pic>
          <p:nvPicPr>
            <p:cNvPr id="3" name="Image 2"/>
            <p:cNvPicPr>
              <a:picLocks noChangeAspect="1"/>
            </p:cNvPicPr>
            <p:nvPr/>
          </p:nvPicPr>
          <p:blipFill rotWithShape="1">
            <a:blip r:embed="rId3"/>
            <a:srcRect l="4473" r="3957" b="10526"/>
            <a:stretch/>
          </p:blipFill>
          <p:spPr>
            <a:xfrm>
              <a:off x="691376" y="1809055"/>
              <a:ext cx="1806498" cy="1056808"/>
            </a:xfrm>
            <a:prstGeom prst="rect">
              <a:avLst/>
            </a:prstGeom>
          </p:spPr>
        </p:pic>
      </p:grpSp>
    </p:spTree>
    <p:extLst>
      <p:ext uri="{BB962C8B-B14F-4D97-AF65-F5344CB8AC3E}">
        <p14:creationId xmlns:p14="http://schemas.microsoft.com/office/powerpoint/2010/main" val="55721103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rénovation au cœur du plan de relance</a:t>
            </a:r>
          </a:p>
        </p:txBody>
      </p:sp>
      <p:sp>
        <p:nvSpPr>
          <p:cNvPr id="4" name="Espace réservé du texte 3"/>
          <p:cNvSpPr>
            <a:spLocks noGrp="1"/>
          </p:cNvSpPr>
          <p:nvPr>
            <p:ph type="body" sz="quarter" idx="21"/>
          </p:nvPr>
        </p:nvSpPr>
        <p:spPr>
          <a:xfrm>
            <a:off x="359998" y="1835999"/>
            <a:ext cx="2673134" cy="2574002"/>
          </a:xfrm>
        </p:spPr>
        <p:txBody>
          <a:bodyPr>
            <a:normAutofit lnSpcReduction="10000"/>
          </a:bodyPr>
          <a:lstStyle/>
          <a:p>
            <a:pPr algn="just"/>
            <a:r>
              <a:rPr lang="fr-FR" b="1" dirty="0"/>
              <a:t>Le plan de relance consacre 4 Md € à la rénovation du parc public (Etat et collectivité)</a:t>
            </a:r>
            <a:r>
              <a:rPr lang="fr-FR" dirty="0"/>
              <a:t> dont :</a:t>
            </a:r>
          </a:p>
          <a:p>
            <a:pPr marL="285750" lvl="0" indent="-285750" algn="just">
              <a:spcBef>
                <a:spcPts val="0"/>
              </a:spcBef>
              <a:buFont typeface="Wingdings" panose="05000000000000000000" pitchFamily="2" charset="2"/>
              <a:buChar char="ü"/>
              <a:defRPr/>
            </a:pPr>
            <a:r>
              <a:rPr lang="fr-FR" kern="1200" dirty="0">
                <a:solidFill>
                  <a:prstClr val="black"/>
                </a:solidFill>
              </a:rPr>
              <a:t>Une </a:t>
            </a:r>
            <a:r>
              <a:rPr lang="fr-FR" b="1" kern="1200" dirty="0">
                <a:solidFill>
                  <a:prstClr val="black"/>
                </a:solidFill>
              </a:rPr>
              <a:t>enveloppe dédiée de 300 M€ pour les Régions </a:t>
            </a:r>
            <a:r>
              <a:rPr lang="fr-FR" kern="1200" dirty="0">
                <a:solidFill>
                  <a:prstClr val="black"/>
                </a:solidFill>
              </a:rPr>
              <a:t>pour rénover les lycées notamment ;</a:t>
            </a:r>
          </a:p>
          <a:p>
            <a:pPr marL="285750" lvl="0" indent="-285750" algn="just">
              <a:spcBef>
                <a:spcPts val="0"/>
              </a:spcBef>
              <a:buFont typeface="Wingdings" panose="05000000000000000000" pitchFamily="2" charset="2"/>
              <a:buChar char="ü"/>
              <a:defRPr/>
            </a:pPr>
            <a:r>
              <a:rPr lang="fr-FR" b="1" dirty="0">
                <a:solidFill>
                  <a:prstClr val="black"/>
                </a:solidFill>
              </a:rPr>
              <a:t>Une enveloppe d’1 Md € au bloc communal et départemental </a:t>
            </a:r>
            <a:r>
              <a:rPr lang="fr-FR" dirty="0">
                <a:solidFill>
                  <a:prstClr val="black"/>
                </a:solidFill>
              </a:rPr>
              <a:t>via la DSIL pour l’investissement local et la DSID pour l’investissement des départements) </a:t>
            </a:r>
            <a:r>
              <a:rPr lang="fr-FR" b="1" dirty="0">
                <a:solidFill>
                  <a:prstClr val="black"/>
                </a:solidFill>
              </a:rPr>
              <a:t>gérées au niveau local par les préfets</a:t>
            </a:r>
            <a:r>
              <a:rPr lang="fr-FR" dirty="0">
                <a:solidFill>
                  <a:prstClr val="black"/>
                </a:solidFill>
              </a:rPr>
              <a:t>;</a:t>
            </a:r>
          </a:p>
          <a:p>
            <a:pPr marL="285750" lvl="0" indent="-285750" algn="just">
              <a:spcBef>
                <a:spcPts val="0"/>
              </a:spcBef>
              <a:buFont typeface="Wingdings" panose="05000000000000000000" pitchFamily="2" charset="2"/>
              <a:buChar char="ü"/>
              <a:defRPr/>
            </a:pPr>
            <a:r>
              <a:rPr lang="fr-FR" dirty="0">
                <a:solidFill>
                  <a:prstClr val="black"/>
                </a:solidFill>
              </a:rPr>
              <a:t>Mobilisation d’une </a:t>
            </a:r>
            <a:r>
              <a:rPr lang="fr-FR" b="1" dirty="0">
                <a:solidFill>
                  <a:prstClr val="black"/>
                </a:solidFill>
              </a:rPr>
              <a:t>enveloppe complémentaire de 50 M€ </a:t>
            </a:r>
            <a:r>
              <a:rPr lang="fr-FR" dirty="0">
                <a:solidFill>
                  <a:prstClr val="black"/>
                </a:solidFill>
              </a:rPr>
              <a:t>€ venant abonder le budget de l’Agence nationale du sport, visant à favoriser la transition énergétique des équipements sportifs, en plus des fonds DSIL </a:t>
            </a:r>
          </a:p>
        </p:txBody>
      </p:sp>
      <p:sp>
        <p:nvSpPr>
          <p:cNvPr id="5" name="Espace réservé du texte 4"/>
          <p:cNvSpPr>
            <a:spLocks noGrp="1"/>
          </p:cNvSpPr>
          <p:nvPr>
            <p:ph type="body" sz="quarter" idx="22"/>
          </p:nvPr>
        </p:nvSpPr>
        <p:spPr>
          <a:xfrm>
            <a:off x="6048000" y="1771202"/>
            <a:ext cx="2520001" cy="2574002"/>
          </a:xfrm>
        </p:spPr>
        <p:txBody>
          <a:bodyPr>
            <a:normAutofit lnSpcReduction="10000"/>
          </a:bodyPr>
          <a:lstStyle/>
          <a:p>
            <a:r>
              <a:rPr lang="fr-FR" dirty="0">
                <a:solidFill>
                  <a:prstClr val="black"/>
                </a:solidFill>
              </a:rPr>
              <a:t>Cibles : écoles, collèges, équipements sportifs, bâtiments administratifs…</a:t>
            </a:r>
          </a:p>
          <a:p>
            <a:endParaRPr lang="fr-FR" dirty="0">
              <a:solidFill>
                <a:prstClr val="black"/>
              </a:solidFill>
            </a:endParaRPr>
          </a:p>
          <a:p>
            <a:pPr lvl="0" algn="just" hangingPunct="1">
              <a:defRPr/>
            </a:pPr>
            <a:r>
              <a:rPr lang="fr-FR" u="sng" dirty="0">
                <a:solidFill>
                  <a:prstClr val="black"/>
                </a:solidFill>
              </a:rPr>
              <a:t>Exemples de projets </a:t>
            </a:r>
            <a:r>
              <a:rPr lang="fr-FR" dirty="0">
                <a:solidFill>
                  <a:prstClr val="black"/>
                </a:solidFill>
              </a:rPr>
              <a:t>:</a:t>
            </a:r>
          </a:p>
          <a:p>
            <a:pPr marL="285750" lvl="0" indent="-285750" algn="just" hangingPunct="1">
              <a:buFont typeface="Arial" panose="020B0604020202020204" pitchFamily="34" charset="0"/>
              <a:buChar char="•"/>
              <a:defRPr/>
            </a:pPr>
            <a:r>
              <a:rPr lang="fr-FR" kern="1200" dirty="0">
                <a:solidFill>
                  <a:prstClr val="black"/>
                </a:solidFill>
              </a:rPr>
              <a:t>Travaux portant sur l’isolation des immeubles (combles, murs, planchers…) ;</a:t>
            </a:r>
          </a:p>
          <a:p>
            <a:pPr marL="285750" lvl="0" indent="-285750" algn="just" hangingPunct="1">
              <a:buFont typeface="Arial" panose="020B0604020202020204" pitchFamily="34" charset="0"/>
              <a:buChar char="•"/>
              <a:defRPr/>
            </a:pPr>
            <a:r>
              <a:rPr lang="fr-FR" dirty="0">
                <a:solidFill>
                  <a:prstClr val="black"/>
                </a:solidFill>
              </a:rPr>
              <a:t>Investissements visant à renforcer l’autonomie énergétique (notamment du point de vue des énergies renouvelables) ;</a:t>
            </a:r>
          </a:p>
          <a:p>
            <a:pPr marL="285750" lvl="0" indent="-285750" algn="just" hangingPunct="1">
              <a:buFont typeface="Arial" panose="020B0604020202020204" pitchFamily="34" charset="0"/>
              <a:buChar char="•"/>
              <a:defRPr/>
            </a:pPr>
            <a:r>
              <a:rPr lang="fr-FR" kern="1200" dirty="0">
                <a:solidFill>
                  <a:prstClr val="black"/>
                </a:solidFill>
              </a:rPr>
              <a:t>Travaux visant une moindre dépendance aux énergies fossiles ;</a:t>
            </a:r>
          </a:p>
          <a:p>
            <a:pPr marL="285750" lvl="0" indent="-285750" algn="just" hangingPunct="1">
              <a:buFont typeface="Arial" panose="020B0604020202020204" pitchFamily="34" charset="0"/>
              <a:buChar char="•"/>
              <a:defRPr/>
            </a:pPr>
            <a:r>
              <a:rPr lang="fr-FR" dirty="0">
                <a:solidFill>
                  <a:prstClr val="black"/>
                </a:solidFill>
              </a:rPr>
              <a:t>Interventions ciblées pour améliorer le confort d’été.</a:t>
            </a:r>
            <a:endParaRPr lang="fr-FR" kern="1200" dirty="0">
              <a:solidFill>
                <a:prstClr val="black"/>
              </a:solidFill>
            </a:endParaRPr>
          </a:p>
          <a:p>
            <a:endParaRPr lang="fr-FR" dirty="0">
              <a:solidFill>
                <a:prstClr val="black"/>
              </a:solidFill>
            </a:endParaRPr>
          </a:p>
          <a:p>
            <a:endParaRPr lang="fr-FR" dirty="0"/>
          </a:p>
        </p:txBody>
      </p:sp>
      <p:sp>
        <p:nvSpPr>
          <p:cNvPr id="6" name="Espace réservé du texte 5"/>
          <p:cNvSpPr>
            <a:spLocks noGrp="1"/>
          </p:cNvSpPr>
          <p:nvPr>
            <p:ph type="body" sz="quarter" idx="23"/>
          </p:nvPr>
        </p:nvSpPr>
        <p:spPr>
          <a:xfrm>
            <a:off x="3280565" y="1771202"/>
            <a:ext cx="2520001" cy="2574002"/>
          </a:xfrm>
        </p:spPr>
        <p:txBody>
          <a:bodyPr>
            <a:normAutofit/>
          </a:bodyPr>
          <a:lstStyle/>
          <a:p>
            <a:pPr marL="0" lvl="0" algn="ctr">
              <a:spcBef>
                <a:spcPts val="0"/>
              </a:spcBef>
              <a:defRPr/>
            </a:pPr>
            <a:r>
              <a:rPr lang="fr-FR" kern="1200" dirty="0">
                <a:solidFill>
                  <a:prstClr val="black"/>
                </a:solidFill>
              </a:rPr>
              <a:t>Enjeux :</a:t>
            </a:r>
          </a:p>
          <a:p>
            <a:pPr marL="0" lvl="0" algn="just">
              <a:spcBef>
                <a:spcPts val="0"/>
              </a:spcBef>
              <a:defRPr/>
            </a:pPr>
            <a:endParaRPr lang="fr-FR" i="1" u="sng" kern="1200" dirty="0">
              <a:solidFill>
                <a:prstClr val="black"/>
              </a:solidFill>
            </a:endParaRPr>
          </a:p>
          <a:p>
            <a:pPr marL="285750" lvl="0" indent="-285750" algn="just">
              <a:spcBef>
                <a:spcPts val="0"/>
              </a:spcBef>
              <a:buFont typeface="Arial" panose="020B0604020202020204" pitchFamily="34" charset="0"/>
              <a:buChar char="•"/>
              <a:defRPr/>
            </a:pPr>
            <a:r>
              <a:rPr lang="fr-FR" kern="1200" dirty="0">
                <a:solidFill>
                  <a:prstClr val="black"/>
                </a:solidFill>
              </a:rPr>
              <a:t>réduire la facture énergétique ;</a:t>
            </a:r>
          </a:p>
          <a:p>
            <a:pPr marL="285750" lvl="0" indent="-285750" algn="just">
              <a:spcBef>
                <a:spcPts val="0"/>
              </a:spcBef>
              <a:buFont typeface="Arial" panose="020B0604020202020204" pitchFamily="34" charset="0"/>
              <a:buChar char="•"/>
              <a:defRPr/>
            </a:pPr>
            <a:endParaRPr lang="fr-FR" kern="1200" dirty="0">
              <a:solidFill>
                <a:prstClr val="black"/>
              </a:solidFill>
            </a:endParaRPr>
          </a:p>
          <a:p>
            <a:pPr marL="285750" lvl="0" indent="-285750" algn="just">
              <a:spcBef>
                <a:spcPts val="0"/>
              </a:spcBef>
              <a:buFont typeface="Arial" panose="020B0604020202020204" pitchFamily="34" charset="0"/>
              <a:buChar char="•"/>
              <a:defRPr/>
            </a:pPr>
            <a:r>
              <a:rPr lang="fr-FR" kern="1200" dirty="0">
                <a:solidFill>
                  <a:prstClr val="black"/>
                </a:solidFill>
              </a:rPr>
              <a:t>améliorer le confort pour les usagers et les agents ;</a:t>
            </a:r>
          </a:p>
          <a:p>
            <a:pPr marL="285750" lvl="0" indent="-285750" algn="just">
              <a:spcBef>
                <a:spcPts val="0"/>
              </a:spcBef>
              <a:buFont typeface="Arial" panose="020B0604020202020204" pitchFamily="34" charset="0"/>
              <a:buChar char="•"/>
              <a:defRPr/>
            </a:pPr>
            <a:endParaRPr lang="fr-FR" kern="1200" dirty="0">
              <a:solidFill>
                <a:prstClr val="black"/>
              </a:solidFill>
            </a:endParaRPr>
          </a:p>
          <a:p>
            <a:pPr marL="285750" lvl="0" indent="-285750" algn="just">
              <a:spcBef>
                <a:spcPts val="0"/>
              </a:spcBef>
              <a:buFont typeface="Arial" panose="020B0604020202020204" pitchFamily="34" charset="0"/>
              <a:buChar char="•"/>
              <a:defRPr/>
            </a:pPr>
            <a:r>
              <a:rPr lang="fr-FR" kern="1200" dirty="0">
                <a:solidFill>
                  <a:prstClr val="black"/>
                </a:solidFill>
              </a:rPr>
              <a:t>réduire l’empreinte énergétique et environnementale des collectivités</a:t>
            </a:r>
            <a:r>
              <a:rPr lang="fr-FR" dirty="0">
                <a:solidFill>
                  <a:prstClr val="black"/>
                </a:solidFill>
              </a:rPr>
              <a:t> ;</a:t>
            </a:r>
          </a:p>
          <a:p>
            <a:pPr marL="285750" lvl="0" indent="-285750" algn="just">
              <a:spcBef>
                <a:spcPts val="0"/>
              </a:spcBef>
              <a:buFont typeface="Arial" panose="020B0604020202020204" pitchFamily="34" charset="0"/>
              <a:buChar char="•"/>
              <a:defRPr/>
            </a:pPr>
            <a:endParaRPr lang="fr-FR" dirty="0">
              <a:solidFill>
                <a:prstClr val="black"/>
              </a:solidFill>
            </a:endParaRPr>
          </a:p>
          <a:p>
            <a:pPr marL="285750" lvl="0" indent="-285750" algn="just">
              <a:spcBef>
                <a:spcPts val="0"/>
              </a:spcBef>
              <a:buFont typeface="Arial" panose="020B0604020202020204" pitchFamily="34" charset="0"/>
              <a:buChar char="•"/>
              <a:defRPr/>
            </a:pPr>
            <a:r>
              <a:rPr lang="fr-FR" kern="1200" dirty="0">
                <a:solidFill>
                  <a:prstClr val="black"/>
                </a:solidFill>
              </a:rPr>
              <a:t>mobiliser les artisans et les entreprises du secteur du BTP pour redynamiser le tissu des TPE/PME locales</a:t>
            </a:r>
            <a:r>
              <a:rPr lang="fr-FR" dirty="0"/>
              <a:t>.</a:t>
            </a:r>
            <a:endParaRPr lang="fr-FR" kern="1200" dirty="0">
              <a:solidFill>
                <a:prstClr val="black"/>
              </a:solidFill>
            </a:endParaRPr>
          </a:p>
        </p:txBody>
      </p:sp>
      <p:sp>
        <p:nvSpPr>
          <p:cNvPr id="8" name="Espace réservé du texte 2"/>
          <p:cNvSpPr txBox="1">
            <a:spLocks noGrp="1"/>
          </p:cNvSpPr>
          <p:nvPr>
            <p:ph type="body" sz="quarter" idx="1"/>
          </p:nvPr>
        </p:nvSpPr>
        <p:spPr>
          <a:xfrm>
            <a:off x="3312000" y="179999"/>
            <a:ext cx="5472001" cy="360001"/>
          </a:xfrm>
          <a:prstGeom prst="rect">
            <a:avLst/>
          </a:prstGeom>
        </p:spPr>
        <p:txBody>
          <a:bodyPr/>
          <a:lstStyle/>
          <a:p>
            <a:pPr marL="3187224"/>
            <a:r>
              <a:rPr dirty="0" err="1"/>
              <a:t>Pourquoi</a:t>
            </a:r>
            <a:r>
              <a:rPr dirty="0"/>
              <a:t> </a:t>
            </a:r>
            <a:r>
              <a:rPr dirty="0" err="1"/>
              <a:t>rénover</a:t>
            </a:r>
            <a:r>
              <a:rPr dirty="0"/>
              <a:t> les </a:t>
            </a:r>
            <a:r>
              <a:rPr dirty="0" err="1"/>
              <a:t>bâtiments</a:t>
            </a:r>
            <a:r>
              <a:rPr dirty="0"/>
              <a:t> de ma </a:t>
            </a:r>
            <a:r>
              <a:rPr dirty="0" err="1"/>
              <a:t>collectivité</a:t>
            </a:r>
            <a:r>
              <a:rPr dirty="0"/>
              <a:t> ?</a:t>
            </a:r>
          </a:p>
          <a:p>
            <a:pPr marL="0" indent="180975">
              <a:buSzTx/>
              <a:buNone/>
              <a:defRPr b="0"/>
            </a:pPr>
            <a:r>
              <a:rPr lang="fr-FR" dirty="0"/>
              <a:t>La rénovation énergétique, au cœur du plan de relance</a:t>
            </a:r>
            <a:endParaRPr dirty="0"/>
          </a:p>
        </p:txBody>
      </p:sp>
      <p:sp>
        <p:nvSpPr>
          <p:cNvPr id="10" name="Espace réservé du pied de page 5"/>
          <p:cNvSpPr txBox="1"/>
          <p:nvPr/>
        </p:nvSpPr>
        <p:spPr>
          <a:xfrm>
            <a:off x="359999" y="4899999"/>
            <a:ext cx="5904002"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700" b="1"/>
            </a:lvl1pPr>
          </a:lstStyle>
          <a:p>
            <a:r>
              <a:rPr dirty="0"/>
              <a:t>Coordination </a:t>
            </a:r>
            <a:r>
              <a:rPr dirty="0" err="1"/>
              <a:t>interministérielle</a:t>
            </a:r>
            <a:r>
              <a:rPr dirty="0"/>
              <a:t> du plan de </a:t>
            </a:r>
            <a:r>
              <a:rPr dirty="0" err="1"/>
              <a:t>rénovation</a:t>
            </a:r>
            <a:r>
              <a:rPr dirty="0"/>
              <a:t> </a:t>
            </a:r>
            <a:r>
              <a:rPr dirty="0" err="1"/>
              <a:t>énergétique</a:t>
            </a:r>
            <a:r>
              <a:rPr dirty="0"/>
              <a:t> des </a:t>
            </a:r>
            <a:r>
              <a:rPr dirty="0" err="1"/>
              <a:t>bâtiments</a:t>
            </a:r>
            <a:endParaRPr dirty="0"/>
          </a:p>
        </p:txBody>
      </p:sp>
      <p:sp>
        <p:nvSpPr>
          <p:cNvPr id="11" name="Espace réservé de la date 7"/>
          <p:cNvSpPr txBox="1"/>
          <p:nvPr/>
        </p:nvSpPr>
        <p:spPr>
          <a:xfrm>
            <a:off x="7614000" y="4899999"/>
            <a:ext cx="1170001"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700" b="1"/>
            </a:lvl1pPr>
          </a:lstStyle>
          <a:p>
            <a:r>
              <a:t>juillet 2020</a:t>
            </a:r>
          </a:p>
        </p:txBody>
      </p:sp>
      <p:sp>
        <p:nvSpPr>
          <p:cNvPr id="12" name="Espace réservé du numéro de diapositive 6"/>
          <p:cNvSpPr txBox="1">
            <a:spLocks noGrp="1"/>
          </p:cNvSpPr>
          <p:nvPr>
            <p:ph type="sldNum" sz="quarter" idx="2"/>
          </p:nvPr>
        </p:nvSpPr>
        <p:spPr>
          <a:xfrm>
            <a:off x="7486999" y="4899999"/>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18</a:t>
            </a:fld>
            <a:endParaRPr dirty="0"/>
          </a:p>
        </p:txBody>
      </p:sp>
      <p:pic>
        <p:nvPicPr>
          <p:cNvPr id="13"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4841" y="755998"/>
            <a:ext cx="1294625" cy="738239"/>
          </a:xfrm>
          <a:prstGeom prst="rect">
            <a:avLst/>
          </a:prstGeom>
        </p:spPr>
      </p:pic>
      <p:sp>
        <p:nvSpPr>
          <p:cNvPr id="3" name="ZoneTexte 2"/>
          <p:cNvSpPr txBox="1"/>
          <p:nvPr/>
        </p:nvSpPr>
        <p:spPr>
          <a:xfrm>
            <a:off x="359998" y="1420225"/>
            <a:ext cx="3439401"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FR" sz="1400" b="1" i="0" u="none" strike="noStrike" cap="none" spc="0" normalizeH="0" baseline="0" dirty="0">
                <a:ln>
                  <a:noFill/>
                </a:ln>
                <a:solidFill>
                  <a:srgbClr val="000000"/>
                </a:solidFill>
                <a:effectLst/>
                <a:uFillTx/>
                <a:latin typeface="+mn-lt"/>
                <a:ea typeface="+mn-ea"/>
                <a:cs typeface="+mn-cs"/>
                <a:sym typeface="Arial"/>
              </a:rPr>
              <a:t>La rénovation du parc des collectivités </a:t>
            </a:r>
          </a:p>
        </p:txBody>
      </p:sp>
    </p:spTree>
    <p:extLst>
      <p:ext uri="{BB962C8B-B14F-4D97-AF65-F5344CB8AC3E}">
        <p14:creationId xmlns:p14="http://schemas.microsoft.com/office/powerpoint/2010/main" val="367303044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Espace réservé du pied de page 5"/>
          <p:cNvSpPr txBox="1"/>
          <p:nvPr/>
        </p:nvSpPr>
        <p:spPr>
          <a:xfrm>
            <a:off x="359999" y="4899999"/>
            <a:ext cx="5904002"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700" b="1"/>
            </a:lvl1pPr>
          </a:lstStyle>
          <a:p>
            <a:r>
              <a:t>Coordination interministérielle du plan de rénovation énergétique des bâtiments</a:t>
            </a:r>
          </a:p>
        </p:txBody>
      </p:sp>
      <p:grpSp>
        <p:nvGrpSpPr>
          <p:cNvPr id="265" name="Espace réservé pour une image  4"/>
          <p:cNvGrpSpPr/>
          <p:nvPr/>
        </p:nvGrpSpPr>
        <p:grpSpPr>
          <a:xfrm>
            <a:off x="0" y="738000"/>
            <a:ext cx="9144000" cy="4406401"/>
            <a:chOff x="0" y="0"/>
            <a:chExt cx="9144000" cy="4406400"/>
          </a:xfrm>
        </p:grpSpPr>
        <p:sp>
          <p:nvSpPr>
            <p:cNvPr id="263" name="Shape 263"/>
            <p:cNvSpPr/>
            <p:nvPr/>
          </p:nvSpPr>
          <p:spPr>
            <a:xfrm>
              <a:off x="0" y="0"/>
              <a:ext cx="9144000" cy="4406401"/>
            </a:xfrm>
            <a:prstGeom prst="rect">
              <a:avLst/>
            </a:prstGeom>
            <a:solidFill>
              <a:srgbClr val="D9D9D9"/>
            </a:solidFill>
            <a:ln w="12700" cap="flat">
              <a:noFill/>
              <a:miter lim="400000"/>
            </a:ln>
            <a:effectLst/>
          </p:spPr>
          <p:txBody>
            <a:bodyPr wrap="square" lIns="45719" tIns="45719" rIns="45719" bIns="45719" numCol="1" anchor="ctr">
              <a:noAutofit/>
            </a:bodyPr>
            <a:lstStyle/>
            <a:p>
              <a:endParaRPr/>
            </a:p>
          </p:txBody>
        </p:sp>
        <p:pic>
          <p:nvPicPr>
            <p:cNvPr id="264" name="image10.jpeg"/>
            <p:cNvPicPr>
              <a:picLocks noChangeAspect="1"/>
            </p:cNvPicPr>
            <p:nvPr/>
          </p:nvPicPr>
          <p:blipFill>
            <a:blip r:embed="rId2">
              <a:alphaModFix amt="28000"/>
            </a:blip>
            <a:srcRect t="13779" b="13780"/>
            <a:stretch>
              <a:fillRect/>
            </a:stretch>
          </p:blipFill>
          <p:spPr>
            <a:xfrm>
              <a:off x="0" y="0"/>
              <a:ext cx="9144000" cy="4406400"/>
            </a:xfrm>
            <a:prstGeom prst="rect">
              <a:avLst/>
            </a:prstGeom>
            <a:ln w="12700" cap="flat">
              <a:noFill/>
              <a:miter lim="400000"/>
            </a:ln>
            <a:effectLst/>
          </p:spPr>
        </p:pic>
      </p:grpSp>
      <p:sp>
        <p:nvSpPr>
          <p:cNvPr id="266" name="Titre 2"/>
          <p:cNvSpPr txBox="1">
            <a:spLocks noGrp="1"/>
          </p:cNvSpPr>
          <p:nvPr>
            <p:ph type="title"/>
          </p:nvPr>
        </p:nvSpPr>
        <p:spPr>
          <a:xfrm>
            <a:off x="359999" y="738000"/>
            <a:ext cx="8424000" cy="4046400"/>
          </a:xfrm>
          <a:prstGeom prst="rect">
            <a:avLst/>
          </a:prstGeom>
        </p:spPr>
        <p:txBody>
          <a:bodyPr/>
          <a:lstStyle>
            <a:lvl1pPr>
              <a:buSzPct val="100000"/>
              <a:buAutoNum type="arabicPeriod" startAt="2"/>
            </a:lvl1pPr>
          </a:lstStyle>
          <a:p>
            <a:r>
              <a:t>Quelles étapes dois-je suivre ?</a:t>
            </a:r>
          </a:p>
        </p:txBody>
      </p:sp>
      <p:sp>
        <p:nvSpPr>
          <p:cNvPr id="267" name="Espace réservé du numéro de diapositive 6"/>
          <p:cNvSpPr txBox="1">
            <a:spLocks noGrp="1"/>
          </p:cNvSpPr>
          <p:nvPr>
            <p:ph type="sldNum" sz="quarter" idx="2"/>
          </p:nvPr>
        </p:nvSpPr>
        <p:spPr>
          <a:xfrm>
            <a:off x="7486999" y="4899999"/>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19</a:t>
            </a:fld>
            <a:endParaRPr/>
          </a:p>
        </p:txBody>
      </p:sp>
      <p:sp>
        <p:nvSpPr>
          <p:cNvPr id="268" name="Google Shape;437;p51"/>
          <p:cNvSpPr txBox="1"/>
          <p:nvPr/>
        </p:nvSpPr>
        <p:spPr>
          <a:xfrm rot="16200000">
            <a:off x="8379318" y="4105073"/>
            <a:ext cx="1211147" cy="1457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6000" tIns="36000" rIns="36000" bIns="36000">
            <a:spAutoFit/>
          </a:bodyPr>
          <a:lstStyle>
            <a:lvl1pPr>
              <a:defRPr sz="600" i="1"/>
            </a:lvl1pPr>
          </a:lstStyle>
          <a:p>
            <a:r>
              <a:t>© Arnaud Bouissou - Terra</a:t>
            </a:r>
          </a:p>
        </p:txBody>
      </p:sp>
      <p:sp>
        <p:nvSpPr>
          <p:cNvPr id="269" name="Google Shape;165;p29"/>
          <p:cNvSpPr txBox="1"/>
          <p:nvPr/>
        </p:nvSpPr>
        <p:spPr>
          <a:xfrm>
            <a:off x="7225379" y="4899998"/>
            <a:ext cx="1170002"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r">
              <a:defRPr sz="700" b="1"/>
            </a:lvl1pPr>
          </a:lstStyle>
          <a:p>
            <a:r>
              <a:t>juillet 2020</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Titre 3"/>
          <p:cNvSpPr txBox="1">
            <a:spLocks noGrp="1"/>
          </p:cNvSpPr>
          <p:nvPr>
            <p:ph type="title"/>
          </p:nvPr>
        </p:nvSpPr>
        <p:spPr>
          <a:xfrm>
            <a:off x="0" y="0"/>
            <a:ext cx="180000" cy="180000"/>
          </a:xfrm>
          <a:prstGeom prst="rect">
            <a:avLst/>
          </a:prstGeom>
        </p:spPr>
        <p:txBody>
          <a:bodyPr/>
          <a:lstStyle/>
          <a:p>
            <a:endParaRPr/>
          </a:p>
        </p:txBody>
      </p:sp>
      <p:sp>
        <p:nvSpPr>
          <p:cNvPr id="131" name="Google Shape;156;p28"/>
          <p:cNvSpPr txBox="1">
            <a:spLocks noGrp="1"/>
          </p:cNvSpPr>
          <p:nvPr>
            <p:ph type="sldNum" sz="quarter" idx="2"/>
          </p:nvPr>
        </p:nvSpPr>
        <p:spPr>
          <a:xfrm>
            <a:off x="7486999" y="4899999"/>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a:t>
            </a:fld>
            <a:endParaRPr/>
          </a:p>
        </p:txBody>
      </p:sp>
      <p:sp>
        <p:nvSpPr>
          <p:cNvPr id="132" name="Google Shape;154;p28"/>
          <p:cNvSpPr txBox="1">
            <a:spLocks noGrp="1"/>
          </p:cNvSpPr>
          <p:nvPr>
            <p:ph type="body" sz="half" idx="1"/>
          </p:nvPr>
        </p:nvSpPr>
        <p:spPr>
          <a:xfrm>
            <a:off x="359999" y="2088000"/>
            <a:ext cx="8391067" cy="2077201"/>
          </a:xfrm>
          <a:prstGeom prst="rect">
            <a:avLst/>
          </a:prstGeom>
        </p:spPr>
        <p:txBody>
          <a:bodyPr/>
          <a:lstStyle/>
          <a:p>
            <a:pPr marL="0" algn="just">
              <a:lnSpc>
                <a:spcPct val="115000"/>
              </a:lnSpc>
              <a:spcBef>
                <a:spcPts val="400"/>
              </a:spcBef>
              <a:defRPr sz="1100" b="0" i="1"/>
            </a:pPr>
            <a:r>
              <a:t>Le Gouvernement a fait de la rénovation énergétique l'une de ses priorités. Parce que le maire bénéficie d'une relation privilégiée avec ses administrés, et qu'il dispose de moyens d’action pour traduire concrètement les enjeux en solutions sur son territoire, il est un acteur incontournable de la transition écologique. </a:t>
            </a:r>
          </a:p>
          <a:p>
            <a:pPr marL="0" algn="just">
              <a:lnSpc>
                <a:spcPct val="115000"/>
              </a:lnSpc>
              <a:spcBef>
                <a:spcPts val="400"/>
              </a:spcBef>
              <a:defRPr sz="1100" b="0" i="1"/>
            </a:pPr>
            <a:r>
              <a:t>Avec un patrimoine bâti de plus de 225 000 bâtiments, les collectivités disposent de leviers importants pour agir sur la consommation d’énergie du parc tertiaire. Ce kit a vocation à synthétiser les enjeux et les bénéfices de la rénovation énergétique de votre patrimoine et faciliter le passage à l’action en vous donnant des clés pratiques pour parvenir à vos objectifs. </a:t>
            </a:r>
          </a:p>
          <a:p>
            <a:pPr marL="0" algn="just">
              <a:lnSpc>
                <a:spcPct val="115000"/>
              </a:lnSpc>
              <a:spcBef>
                <a:spcPts val="400"/>
              </a:spcBef>
              <a:defRPr sz="1100" b="0" i="1"/>
            </a:pPr>
            <a:r>
              <a:t>Ce kit intègre des liens cliquables vers les ressources permettant d’approfondir les contenus : textes réglementaires, outils de financement, liens vers les acteurs publics de la rénovation énergétique, guides méthodologiques, etc.</a:t>
            </a:r>
          </a:p>
        </p:txBody>
      </p:sp>
      <p:sp>
        <p:nvSpPr>
          <p:cNvPr id="133" name="Google Shape;155;p28"/>
          <p:cNvSpPr txBox="1"/>
          <p:nvPr/>
        </p:nvSpPr>
        <p:spPr>
          <a:xfrm>
            <a:off x="359998" y="4899999"/>
            <a:ext cx="5904002"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700" b="1"/>
            </a:lvl1pPr>
          </a:lstStyle>
          <a:p>
            <a:r>
              <a:t>Coordination interministérielle du plan de rénovation énergétique des bâtiments</a:t>
            </a:r>
          </a:p>
        </p:txBody>
      </p:sp>
      <p:sp>
        <p:nvSpPr>
          <p:cNvPr id="134" name="Google Shape;157;p28"/>
          <p:cNvSpPr txBox="1"/>
          <p:nvPr/>
        </p:nvSpPr>
        <p:spPr>
          <a:xfrm>
            <a:off x="7215671" y="4899999"/>
            <a:ext cx="1170001"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r">
              <a:defRPr sz="700" b="1"/>
            </a:lvl1pPr>
          </a:lstStyle>
          <a:p>
            <a:r>
              <a:t>juillet 2020</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Espace réservé du pied de page 4"/>
          <p:cNvSpPr txBox="1"/>
          <p:nvPr/>
        </p:nvSpPr>
        <p:spPr>
          <a:xfrm>
            <a:off x="359999" y="4899999"/>
            <a:ext cx="5904002"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700" b="1"/>
            </a:lvl1pPr>
          </a:lstStyle>
          <a:p>
            <a:r>
              <a:t>Coordination interministérielle du plan de rénovation énergétique des bâtiments</a:t>
            </a:r>
          </a:p>
        </p:txBody>
      </p:sp>
      <p:sp>
        <p:nvSpPr>
          <p:cNvPr id="272" name="Titre 1"/>
          <p:cNvSpPr txBox="1">
            <a:spLocks noGrp="1"/>
          </p:cNvSpPr>
          <p:nvPr>
            <p:ph type="title"/>
          </p:nvPr>
        </p:nvSpPr>
        <p:spPr>
          <a:xfrm>
            <a:off x="360000" y="900000"/>
            <a:ext cx="8424000" cy="720001"/>
          </a:xfrm>
          <a:prstGeom prst="rect">
            <a:avLst/>
          </a:prstGeom>
        </p:spPr>
        <p:txBody>
          <a:bodyPr/>
          <a:lstStyle/>
          <a:p>
            <a:pPr>
              <a:defRPr sz="2800"/>
            </a:pPr>
            <a:r>
              <a:t>Connaître mon parc</a:t>
            </a:r>
            <a:br/>
            <a:r>
              <a:rPr sz="2400" b="0"/>
              <a:t>Une démarche en plusieurs étapes</a:t>
            </a:r>
          </a:p>
        </p:txBody>
      </p:sp>
      <p:sp>
        <p:nvSpPr>
          <p:cNvPr id="273" name="Espace réservé du texte 2"/>
          <p:cNvSpPr txBox="1">
            <a:spLocks noGrp="1"/>
          </p:cNvSpPr>
          <p:nvPr>
            <p:ph type="body" sz="quarter" idx="1"/>
          </p:nvPr>
        </p:nvSpPr>
        <p:spPr>
          <a:xfrm>
            <a:off x="4731325" y="2144335"/>
            <a:ext cx="4018038" cy="1250030"/>
          </a:xfrm>
          <a:prstGeom prst="rect">
            <a:avLst/>
          </a:prstGeom>
        </p:spPr>
        <p:txBody>
          <a:bodyPr/>
          <a:lstStyle/>
          <a:p>
            <a:pPr marL="0" algn="just">
              <a:spcBef>
                <a:spcPts val="300"/>
              </a:spcBef>
              <a:defRPr sz="1100"/>
            </a:pPr>
            <a:r>
              <a:rPr dirty="0" err="1"/>
              <a:t>L’état</a:t>
            </a:r>
            <a:r>
              <a:rPr dirty="0"/>
              <a:t> des </a:t>
            </a:r>
            <a:r>
              <a:rPr dirty="0" err="1"/>
              <a:t>lieux</a:t>
            </a:r>
            <a:r>
              <a:rPr dirty="0"/>
              <a:t> du </a:t>
            </a:r>
            <a:r>
              <a:rPr dirty="0" err="1"/>
              <a:t>patrimoine</a:t>
            </a:r>
            <a:r>
              <a:rPr dirty="0"/>
              <a:t> </a:t>
            </a:r>
            <a:r>
              <a:rPr dirty="0" err="1"/>
              <a:t>permet</a:t>
            </a:r>
            <a:r>
              <a:rPr dirty="0"/>
              <a:t> de </a:t>
            </a:r>
            <a:r>
              <a:rPr dirty="0" err="1"/>
              <a:t>mieux</a:t>
            </a:r>
            <a:r>
              <a:rPr dirty="0"/>
              <a:t> </a:t>
            </a:r>
            <a:r>
              <a:rPr dirty="0" err="1"/>
              <a:t>connaître</a:t>
            </a:r>
            <a:r>
              <a:rPr dirty="0"/>
              <a:t> les </a:t>
            </a:r>
            <a:r>
              <a:rPr dirty="0" err="1"/>
              <a:t>consommations</a:t>
            </a:r>
            <a:r>
              <a:rPr dirty="0"/>
              <a:t> et </a:t>
            </a:r>
            <a:r>
              <a:rPr dirty="0" err="1"/>
              <a:t>d’identifier</a:t>
            </a:r>
            <a:r>
              <a:rPr dirty="0"/>
              <a:t> les </a:t>
            </a:r>
            <a:r>
              <a:rPr dirty="0" err="1"/>
              <a:t>bâtiments</a:t>
            </a:r>
            <a:r>
              <a:rPr dirty="0"/>
              <a:t> les plus </a:t>
            </a:r>
            <a:r>
              <a:rPr dirty="0" err="1"/>
              <a:t>énergivores</a:t>
            </a:r>
            <a:r>
              <a:rPr dirty="0"/>
              <a:t> et </a:t>
            </a:r>
            <a:r>
              <a:rPr dirty="0" err="1"/>
              <a:t>d’identifier</a:t>
            </a:r>
            <a:r>
              <a:rPr dirty="0"/>
              <a:t> les </a:t>
            </a:r>
            <a:r>
              <a:rPr dirty="0" err="1"/>
              <a:t>gisements</a:t>
            </a:r>
            <a:r>
              <a:rPr dirty="0"/>
              <a:t> </a:t>
            </a:r>
            <a:r>
              <a:rPr dirty="0" err="1"/>
              <a:t>d’économie</a:t>
            </a:r>
            <a:r>
              <a:rPr dirty="0"/>
              <a:t>. </a:t>
            </a:r>
          </a:p>
          <a:p>
            <a:pPr marL="0" algn="just">
              <a:spcBef>
                <a:spcPts val="300"/>
              </a:spcBef>
              <a:defRPr sz="1100"/>
            </a:pPr>
            <a:r>
              <a:rPr dirty="0" err="1"/>
              <a:t>Une</a:t>
            </a:r>
            <a:r>
              <a:rPr dirty="0"/>
              <a:t> </a:t>
            </a:r>
            <a:r>
              <a:rPr dirty="0" err="1"/>
              <a:t>fois</a:t>
            </a:r>
            <a:r>
              <a:rPr dirty="0"/>
              <a:t> </a:t>
            </a:r>
            <a:r>
              <a:rPr dirty="0" err="1"/>
              <a:t>ce</a:t>
            </a:r>
            <a:r>
              <a:rPr dirty="0"/>
              <a:t> travail </a:t>
            </a:r>
            <a:r>
              <a:rPr dirty="0" err="1"/>
              <a:t>réalisé</a:t>
            </a:r>
            <a:r>
              <a:rPr dirty="0"/>
              <a:t>, </a:t>
            </a:r>
            <a:r>
              <a:rPr dirty="0" err="1"/>
              <a:t>il</a:t>
            </a:r>
            <a:r>
              <a:rPr dirty="0"/>
              <a:t> </a:t>
            </a:r>
            <a:r>
              <a:rPr dirty="0" err="1"/>
              <a:t>est</a:t>
            </a:r>
            <a:r>
              <a:rPr dirty="0"/>
              <a:t> possible de </a:t>
            </a:r>
            <a:r>
              <a:rPr dirty="0" err="1"/>
              <a:t>cibler</a:t>
            </a:r>
            <a:r>
              <a:rPr dirty="0"/>
              <a:t> les </a:t>
            </a:r>
            <a:r>
              <a:rPr dirty="0" err="1"/>
              <a:t>bâtiments</a:t>
            </a:r>
            <a:r>
              <a:rPr dirty="0"/>
              <a:t> les plus </a:t>
            </a:r>
            <a:r>
              <a:rPr dirty="0" err="1"/>
              <a:t>énergivores</a:t>
            </a:r>
            <a:r>
              <a:rPr dirty="0"/>
              <a:t> et </a:t>
            </a:r>
            <a:r>
              <a:rPr dirty="0" err="1"/>
              <a:t>d’identifier</a:t>
            </a:r>
            <a:r>
              <a:rPr dirty="0"/>
              <a:t> des actions </a:t>
            </a:r>
            <a:r>
              <a:rPr dirty="0" err="1"/>
              <a:t>d’optimisation</a:t>
            </a:r>
            <a:r>
              <a:rPr dirty="0"/>
              <a:t> simples à </a:t>
            </a:r>
            <a:r>
              <a:rPr dirty="0" err="1"/>
              <a:t>mettre</a:t>
            </a:r>
            <a:r>
              <a:rPr dirty="0"/>
              <a:t> </a:t>
            </a:r>
            <a:r>
              <a:rPr dirty="0" err="1"/>
              <a:t>en</a:t>
            </a:r>
            <a:r>
              <a:rPr dirty="0"/>
              <a:t> </a:t>
            </a:r>
            <a:r>
              <a:rPr dirty="0" err="1"/>
              <a:t>œuvre</a:t>
            </a:r>
            <a:r>
              <a:rPr dirty="0"/>
              <a:t>.</a:t>
            </a:r>
          </a:p>
        </p:txBody>
      </p:sp>
      <p:sp>
        <p:nvSpPr>
          <p:cNvPr id="274" name="Espace réservé du texte 3"/>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4076224" indent="-276225" algn="r">
              <a:spcBef>
                <a:spcPts val="0"/>
              </a:spcBef>
              <a:buClr>
                <a:srgbClr val="000000"/>
              </a:buClr>
              <a:buSzPts val="700"/>
              <a:buAutoNum type="arabicPeriod" startAt="2"/>
              <a:defRPr sz="700" b="1"/>
            </a:pPr>
            <a:r>
              <a:t> Quelles étapes dois-je suivre ?</a:t>
            </a:r>
          </a:p>
          <a:p>
            <a:pPr marL="0" indent="180975" algn="r">
              <a:spcBef>
                <a:spcPts val="0"/>
              </a:spcBef>
              <a:buClr>
                <a:srgbClr val="000000"/>
              </a:buClr>
              <a:defRPr sz="700"/>
            </a:pPr>
            <a:r>
              <a:t>Connaître mon parc</a:t>
            </a:r>
          </a:p>
        </p:txBody>
      </p:sp>
      <p:grpSp>
        <p:nvGrpSpPr>
          <p:cNvPr id="277" name="Espace réservé du texte 2"/>
          <p:cNvGrpSpPr/>
          <p:nvPr/>
        </p:nvGrpSpPr>
        <p:grpSpPr>
          <a:xfrm>
            <a:off x="4714003" y="3340443"/>
            <a:ext cx="4052678" cy="1410643"/>
            <a:chOff x="-1" y="-1"/>
            <a:chExt cx="4052677" cy="1410642"/>
          </a:xfrm>
        </p:grpSpPr>
        <p:sp>
          <p:nvSpPr>
            <p:cNvPr id="275" name="Shape 275"/>
            <p:cNvSpPr/>
            <p:nvPr/>
          </p:nvSpPr>
          <p:spPr>
            <a:xfrm>
              <a:off x="-1" y="-1"/>
              <a:ext cx="4052677" cy="1373566"/>
            </a:xfrm>
            <a:prstGeom prst="rect">
              <a:avLst/>
            </a:prstGeom>
            <a:solidFill>
              <a:srgbClr val="FFFFFF"/>
            </a:solidFill>
            <a:ln w="3175" cap="flat">
              <a:solidFill>
                <a:srgbClr val="000091"/>
              </a:solidFill>
              <a:prstDash val="solid"/>
              <a:round/>
            </a:ln>
            <a:effectLst/>
          </p:spPr>
          <p:txBody>
            <a:bodyPr wrap="square" lIns="45719" tIns="45719" rIns="45719" bIns="45719" numCol="1" anchor="t">
              <a:noAutofit/>
            </a:bodyPr>
            <a:lstStyle/>
            <a:p>
              <a:pPr algn="r">
                <a:spcBef>
                  <a:spcPts val="200"/>
                </a:spcBef>
                <a:defRPr sz="1200" b="1"/>
              </a:pPr>
              <a:endParaRPr/>
            </a:p>
          </p:txBody>
        </p:sp>
        <p:sp>
          <p:nvSpPr>
            <p:cNvPr id="276" name="Shape 276"/>
            <p:cNvSpPr txBox="1"/>
            <p:nvPr/>
          </p:nvSpPr>
          <p:spPr>
            <a:xfrm>
              <a:off x="-1" y="-1"/>
              <a:ext cx="4016676" cy="141064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indent="72000">
                <a:spcBef>
                  <a:spcPts val="200"/>
                </a:spcBef>
                <a:defRPr sz="1000" b="1">
                  <a:solidFill>
                    <a:srgbClr val="000091"/>
                  </a:solidFill>
                </a:defRPr>
              </a:pPr>
              <a:r>
                <a:rPr dirty="0"/>
                <a:t>Le </a:t>
              </a:r>
              <a:r>
                <a:rPr dirty="0" err="1"/>
                <a:t>comparateur</a:t>
              </a:r>
              <a:r>
                <a:rPr dirty="0"/>
                <a:t> </a:t>
              </a:r>
              <a:r>
                <a:rPr dirty="0" err="1"/>
                <a:t>énergétique</a:t>
              </a:r>
              <a:endParaRPr dirty="0"/>
            </a:p>
            <a:p>
              <a:pPr indent="72000">
                <a:defRPr sz="1000"/>
              </a:pPr>
              <a:r>
                <a:rPr dirty="0" err="1"/>
                <a:t>Connaissez-vous</a:t>
              </a:r>
              <a:r>
                <a:rPr dirty="0"/>
                <a:t> la situation de </a:t>
              </a:r>
              <a:r>
                <a:rPr dirty="0" err="1"/>
                <a:t>votre</a:t>
              </a:r>
              <a:r>
                <a:rPr dirty="0"/>
                <a:t> commune par rapport à la </a:t>
              </a:r>
              <a:r>
                <a:rPr dirty="0" err="1"/>
                <a:t>moyenne</a:t>
              </a:r>
              <a:r>
                <a:rPr dirty="0"/>
                <a:t> de communes </a:t>
              </a:r>
              <a:r>
                <a:rPr dirty="0" err="1"/>
                <a:t>similaires</a:t>
              </a:r>
              <a:r>
                <a:rPr dirty="0"/>
                <a:t> ? </a:t>
              </a:r>
              <a:br>
                <a:rPr dirty="0"/>
              </a:br>
              <a:r>
                <a:rPr dirty="0" err="1"/>
                <a:t>En</a:t>
              </a:r>
              <a:r>
                <a:rPr dirty="0"/>
                <a:t> </a:t>
              </a:r>
              <a:r>
                <a:rPr dirty="0" err="1"/>
                <a:t>quelques</a:t>
              </a:r>
              <a:r>
                <a:rPr dirty="0"/>
                <a:t> minutes, le </a:t>
              </a:r>
              <a:r>
                <a:rPr dirty="0" err="1"/>
                <a:t>comparateur</a:t>
              </a:r>
              <a:r>
                <a:rPr dirty="0"/>
                <a:t> de la </a:t>
              </a:r>
              <a:r>
                <a:rPr dirty="0" err="1"/>
                <a:t>Banque</a:t>
              </a:r>
              <a:r>
                <a:rPr dirty="0"/>
                <a:t> des </a:t>
              </a:r>
              <a:r>
                <a:rPr dirty="0" err="1"/>
                <a:t>territoires</a:t>
              </a:r>
              <a:r>
                <a:rPr dirty="0"/>
                <a:t> </a:t>
              </a:r>
              <a:r>
                <a:rPr dirty="0" err="1"/>
                <a:t>vous</a:t>
              </a:r>
              <a:r>
                <a:rPr dirty="0"/>
                <a:t> </a:t>
              </a:r>
              <a:r>
                <a:rPr dirty="0" err="1"/>
                <a:t>permet</a:t>
              </a:r>
              <a:r>
                <a:rPr dirty="0"/>
                <a:t> de comparer le </a:t>
              </a:r>
              <a:r>
                <a:rPr dirty="0" err="1"/>
                <a:t>niveau</a:t>
              </a:r>
              <a:r>
                <a:rPr dirty="0"/>
                <a:t> de </a:t>
              </a:r>
              <a:r>
                <a:rPr dirty="0" err="1"/>
                <a:t>dépense</a:t>
              </a:r>
              <a:r>
                <a:rPr dirty="0"/>
                <a:t> et de </a:t>
              </a:r>
              <a:r>
                <a:rPr dirty="0" err="1"/>
                <a:t>consommation</a:t>
              </a:r>
              <a:r>
                <a:rPr dirty="0"/>
                <a:t> </a:t>
              </a:r>
              <a:r>
                <a:rPr dirty="0" err="1"/>
                <a:t>énergétique</a:t>
              </a:r>
              <a:r>
                <a:rPr dirty="0"/>
                <a:t> de </a:t>
              </a:r>
              <a:r>
                <a:rPr dirty="0" err="1"/>
                <a:t>votre</a:t>
              </a:r>
              <a:r>
                <a:rPr dirty="0"/>
                <a:t> </a:t>
              </a:r>
              <a:r>
                <a:rPr dirty="0" err="1"/>
                <a:t>patrimoine</a:t>
              </a:r>
              <a:r>
                <a:rPr dirty="0"/>
                <a:t> public, de </a:t>
              </a:r>
              <a:r>
                <a:rPr dirty="0" err="1"/>
                <a:t>vos</a:t>
              </a:r>
              <a:r>
                <a:rPr dirty="0"/>
                <a:t> </a:t>
              </a:r>
              <a:r>
                <a:rPr dirty="0" err="1"/>
                <a:t>établissements</a:t>
              </a:r>
              <a:r>
                <a:rPr dirty="0"/>
                <a:t> </a:t>
              </a:r>
              <a:r>
                <a:rPr dirty="0" err="1"/>
                <a:t>scolaires</a:t>
              </a:r>
              <a:r>
                <a:rPr dirty="0"/>
                <a:t> </a:t>
              </a:r>
              <a:r>
                <a:rPr dirty="0" err="1"/>
                <a:t>ou</a:t>
              </a:r>
              <a:r>
                <a:rPr dirty="0"/>
                <a:t> </a:t>
              </a:r>
              <a:r>
                <a:rPr dirty="0" err="1"/>
                <a:t>équipements</a:t>
              </a:r>
              <a:r>
                <a:rPr dirty="0"/>
                <a:t> </a:t>
              </a:r>
              <a:r>
                <a:rPr dirty="0" err="1"/>
                <a:t>sportifs</a:t>
              </a:r>
              <a:r>
                <a:rPr dirty="0"/>
                <a:t>…</a:t>
              </a:r>
            </a:p>
            <a:p>
              <a:pPr indent="72000" algn="r">
                <a:spcBef>
                  <a:spcPts val="200"/>
                </a:spcBef>
                <a:defRPr sz="1000">
                  <a:solidFill>
                    <a:srgbClr val="6D6DFF"/>
                  </a:solidFill>
                </a:defRPr>
              </a:pPr>
              <a:r>
                <a:rPr u="sng" dirty="0" err="1">
                  <a:solidFill>
                    <a:srgbClr val="0000FF"/>
                  </a:solidFill>
                  <a:uFill>
                    <a:solidFill>
                      <a:srgbClr val="0000FF"/>
                    </a:solidFill>
                  </a:uFill>
                  <a:hlinkClick r:id="rId2" tooltip="CLIQUER ICI"/>
                </a:rPr>
                <a:t>Testez</a:t>
              </a:r>
              <a:r>
                <a:rPr u="sng" dirty="0">
                  <a:solidFill>
                    <a:srgbClr val="0000FF"/>
                  </a:solidFill>
                  <a:uFill>
                    <a:solidFill>
                      <a:srgbClr val="0000FF"/>
                    </a:solidFill>
                  </a:uFill>
                  <a:hlinkClick r:id="rId2" tooltip="CLIQUER ICI"/>
                </a:rPr>
                <a:t> le </a:t>
              </a:r>
              <a:r>
                <a:rPr u="sng" dirty="0" err="1">
                  <a:solidFill>
                    <a:srgbClr val="0000FF"/>
                  </a:solidFill>
                  <a:uFill>
                    <a:solidFill>
                      <a:srgbClr val="0000FF"/>
                    </a:solidFill>
                  </a:uFill>
                  <a:hlinkClick r:id="rId2" tooltip="CLIQUER ICI"/>
                </a:rPr>
                <a:t>comparateur</a:t>
              </a:r>
              <a:br>
                <a:rPr dirty="0"/>
              </a:br>
              <a:endParaRPr dirty="0"/>
            </a:p>
          </p:txBody>
        </p:sp>
      </p:grpSp>
      <p:sp>
        <p:nvSpPr>
          <p:cNvPr id="278" name="Espace réservé du numéro de diapositive 6"/>
          <p:cNvSpPr txBox="1">
            <a:spLocks noGrp="1"/>
          </p:cNvSpPr>
          <p:nvPr>
            <p:ph type="sldNum" sz="quarter" idx="2"/>
          </p:nvPr>
        </p:nvSpPr>
        <p:spPr>
          <a:xfrm>
            <a:off x="7486999" y="4899999"/>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20</a:t>
            </a:fld>
            <a:endParaRPr/>
          </a:p>
        </p:txBody>
      </p:sp>
      <p:sp>
        <p:nvSpPr>
          <p:cNvPr id="279" name="Espace réservé de la date 7"/>
          <p:cNvSpPr txBox="1"/>
          <p:nvPr/>
        </p:nvSpPr>
        <p:spPr>
          <a:xfrm>
            <a:off x="7614000" y="4899999"/>
            <a:ext cx="1170001"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700" b="1"/>
            </a:lvl1pPr>
          </a:lstStyle>
          <a:p>
            <a:r>
              <a:t>juillet 2020</a:t>
            </a:r>
          </a:p>
        </p:txBody>
      </p:sp>
      <p:sp>
        <p:nvSpPr>
          <p:cNvPr id="280" name="Espace réservé du texte 2"/>
          <p:cNvSpPr txBox="1"/>
          <p:nvPr/>
        </p:nvSpPr>
        <p:spPr>
          <a:xfrm>
            <a:off x="359997" y="1835999"/>
            <a:ext cx="4284002" cy="24723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252000" indent="-252000" algn="just">
              <a:spcBef>
                <a:spcPts val="400"/>
              </a:spcBef>
              <a:buClr>
                <a:srgbClr val="000000"/>
              </a:buClr>
              <a:buSzPct val="100000"/>
              <a:buAutoNum type="arabicPeriod"/>
              <a:defRPr b="1"/>
            </a:pPr>
            <a:r>
              <a:t>Je dresse l’inventaire de mes bâtiments publics</a:t>
            </a:r>
            <a:endParaRPr sz="1000"/>
          </a:p>
          <a:p>
            <a:pPr algn="just">
              <a:spcBef>
                <a:spcPts val="600"/>
              </a:spcBef>
              <a:defRPr sz="1100"/>
            </a:pPr>
            <a:r>
              <a:t>Quelques questions préalables : </a:t>
            </a:r>
            <a:endParaRPr sz="1000"/>
          </a:p>
          <a:p>
            <a:pPr marL="457200" lvl="1" indent="-172800">
              <a:spcBef>
                <a:spcPts val="200"/>
              </a:spcBef>
              <a:buClr>
                <a:srgbClr val="000000"/>
              </a:buClr>
              <a:buSzPct val="100000"/>
              <a:buFont typeface="Arial"/>
              <a:buChar char="•"/>
              <a:defRPr sz="1100"/>
            </a:pPr>
            <a:r>
              <a:t>Quelle est ma </a:t>
            </a:r>
            <a:r>
              <a:rPr b="1"/>
              <a:t>connaissance</a:t>
            </a:r>
            <a:r>
              <a:t> des bâtiments (nombre, surface, consommation) ?</a:t>
            </a:r>
            <a:endParaRPr sz="900"/>
          </a:p>
          <a:p>
            <a:pPr marL="457200" lvl="1" indent="-172800">
              <a:spcBef>
                <a:spcPts val="200"/>
              </a:spcBef>
              <a:buClr>
                <a:srgbClr val="000000"/>
              </a:buClr>
              <a:buSzPct val="100000"/>
              <a:buFont typeface="Arial"/>
              <a:buChar char="•"/>
              <a:defRPr sz="1100"/>
            </a:pPr>
            <a:r>
              <a:t>Quelles sont les </a:t>
            </a:r>
            <a:r>
              <a:rPr b="1"/>
              <a:t>usages </a:t>
            </a:r>
            <a:r>
              <a:t>de mes bâtiments ?</a:t>
            </a:r>
            <a:endParaRPr sz="900"/>
          </a:p>
          <a:p>
            <a:pPr marL="457200" lvl="1" indent="-172800">
              <a:spcBef>
                <a:spcPts val="200"/>
              </a:spcBef>
              <a:buClr>
                <a:srgbClr val="000000"/>
              </a:buClr>
              <a:buSzPct val="100000"/>
              <a:buFont typeface="Arial"/>
              <a:buChar char="•"/>
              <a:defRPr sz="1100"/>
            </a:pPr>
            <a:r>
              <a:t>Quel est le niveau de </a:t>
            </a:r>
            <a:r>
              <a:rPr b="1"/>
              <a:t>vétusté</a:t>
            </a:r>
            <a:r>
              <a:t> de mes bâtiments ?</a:t>
            </a:r>
            <a:endParaRPr sz="900"/>
          </a:p>
          <a:p>
            <a:pPr marL="457200" lvl="1" indent="-172800">
              <a:spcBef>
                <a:spcPts val="200"/>
              </a:spcBef>
              <a:buClr>
                <a:srgbClr val="000000"/>
              </a:buClr>
              <a:buSzPct val="100000"/>
              <a:buFont typeface="Arial"/>
              <a:buChar char="•"/>
              <a:defRPr sz="1100"/>
            </a:pPr>
            <a:r>
              <a:t>Quels sont les </a:t>
            </a:r>
            <a:r>
              <a:rPr b="1"/>
              <a:t>investissements</a:t>
            </a:r>
            <a:r>
              <a:t> déjà programmés ?</a:t>
            </a:r>
            <a:endParaRPr sz="900"/>
          </a:p>
          <a:p>
            <a:pPr marL="457200" lvl="1" indent="-172800">
              <a:spcBef>
                <a:spcPts val="200"/>
              </a:spcBef>
              <a:buClr>
                <a:srgbClr val="000000"/>
              </a:buClr>
              <a:buSzPct val="100000"/>
              <a:buFont typeface="Arial"/>
              <a:buChar char="•"/>
              <a:defRPr sz="1100"/>
            </a:pPr>
            <a:r>
              <a:t>Mes factures de </a:t>
            </a:r>
            <a:r>
              <a:rPr b="1"/>
              <a:t>consommation</a:t>
            </a:r>
            <a:r>
              <a:t> sont-elles regroupées ? </a:t>
            </a:r>
            <a:br/>
            <a:r>
              <a:t>ai-je déjà un outil de suivi ?</a:t>
            </a:r>
            <a:endParaRPr sz="900"/>
          </a:p>
          <a:p>
            <a:pPr marL="457200" lvl="1" indent="-172800">
              <a:spcBef>
                <a:spcPts val="200"/>
              </a:spcBef>
              <a:buClr>
                <a:srgbClr val="000000"/>
              </a:buClr>
              <a:buSzPct val="100000"/>
              <a:buFont typeface="Arial"/>
              <a:buChar char="•"/>
              <a:defRPr sz="1100"/>
            </a:pPr>
            <a:r>
              <a:t>Quelles sont mes </a:t>
            </a:r>
            <a:r>
              <a:rPr b="1"/>
              <a:t>obligations</a:t>
            </a:r>
            <a:r>
              <a:t> réglementaires ? </a:t>
            </a:r>
            <a:endParaRPr sz="900"/>
          </a:p>
          <a:p>
            <a:pPr lvl="1" indent="284400">
              <a:spcBef>
                <a:spcPts val="200"/>
              </a:spcBef>
              <a:defRPr sz="1100"/>
            </a:pPr>
            <a:endParaRPr sz="900"/>
          </a:p>
          <a:p>
            <a:pPr marL="172800" indent="-345600">
              <a:spcBef>
                <a:spcPts val="200"/>
              </a:spcBef>
              <a:defRPr sz="1100"/>
            </a:pPr>
            <a:r>
              <a:t>Pour savoir quelle direction emprunter, il faut d’abord connaître d’où l’on part et où l’on se situe par rapport aux exigences nationales. </a:t>
            </a:r>
            <a:endParaRPr sz="1000"/>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Espace réservé du pied de page 4"/>
          <p:cNvSpPr txBox="1"/>
          <p:nvPr/>
        </p:nvSpPr>
        <p:spPr>
          <a:xfrm>
            <a:off x="359999" y="4899999"/>
            <a:ext cx="5904002"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700" b="1"/>
            </a:lvl1pPr>
          </a:lstStyle>
          <a:p>
            <a:r>
              <a:t>Coordination interministérielle du plan de rénovation énergétique des bâtiments</a:t>
            </a:r>
          </a:p>
        </p:txBody>
      </p:sp>
      <p:sp>
        <p:nvSpPr>
          <p:cNvPr id="283" name="Titre 1"/>
          <p:cNvSpPr txBox="1">
            <a:spLocks noGrp="1"/>
          </p:cNvSpPr>
          <p:nvPr>
            <p:ph type="title"/>
          </p:nvPr>
        </p:nvSpPr>
        <p:spPr>
          <a:xfrm>
            <a:off x="360000" y="900000"/>
            <a:ext cx="8424000" cy="720001"/>
          </a:xfrm>
          <a:prstGeom prst="rect">
            <a:avLst/>
          </a:prstGeom>
        </p:spPr>
        <p:txBody>
          <a:bodyPr/>
          <a:lstStyle>
            <a:lvl1pPr>
              <a:defRPr sz="2800"/>
            </a:lvl1pPr>
          </a:lstStyle>
          <a:p>
            <a:r>
              <a:t>Connaître mon parc</a:t>
            </a:r>
          </a:p>
        </p:txBody>
      </p:sp>
      <p:sp>
        <p:nvSpPr>
          <p:cNvPr id="284" name="Espace réservé du texte 2"/>
          <p:cNvSpPr txBox="1">
            <a:spLocks noGrp="1"/>
          </p:cNvSpPr>
          <p:nvPr>
            <p:ph type="body" idx="1"/>
          </p:nvPr>
        </p:nvSpPr>
        <p:spPr>
          <a:xfrm>
            <a:off x="359998" y="1824458"/>
            <a:ext cx="8424000" cy="2871083"/>
          </a:xfrm>
          <a:prstGeom prst="rect">
            <a:avLst/>
          </a:prstGeom>
        </p:spPr>
        <p:txBody>
          <a:bodyPr/>
          <a:lstStyle/>
          <a:p>
            <a:pPr marL="252000" indent="-252000" algn="just">
              <a:spcBef>
                <a:spcPts val="400"/>
              </a:spcBef>
              <a:buClr>
                <a:srgbClr val="000000"/>
              </a:buClr>
              <a:buSzPct val="100000"/>
              <a:buAutoNum type="arabicPeriod" startAt="2"/>
              <a:defRPr sz="1400" b="1"/>
            </a:pPr>
            <a:r>
              <a:rPr dirty="0" err="1"/>
              <a:t>J’évalue</a:t>
            </a:r>
            <a:r>
              <a:rPr dirty="0"/>
              <a:t> les </a:t>
            </a:r>
            <a:r>
              <a:rPr dirty="0" err="1"/>
              <a:t>consommations</a:t>
            </a:r>
            <a:r>
              <a:rPr dirty="0"/>
              <a:t> </a:t>
            </a:r>
            <a:r>
              <a:rPr dirty="0" err="1"/>
              <a:t>d’énergie</a:t>
            </a:r>
            <a:r>
              <a:rPr dirty="0"/>
              <a:t> de </a:t>
            </a:r>
            <a:r>
              <a:rPr dirty="0" err="1"/>
              <a:t>mes</a:t>
            </a:r>
            <a:r>
              <a:rPr dirty="0"/>
              <a:t> </a:t>
            </a:r>
            <a:r>
              <a:rPr dirty="0" err="1"/>
              <a:t>bâtiments</a:t>
            </a:r>
            <a:endParaRPr dirty="0"/>
          </a:p>
          <a:p>
            <a:pPr marL="0" algn="just">
              <a:spcBef>
                <a:spcPts val="600"/>
              </a:spcBef>
              <a:defRPr sz="1100" b="1"/>
            </a:pPr>
            <a:r>
              <a:rPr dirty="0" err="1"/>
              <a:t>Outil</a:t>
            </a:r>
            <a:r>
              <a:rPr dirty="0"/>
              <a:t> : le </a:t>
            </a:r>
            <a:r>
              <a:rPr dirty="0" err="1"/>
              <a:t>suivi</a:t>
            </a:r>
            <a:r>
              <a:rPr dirty="0"/>
              <a:t> des </a:t>
            </a:r>
            <a:r>
              <a:rPr dirty="0" err="1"/>
              <a:t>consommations</a:t>
            </a:r>
            <a:r>
              <a:rPr dirty="0"/>
              <a:t> </a:t>
            </a:r>
            <a:r>
              <a:rPr dirty="0" err="1"/>
              <a:t>d’énergie</a:t>
            </a:r>
            <a:r>
              <a:rPr sz="1600" dirty="0"/>
              <a:t> </a:t>
            </a:r>
          </a:p>
          <a:p>
            <a:pPr marL="0" algn="just">
              <a:spcBef>
                <a:spcPts val="600"/>
              </a:spcBef>
              <a:defRPr sz="1100"/>
            </a:pPr>
            <a:r>
              <a:rPr dirty="0"/>
              <a:t>De </a:t>
            </a:r>
            <a:r>
              <a:rPr dirty="0" err="1"/>
              <a:t>nombreuses</a:t>
            </a:r>
            <a:r>
              <a:rPr dirty="0"/>
              <a:t> solutions </a:t>
            </a:r>
            <a:r>
              <a:rPr dirty="0" err="1"/>
              <a:t>performantes</a:t>
            </a:r>
            <a:r>
              <a:rPr dirty="0"/>
              <a:t> </a:t>
            </a:r>
            <a:r>
              <a:rPr dirty="0" err="1"/>
              <a:t>permettent</a:t>
            </a:r>
            <a:r>
              <a:rPr dirty="0"/>
              <a:t> de </a:t>
            </a:r>
            <a:r>
              <a:rPr dirty="0" err="1"/>
              <a:t>suivre</a:t>
            </a:r>
            <a:r>
              <a:rPr dirty="0"/>
              <a:t> </a:t>
            </a:r>
            <a:r>
              <a:rPr dirty="0" err="1"/>
              <a:t>vos</a:t>
            </a:r>
            <a:r>
              <a:rPr dirty="0"/>
              <a:t> </a:t>
            </a:r>
            <a:r>
              <a:rPr dirty="0" err="1"/>
              <a:t>consommations</a:t>
            </a:r>
            <a:r>
              <a:rPr dirty="0"/>
              <a:t>. </a:t>
            </a:r>
            <a:r>
              <a:rPr dirty="0" err="1"/>
              <a:t>Elles</a:t>
            </a:r>
            <a:r>
              <a:rPr dirty="0"/>
              <a:t> </a:t>
            </a:r>
            <a:r>
              <a:rPr dirty="0" err="1"/>
              <a:t>offrent</a:t>
            </a:r>
            <a:r>
              <a:rPr dirty="0"/>
              <a:t> de </a:t>
            </a:r>
            <a:r>
              <a:rPr dirty="0" err="1"/>
              <a:t>nombreux</a:t>
            </a:r>
            <a:r>
              <a:rPr dirty="0"/>
              <a:t> </a:t>
            </a:r>
            <a:r>
              <a:rPr dirty="0" err="1"/>
              <a:t>bénéfices</a:t>
            </a:r>
            <a:r>
              <a:rPr dirty="0"/>
              <a:t> :</a:t>
            </a:r>
          </a:p>
          <a:p>
            <a:pPr marL="457200" lvl="1" indent="-172800" algn="just">
              <a:spcBef>
                <a:spcPts val="300"/>
              </a:spcBef>
              <a:buClr>
                <a:srgbClr val="000000"/>
              </a:buClr>
              <a:buSzPct val="100000"/>
              <a:buFont typeface="Arial"/>
              <a:defRPr sz="1100"/>
            </a:pPr>
            <a:r>
              <a:rPr dirty="0"/>
              <a:t> </a:t>
            </a:r>
            <a:r>
              <a:rPr b="1" dirty="0" err="1"/>
              <a:t>Stratégique</a:t>
            </a:r>
            <a:r>
              <a:rPr b="1" dirty="0"/>
              <a:t> : </a:t>
            </a:r>
            <a:r>
              <a:rPr dirty="0" err="1"/>
              <a:t>informations</a:t>
            </a:r>
            <a:r>
              <a:rPr dirty="0"/>
              <a:t> </a:t>
            </a:r>
            <a:r>
              <a:rPr dirty="0" err="1"/>
              <a:t>fiables</a:t>
            </a:r>
            <a:r>
              <a:rPr dirty="0"/>
              <a:t> et à jour, </a:t>
            </a:r>
            <a:r>
              <a:rPr dirty="0" err="1"/>
              <a:t>évaluation</a:t>
            </a:r>
            <a:r>
              <a:rPr dirty="0"/>
              <a:t> des </a:t>
            </a:r>
            <a:r>
              <a:rPr dirty="0" err="1"/>
              <a:t>marges</a:t>
            </a:r>
            <a:r>
              <a:rPr dirty="0"/>
              <a:t> de </a:t>
            </a:r>
            <a:r>
              <a:rPr dirty="0" err="1"/>
              <a:t>progrès</a:t>
            </a:r>
            <a:r>
              <a:rPr dirty="0"/>
              <a:t>, alimentation </a:t>
            </a:r>
            <a:r>
              <a:rPr dirty="0" err="1"/>
              <a:t>aisée</a:t>
            </a:r>
            <a:r>
              <a:rPr dirty="0"/>
              <a:t> de la </a:t>
            </a:r>
            <a:r>
              <a:rPr dirty="0" err="1"/>
              <a:t>plateforme</a:t>
            </a:r>
            <a:r>
              <a:rPr dirty="0"/>
              <a:t> OPERAT</a:t>
            </a:r>
            <a:endParaRPr sz="900" dirty="0"/>
          </a:p>
          <a:p>
            <a:pPr marL="457200" lvl="1" indent="-172800" algn="just">
              <a:spcBef>
                <a:spcPts val="300"/>
              </a:spcBef>
              <a:buClr>
                <a:srgbClr val="000000"/>
              </a:buClr>
              <a:buSzPct val="100000"/>
              <a:buFont typeface="Arial"/>
              <a:defRPr sz="1100"/>
            </a:pPr>
            <a:r>
              <a:rPr dirty="0"/>
              <a:t> </a:t>
            </a:r>
            <a:r>
              <a:rPr b="1" dirty="0" err="1"/>
              <a:t>Opérationnelles</a:t>
            </a:r>
            <a:r>
              <a:rPr b="1" dirty="0"/>
              <a:t> : </a:t>
            </a:r>
            <a:r>
              <a:rPr dirty="0"/>
              <a:t>identification des anomalies, proposition </a:t>
            </a:r>
            <a:r>
              <a:rPr dirty="0" err="1"/>
              <a:t>d’actions</a:t>
            </a:r>
            <a:r>
              <a:rPr dirty="0"/>
              <a:t> correctives</a:t>
            </a:r>
            <a:endParaRPr sz="900" dirty="0"/>
          </a:p>
          <a:p>
            <a:pPr marL="457200" lvl="1" indent="-172800" algn="just">
              <a:spcBef>
                <a:spcPts val="300"/>
              </a:spcBef>
              <a:buClr>
                <a:srgbClr val="000000"/>
              </a:buClr>
              <a:buSzPct val="100000"/>
              <a:buFont typeface="Arial"/>
              <a:defRPr sz="1100"/>
            </a:pPr>
            <a:r>
              <a:rPr dirty="0"/>
              <a:t> </a:t>
            </a:r>
            <a:r>
              <a:rPr b="1" cap="all" dirty="0" err="1"/>
              <a:t>é</a:t>
            </a:r>
            <a:r>
              <a:rPr b="1" dirty="0" err="1"/>
              <a:t>conomiques</a:t>
            </a:r>
            <a:r>
              <a:rPr b="1" dirty="0"/>
              <a:t> : </a:t>
            </a:r>
            <a:r>
              <a:rPr dirty="0" err="1"/>
              <a:t>suivi</a:t>
            </a:r>
            <a:r>
              <a:rPr dirty="0"/>
              <a:t> des factures, projection</a:t>
            </a:r>
            <a:endParaRPr sz="900" dirty="0"/>
          </a:p>
          <a:p>
            <a:pPr marL="0" algn="just">
              <a:spcBef>
                <a:spcPts val="400"/>
              </a:spcBef>
              <a:defRPr sz="1100"/>
            </a:pPr>
            <a:r>
              <a:rPr dirty="0" err="1"/>
              <a:t>En</a:t>
            </a:r>
            <a:r>
              <a:rPr dirty="0"/>
              <a:t> 2019, </a:t>
            </a:r>
            <a:r>
              <a:rPr dirty="0" err="1"/>
              <a:t>seules</a:t>
            </a:r>
            <a:r>
              <a:rPr dirty="0"/>
              <a:t>  </a:t>
            </a:r>
            <a:r>
              <a:rPr sz="1800" b="1" dirty="0">
                <a:solidFill>
                  <a:srgbClr val="E1000F"/>
                </a:solidFill>
              </a:rPr>
              <a:t>21 % </a:t>
            </a:r>
            <a:r>
              <a:rPr dirty="0"/>
              <a:t>des communes </a:t>
            </a:r>
            <a:r>
              <a:rPr dirty="0" err="1"/>
              <a:t>disposaient</a:t>
            </a:r>
            <a:r>
              <a:rPr dirty="0"/>
              <a:t> d’un </a:t>
            </a:r>
            <a:r>
              <a:rPr dirty="0" err="1"/>
              <a:t>outil</a:t>
            </a:r>
            <a:r>
              <a:rPr dirty="0"/>
              <a:t> </a:t>
            </a:r>
            <a:r>
              <a:rPr dirty="0" err="1"/>
              <a:t>permettant</a:t>
            </a:r>
            <a:r>
              <a:rPr dirty="0"/>
              <a:t> de </a:t>
            </a:r>
            <a:r>
              <a:rPr dirty="0" err="1"/>
              <a:t>connaître</a:t>
            </a:r>
            <a:r>
              <a:rPr dirty="0"/>
              <a:t> et </a:t>
            </a:r>
            <a:r>
              <a:rPr dirty="0" err="1"/>
              <a:t>suivre</a:t>
            </a:r>
            <a:r>
              <a:rPr dirty="0"/>
              <a:t> les </a:t>
            </a:r>
            <a:r>
              <a:rPr dirty="0" err="1"/>
              <a:t>consommations</a:t>
            </a:r>
            <a:r>
              <a:rPr dirty="0"/>
              <a:t> et </a:t>
            </a:r>
            <a:r>
              <a:rPr dirty="0" err="1"/>
              <a:t>dépenses</a:t>
            </a:r>
            <a:r>
              <a:rPr dirty="0"/>
              <a:t> </a:t>
            </a:r>
            <a:r>
              <a:rPr dirty="0" err="1"/>
              <a:t>énergétiques</a:t>
            </a:r>
            <a:r>
              <a:rPr dirty="0"/>
              <a:t> (</a:t>
            </a:r>
            <a:r>
              <a:rPr dirty="0" err="1"/>
              <a:t>Ademe</a:t>
            </a:r>
            <a:r>
              <a:rPr dirty="0"/>
              <a:t>). </a:t>
            </a:r>
          </a:p>
          <a:p>
            <a:pPr marL="0" algn="just">
              <a:spcBef>
                <a:spcPts val="800"/>
              </a:spcBef>
              <a:defRPr sz="1100"/>
            </a:pPr>
            <a:r>
              <a:rPr dirty="0" err="1"/>
              <a:t>Pourtant</a:t>
            </a:r>
            <a:r>
              <a:rPr dirty="0"/>
              <a:t> </a:t>
            </a:r>
            <a:r>
              <a:rPr b="1" dirty="0" err="1"/>
              <a:t>cette</a:t>
            </a:r>
            <a:r>
              <a:rPr b="1" dirty="0"/>
              <a:t> </a:t>
            </a:r>
            <a:r>
              <a:rPr b="1" dirty="0" err="1"/>
              <a:t>seule</a:t>
            </a:r>
            <a:r>
              <a:rPr b="1" dirty="0"/>
              <a:t> initiative </a:t>
            </a:r>
            <a:r>
              <a:rPr b="1" dirty="0" err="1"/>
              <a:t>peut</a:t>
            </a:r>
            <a:r>
              <a:rPr b="1" dirty="0"/>
              <a:t> </a:t>
            </a:r>
            <a:r>
              <a:rPr b="1" dirty="0" err="1"/>
              <a:t>permettre</a:t>
            </a:r>
            <a:r>
              <a:rPr b="1" dirty="0"/>
              <a:t> </a:t>
            </a:r>
            <a:r>
              <a:rPr b="1" dirty="0" err="1"/>
              <a:t>une</a:t>
            </a:r>
            <a:r>
              <a:rPr b="1" dirty="0"/>
              <a:t> </a:t>
            </a:r>
            <a:r>
              <a:rPr sz="1400" b="1" dirty="0" err="1">
                <a:solidFill>
                  <a:srgbClr val="E1000F"/>
                </a:solidFill>
              </a:rPr>
              <a:t>baisse</a:t>
            </a:r>
            <a:r>
              <a:rPr sz="1400" b="1" dirty="0">
                <a:solidFill>
                  <a:srgbClr val="E1000F"/>
                </a:solidFill>
              </a:rPr>
              <a:t> de 10 % </a:t>
            </a:r>
            <a:r>
              <a:rPr b="1" dirty="0"/>
              <a:t>des </a:t>
            </a:r>
            <a:r>
              <a:rPr b="1" dirty="0" err="1"/>
              <a:t>dépenses</a:t>
            </a:r>
            <a:r>
              <a:rPr b="1" dirty="0"/>
              <a:t> </a:t>
            </a:r>
            <a:r>
              <a:rPr b="1" dirty="0" err="1"/>
              <a:t>énergétiques</a:t>
            </a:r>
            <a:r>
              <a:rPr b="1" dirty="0"/>
              <a:t> des </a:t>
            </a:r>
            <a:r>
              <a:rPr b="1" dirty="0" err="1"/>
              <a:t>investissements</a:t>
            </a:r>
            <a:r>
              <a:rPr b="1" dirty="0"/>
              <a:t> </a:t>
            </a:r>
            <a:r>
              <a:rPr b="1" dirty="0" err="1"/>
              <a:t>dans</a:t>
            </a:r>
            <a:r>
              <a:rPr b="1" dirty="0"/>
              <a:t> la performance </a:t>
            </a:r>
            <a:r>
              <a:rPr b="1" dirty="0" err="1"/>
              <a:t>énergétique</a:t>
            </a:r>
            <a:r>
              <a:rPr b="1" dirty="0"/>
              <a:t> des </a:t>
            </a:r>
            <a:r>
              <a:rPr b="1" dirty="0" err="1"/>
              <a:t>bâtiments</a:t>
            </a:r>
            <a:r>
              <a:rPr b="1" dirty="0"/>
              <a:t>. </a:t>
            </a:r>
          </a:p>
          <a:p>
            <a:pPr marL="0" algn="just">
              <a:spcBef>
                <a:spcPts val="200"/>
              </a:spcBef>
              <a:defRPr sz="1100"/>
            </a:pPr>
            <a:r>
              <a:rPr dirty="0" err="1"/>
              <a:t>Retrouvez</a:t>
            </a:r>
            <a:r>
              <a:rPr dirty="0"/>
              <a:t> le </a:t>
            </a:r>
            <a:r>
              <a:rPr dirty="0" err="1"/>
              <a:t>comparatif</a:t>
            </a:r>
            <a:r>
              <a:rPr dirty="0"/>
              <a:t> des solutions de </a:t>
            </a:r>
            <a:r>
              <a:rPr dirty="0" err="1"/>
              <a:t>suivi</a:t>
            </a:r>
            <a:r>
              <a:rPr dirty="0"/>
              <a:t> de </a:t>
            </a:r>
            <a:r>
              <a:rPr dirty="0" err="1"/>
              <a:t>consommation</a:t>
            </a:r>
            <a:r>
              <a:rPr dirty="0"/>
              <a:t> </a:t>
            </a:r>
            <a:r>
              <a:rPr dirty="0" err="1"/>
              <a:t>d’énergie</a:t>
            </a:r>
            <a:r>
              <a:rPr dirty="0"/>
              <a:t> </a:t>
            </a:r>
            <a:r>
              <a:rPr dirty="0" err="1"/>
              <a:t>réalisé</a:t>
            </a:r>
            <a:r>
              <a:rPr dirty="0"/>
              <a:t> par le </a:t>
            </a:r>
            <a:r>
              <a:rPr dirty="0" err="1"/>
              <a:t>programme</a:t>
            </a:r>
            <a:r>
              <a:rPr dirty="0"/>
              <a:t> ACTEE </a:t>
            </a:r>
            <a:r>
              <a:rPr dirty="0" err="1"/>
              <a:t>en</a:t>
            </a:r>
            <a:r>
              <a:rPr dirty="0"/>
              <a:t> </a:t>
            </a:r>
            <a:r>
              <a:rPr u="sng" dirty="0" err="1">
                <a:solidFill>
                  <a:srgbClr val="0000FF"/>
                </a:solidFill>
                <a:uFill>
                  <a:solidFill>
                    <a:srgbClr val="0000FF"/>
                  </a:solidFill>
                </a:uFill>
                <a:hlinkClick r:id="rId2"/>
              </a:rPr>
              <a:t>cliquant</a:t>
            </a:r>
            <a:r>
              <a:rPr u="sng" dirty="0">
                <a:solidFill>
                  <a:srgbClr val="0000FF"/>
                </a:solidFill>
                <a:uFill>
                  <a:solidFill>
                    <a:srgbClr val="0000FF"/>
                  </a:solidFill>
                </a:uFill>
                <a:hlinkClick r:id="rId2"/>
              </a:rPr>
              <a:t> </a:t>
            </a:r>
            <a:r>
              <a:rPr u="sng" dirty="0" err="1">
                <a:solidFill>
                  <a:srgbClr val="0000FF"/>
                </a:solidFill>
                <a:uFill>
                  <a:solidFill>
                    <a:srgbClr val="0000FF"/>
                  </a:solidFill>
                </a:uFill>
                <a:hlinkClick r:id="rId2"/>
              </a:rPr>
              <a:t>ici</a:t>
            </a:r>
            <a:endParaRPr u="sng" dirty="0">
              <a:solidFill>
                <a:srgbClr val="0000FF"/>
              </a:solidFill>
              <a:uFill>
                <a:solidFill>
                  <a:srgbClr val="0000FF"/>
                </a:solidFill>
              </a:uFill>
              <a:hlinkClick r:id="rId2"/>
            </a:endParaRPr>
          </a:p>
        </p:txBody>
      </p:sp>
      <p:sp>
        <p:nvSpPr>
          <p:cNvPr id="285" name="Espace réservé du texte 3"/>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4076224" indent="-276225" algn="r">
              <a:spcBef>
                <a:spcPts val="0"/>
              </a:spcBef>
              <a:buClr>
                <a:srgbClr val="000000"/>
              </a:buClr>
              <a:buSzPts val="700"/>
              <a:buAutoNum type="arabicPeriod" startAt="2"/>
              <a:defRPr sz="700" b="1"/>
            </a:pPr>
            <a:r>
              <a:t>Quelles étapes dois-je suivre ?</a:t>
            </a:r>
          </a:p>
          <a:p>
            <a:pPr marL="0" indent="180975" algn="r">
              <a:spcBef>
                <a:spcPts val="0"/>
              </a:spcBef>
              <a:buClr>
                <a:srgbClr val="000000"/>
              </a:buClr>
              <a:defRPr sz="700"/>
            </a:pPr>
            <a:r>
              <a:t>Connaître mon parc</a:t>
            </a:r>
          </a:p>
        </p:txBody>
      </p:sp>
      <p:sp>
        <p:nvSpPr>
          <p:cNvPr id="286" name="Espace réservé du numéro de diapositive 5"/>
          <p:cNvSpPr txBox="1">
            <a:spLocks noGrp="1"/>
          </p:cNvSpPr>
          <p:nvPr>
            <p:ph type="sldNum" sz="quarter" idx="2"/>
          </p:nvPr>
        </p:nvSpPr>
        <p:spPr>
          <a:xfrm>
            <a:off x="7486999" y="4899999"/>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21</a:t>
            </a:fld>
            <a:endParaRPr/>
          </a:p>
        </p:txBody>
      </p:sp>
      <p:sp>
        <p:nvSpPr>
          <p:cNvPr id="287" name="Espace réservé de la date 7"/>
          <p:cNvSpPr txBox="1"/>
          <p:nvPr/>
        </p:nvSpPr>
        <p:spPr>
          <a:xfrm>
            <a:off x="7614000" y="4899999"/>
            <a:ext cx="1170001"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700" b="1"/>
            </a:lvl1pPr>
          </a:lstStyle>
          <a:p>
            <a:r>
              <a:t>juillet 2020</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Espace réservé du pied de page 4"/>
          <p:cNvSpPr txBox="1"/>
          <p:nvPr/>
        </p:nvSpPr>
        <p:spPr>
          <a:xfrm>
            <a:off x="359999" y="4899999"/>
            <a:ext cx="5904002"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700" b="1"/>
            </a:lvl1pPr>
          </a:lstStyle>
          <a:p>
            <a:r>
              <a:t>Coordination interministérielle du plan de rénovation énergétique des bâtiments</a:t>
            </a:r>
          </a:p>
        </p:txBody>
      </p:sp>
      <p:sp>
        <p:nvSpPr>
          <p:cNvPr id="290" name="Titre 1"/>
          <p:cNvSpPr txBox="1">
            <a:spLocks noGrp="1"/>
          </p:cNvSpPr>
          <p:nvPr>
            <p:ph type="title"/>
          </p:nvPr>
        </p:nvSpPr>
        <p:spPr>
          <a:xfrm>
            <a:off x="360000" y="900000"/>
            <a:ext cx="8424000" cy="720001"/>
          </a:xfrm>
          <a:prstGeom prst="rect">
            <a:avLst/>
          </a:prstGeom>
        </p:spPr>
        <p:txBody>
          <a:bodyPr/>
          <a:lstStyle>
            <a:lvl1pPr>
              <a:defRPr sz="2800"/>
            </a:lvl1pPr>
          </a:lstStyle>
          <a:p>
            <a:r>
              <a:t>Connaître mon parc</a:t>
            </a:r>
          </a:p>
        </p:txBody>
      </p:sp>
      <p:sp>
        <p:nvSpPr>
          <p:cNvPr id="291" name="Espace réservé du texte 2"/>
          <p:cNvSpPr txBox="1">
            <a:spLocks noGrp="1"/>
          </p:cNvSpPr>
          <p:nvPr>
            <p:ph type="body" idx="1"/>
          </p:nvPr>
        </p:nvSpPr>
        <p:spPr>
          <a:xfrm>
            <a:off x="359998" y="1835999"/>
            <a:ext cx="8424000" cy="2574002"/>
          </a:xfrm>
          <a:prstGeom prst="rect">
            <a:avLst/>
          </a:prstGeom>
        </p:spPr>
        <p:txBody>
          <a:bodyPr/>
          <a:lstStyle/>
          <a:p>
            <a:pPr marL="252000" indent="-252000" algn="just">
              <a:spcBef>
                <a:spcPts val="400"/>
              </a:spcBef>
              <a:buClr>
                <a:srgbClr val="000000"/>
              </a:buClr>
              <a:buSzPct val="100000"/>
              <a:buAutoNum type="arabicPeriod" startAt="3"/>
              <a:defRPr sz="1400" b="1"/>
            </a:pPr>
            <a:r>
              <a:rPr dirty="0"/>
              <a:t>Je </a:t>
            </a:r>
            <a:r>
              <a:rPr dirty="0" err="1"/>
              <a:t>réalise</a:t>
            </a:r>
            <a:r>
              <a:rPr dirty="0"/>
              <a:t> un audit </a:t>
            </a:r>
            <a:r>
              <a:rPr dirty="0" err="1"/>
              <a:t>énergétique</a:t>
            </a:r>
            <a:r>
              <a:rPr dirty="0"/>
              <a:t> de </a:t>
            </a:r>
            <a:r>
              <a:rPr dirty="0" err="1"/>
              <a:t>mes</a:t>
            </a:r>
            <a:r>
              <a:rPr dirty="0"/>
              <a:t> </a:t>
            </a:r>
            <a:r>
              <a:rPr dirty="0" err="1"/>
              <a:t>bâtiments</a:t>
            </a:r>
            <a:r>
              <a:rPr dirty="0"/>
              <a:t> les plus </a:t>
            </a:r>
            <a:r>
              <a:rPr dirty="0" err="1"/>
              <a:t>énergivores</a:t>
            </a:r>
            <a:endParaRPr dirty="0"/>
          </a:p>
          <a:p>
            <a:pPr marL="0" algn="just">
              <a:spcBef>
                <a:spcPts val="600"/>
              </a:spcBef>
              <a:defRPr sz="1100"/>
            </a:pPr>
            <a:r>
              <a:rPr dirty="0" err="1"/>
              <a:t>L’audit</a:t>
            </a:r>
            <a:r>
              <a:rPr dirty="0"/>
              <a:t> </a:t>
            </a:r>
            <a:r>
              <a:rPr dirty="0" err="1"/>
              <a:t>permet</a:t>
            </a:r>
            <a:r>
              <a:rPr dirty="0"/>
              <a:t> </a:t>
            </a:r>
            <a:r>
              <a:rPr dirty="0" err="1"/>
              <a:t>d’approfondir</a:t>
            </a:r>
            <a:r>
              <a:rPr dirty="0"/>
              <a:t> la </a:t>
            </a:r>
            <a:r>
              <a:rPr dirty="0" err="1"/>
              <a:t>connaissance</a:t>
            </a:r>
            <a:r>
              <a:rPr dirty="0"/>
              <a:t> de son </a:t>
            </a:r>
            <a:r>
              <a:rPr dirty="0" err="1"/>
              <a:t>bâtiment</a:t>
            </a:r>
            <a:r>
              <a:rPr dirty="0"/>
              <a:t>, de </a:t>
            </a:r>
            <a:r>
              <a:rPr dirty="0" err="1"/>
              <a:t>ses</a:t>
            </a:r>
            <a:r>
              <a:rPr dirty="0"/>
              <a:t> </a:t>
            </a:r>
            <a:r>
              <a:rPr dirty="0" err="1"/>
              <a:t>possibilités</a:t>
            </a:r>
            <a:r>
              <a:rPr dirty="0"/>
              <a:t> </a:t>
            </a:r>
            <a:r>
              <a:rPr dirty="0" err="1"/>
              <a:t>d’évolution</a:t>
            </a:r>
            <a:r>
              <a:rPr dirty="0"/>
              <a:t>, des </a:t>
            </a:r>
            <a:r>
              <a:rPr dirty="0" err="1"/>
              <a:t>coûts</a:t>
            </a:r>
            <a:r>
              <a:rPr dirty="0"/>
              <a:t> des </a:t>
            </a:r>
            <a:r>
              <a:rPr dirty="0" err="1"/>
              <a:t>investissements</a:t>
            </a:r>
            <a:r>
              <a:rPr dirty="0"/>
              <a:t> </a:t>
            </a:r>
            <a:r>
              <a:rPr dirty="0" err="1"/>
              <a:t>nécessaires</a:t>
            </a:r>
            <a:r>
              <a:rPr dirty="0"/>
              <a:t> et des </a:t>
            </a:r>
            <a:r>
              <a:rPr dirty="0" err="1"/>
              <a:t>économies</a:t>
            </a:r>
            <a:r>
              <a:rPr dirty="0"/>
              <a:t> </a:t>
            </a:r>
            <a:r>
              <a:rPr dirty="0" err="1"/>
              <a:t>escomptées</a:t>
            </a:r>
            <a:r>
              <a:rPr dirty="0"/>
              <a:t>. Il </a:t>
            </a:r>
            <a:r>
              <a:rPr dirty="0" err="1"/>
              <a:t>évalue</a:t>
            </a:r>
            <a:r>
              <a:rPr dirty="0"/>
              <a:t> </a:t>
            </a:r>
            <a:r>
              <a:rPr dirty="0" err="1"/>
              <a:t>notamment</a:t>
            </a:r>
            <a:r>
              <a:rPr dirty="0"/>
              <a:t> la </a:t>
            </a:r>
            <a:r>
              <a:rPr dirty="0" err="1"/>
              <a:t>capacité</a:t>
            </a:r>
            <a:r>
              <a:rPr dirty="0"/>
              <a:t> du </a:t>
            </a:r>
            <a:r>
              <a:rPr dirty="0" err="1"/>
              <a:t>bâti</a:t>
            </a:r>
            <a:r>
              <a:rPr dirty="0"/>
              <a:t> à </a:t>
            </a:r>
            <a:r>
              <a:rPr dirty="0" err="1"/>
              <a:t>répondre</a:t>
            </a:r>
            <a:r>
              <a:rPr dirty="0"/>
              <a:t> à </a:t>
            </a:r>
            <a:r>
              <a:rPr dirty="0" err="1"/>
              <a:t>l’évolution</a:t>
            </a:r>
            <a:r>
              <a:rPr dirty="0"/>
              <a:t> de </a:t>
            </a:r>
            <a:r>
              <a:rPr dirty="0" err="1"/>
              <a:t>ses</a:t>
            </a:r>
            <a:r>
              <a:rPr dirty="0"/>
              <a:t> </a:t>
            </a:r>
            <a:r>
              <a:rPr dirty="0" err="1"/>
              <a:t>fonctions</a:t>
            </a:r>
            <a:r>
              <a:rPr dirty="0"/>
              <a:t>. Il </a:t>
            </a:r>
            <a:r>
              <a:rPr dirty="0" err="1"/>
              <a:t>n’est</a:t>
            </a:r>
            <a:r>
              <a:rPr dirty="0"/>
              <a:t> pas </a:t>
            </a:r>
            <a:r>
              <a:rPr dirty="0" err="1"/>
              <a:t>obligatoire</a:t>
            </a:r>
            <a:r>
              <a:rPr dirty="0"/>
              <a:t> pour les </a:t>
            </a:r>
            <a:r>
              <a:rPr dirty="0" err="1"/>
              <a:t>collectivités</a:t>
            </a:r>
            <a:r>
              <a:rPr dirty="0"/>
              <a:t>. </a:t>
            </a:r>
            <a:r>
              <a:rPr dirty="0" err="1"/>
              <a:t>Toutefois</a:t>
            </a:r>
            <a:r>
              <a:rPr dirty="0"/>
              <a:t>, </a:t>
            </a:r>
            <a:r>
              <a:rPr dirty="0" err="1"/>
              <a:t>il</a:t>
            </a:r>
            <a:r>
              <a:rPr dirty="0"/>
              <a:t> </a:t>
            </a:r>
            <a:r>
              <a:rPr dirty="0" err="1"/>
              <a:t>constitue</a:t>
            </a:r>
            <a:r>
              <a:rPr dirty="0"/>
              <a:t> </a:t>
            </a:r>
            <a:r>
              <a:rPr dirty="0" err="1"/>
              <a:t>une</a:t>
            </a:r>
            <a:r>
              <a:rPr dirty="0"/>
              <a:t> </a:t>
            </a:r>
            <a:r>
              <a:rPr dirty="0" err="1"/>
              <a:t>étape</a:t>
            </a:r>
            <a:r>
              <a:rPr dirty="0"/>
              <a:t> </a:t>
            </a:r>
            <a:r>
              <a:rPr dirty="0" err="1"/>
              <a:t>essentielle</a:t>
            </a:r>
            <a:r>
              <a:rPr dirty="0"/>
              <a:t> </a:t>
            </a:r>
            <a:r>
              <a:rPr dirty="0" err="1"/>
              <a:t>dans</a:t>
            </a:r>
            <a:r>
              <a:rPr dirty="0"/>
              <a:t> </a:t>
            </a:r>
            <a:r>
              <a:rPr dirty="0" err="1"/>
              <a:t>l’objectif</a:t>
            </a:r>
            <a:r>
              <a:rPr dirty="0"/>
              <a:t> de </a:t>
            </a:r>
            <a:r>
              <a:rPr dirty="0" err="1"/>
              <a:t>réduction</a:t>
            </a:r>
            <a:r>
              <a:rPr dirty="0"/>
              <a:t> de la </a:t>
            </a:r>
            <a:r>
              <a:rPr dirty="0" err="1"/>
              <a:t>consommation</a:t>
            </a:r>
            <a:r>
              <a:rPr dirty="0"/>
              <a:t> </a:t>
            </a:r>
            <a:r>
              <a:rPr dirty="0" err="1"/>
              <a:t>énergétique</a:t>
            </a:r>
            <a:r>
              <a:rPr dirty="0"/>
              <a:t> d’un </a:t>
            </a:r>
            <a:r>
              <a:rPr dirty="0" err="1"/>
              <a:t>patrimoine</a:t>
            </a:r>
            <a:r>
              <a:rPr dirty="0"/>
              <a:t> </a:t>
            </a:r>
            <a:r>
              <a:rPr dirty="0" err="1"/>
              <a:t>immobilier</a:t>
            </a:r>
            <a:r>
              <a:rPr dirty="0"/>
              <a:t>. </a:t>
            </a:r>
          </a:p>
          <a:p>
            <a:pPr marL="0" algn="just">
              <a:defRPr sz="1100"/>
            </a:pPr>
            <a:r>
              <a:rPr dirty="0"/>
              <a:t>Pour aider les </a:t>
            </a:r>
            <a:r>
              <a:rPr dirty="0" err="1"/>
              <a:t>collectivités</a:t>
            </a:r>
            <a:r>
              <a:rPr dirty="0"/>
              <a:t>, </a:t>
            </a:r>
            <a:r>
              <a:rPr dirty="0" err="1"/>
              <a:t>l’Ademe</a:t>
            </a:r>
            <a:r>
              <a:rPr dirty="0"/>
              <a:t> met à disposition des </a:t>
            </a:r>
            <a:r>
              <a:rPr dirty="0" err="1"/>
              <a:t>modèles</a:t>
            </a:r>
            <a:r>
              <a:rPr dirty="0"/>
              <a:t> de cahier des charges pour les </a:t>
            </a:r>
            <a:r>
              <a:rPr dirty="0" err="1"/>
              <a:t>prestations</a:t>
            </a:r>
            <a:r>
              <a:rPr dirty="0"/>
              <a:t> </a:t>
            </a:r>
            <a:r>
              <a:rPr dirty="0" err="1"/>
              <a:t>suivantes</a:t>
            </a:r>
            <a:r>
              <a:rPr dirty="0"/>
              <a:t> :</a:t>
            </a:r>
          </a:p>
          <a:p>
            <a:pPr marL="457200" lvl="1" indent="-172800" algn="just">
              <a:spcBef>
                <a:spcPts val="300"/>
              </a:spcBef>
              <a:buClr>
                <a:srgbClr val="000000"/>
              </a:buClr>
              <a:buSzPct val="100000"/>
              <a:buFont typeface="Arial"/>
              <a:defRPr sz="1100">
                <a:solidFill>
                  <a:srgbClr val="000091"/>
                </a:solidFill>
              </a:defRPr>
            </a:pPr>
            <a:r>
              <a:rPr dirty="0"/>
              <a:t> </a:t>
            </a:r>
            <a:r>
              <a:rPr u="sng" dirty="0" err="1">
                <a:solidFill>
                  <a:srgbClr val="0000FF"/>
                </a:solidFill>
                <a:uFill>
                  <a:solidFill>
                    <a:srgbClr val="0000FF"/>
                  </a:solidFill>
                </a:uFill>
                <a:hlinkClick r:id="rId2"/>
              </a:rPr>
              <a:t>Conseil</a:t>
            </a:r>
            <a:r>
              <a:rPr u="sng" dirty="0">
                <a:solidFill>
                  <a:srgbClr val="0000FF"/>
                </a:solidFill>
                <a:uFill>
                  <a:solidFill>
                    <a:srgbClr val="0000FF"/>
                  </a:solidFill>
                </a:uFill>
                <a:hlinkClick r:id="rId2"/>
              </a:rPr>
              <a:t> </a:t>
            </a:r>
            <a:r>
              <a:rPr u="sng" dirty="0" err="1">
                <a:solidFill>
                  <a:srgbClr val="0000FF"/>
                </a:solidFill>
                <a:uFill>
                  <a:solidFill>
                    <a:srgbClr val="0000FF"/>
                  </a:solidFill>
                </a:uFill>
                <a:hlinkClick r:id="rId2"/>
              </a:rPr>
              <a:t>d’orientation</a:t>
            </a:r>
            <a:r>
              <a:rPr u="sng" dirty="0">
                <a:solidFill>
                  <a:srgbClr val="0000FF"/>
                </a:solidFill>
                <a:uFill>
                  <a:solidFill>
                    <a:srgbClr val="0000FF"/>
                  </a:solidFill>
                </a:uFill>
                <a:hlinkClick r:id="rId2"/>
              </a:rPr>
              <a:t> </a:t>
            </a:r>
            <a:r>
              <a:rPr u="sng" dirty="0" err="1">
                <a:solidFill>
                  <a:srgbClr val="0000FF"/>
                </a:solidFill>
                <a:uFill>
                  <a:solidFill>
                    <a:srgbClr val="0000FF"/>
                  </a:solidFill>
                </a:uFill>
                <a:hlinkClick r:id="rId2"/>
              </a:rPr>
              <a:t>énergétique</a:t>
            </a:r>
            <a:r>
              <a:rPr u="sng" dirty="0">
                <a:solidFill>
                  <a:srgbClr val="0000FF"/>
                </a:solidFill>
                <a:uFill>
                  <a:solidFill>
                    <a:srgbClr val="0000FF"/>
                  </a:solidFill>
                </a:uFill>
                <a:hlinkClick r:id="rId2"/>
              </a:rPr>
              <a:t>  </a:t>
            </a:r>
            <a:endParaRPr dirty="0">
              <a:solidFill>
                <a:srgbClr val="6D6DFF"/>
              </a:solidFill>
            </a:endParaRPr>
          </a:p>
          <a:p>
            <a:pPr marL="457200" lvl="1" indent="-172800" algn="just">
              <a:spcBef>
                <a:spcPts val="300"/>
              </a:spcBef>
              <a:buClr>
                <a:srgbClr val="000000"/>
              </a:buClr>
              <a:buSzPct val="100000"/>
              <a:buFont typeface="Arial"/>
              <a:defRPr sz="1100">
                <a:solidFill>
                  <a:srgbClr val="6D6DFF"/>
                </a:solidFill>
              </a:defRPr>
            </a:pPr>
            <a:r>
              <a:rPr dirty="0"/>
              <a:t> </a:t>
            </a:r>
            <a:r>
              <a:rPr u="sng" dirty="0">
                <a:solidFill>
                  <a:srgbClr val="0000FF"/>
                </a:solidFill>
                <a:uFill>
                  <a:solidFill>
                    <a:srgbClr val="0000FF"/>
                  </a:solidFill>
                </a:uFill>
                <a:hlinkClick r:id="rId3"/>
              </a:rPr>
              <a:t>Audit </a:t>
            </a:r>
            <a:r>
              <a:rPr u="sng" dirty="0" err="1">
                <a:solidFill>
                  <a:srgbClr val="0000FF"/>
                </a:solidFill>
                <a:uFill>
                  <a:solidFill>
                    <a:srgbClr val="0000FF"/>
                  </a:solidFill>
                </a:uFill>
                <a:hlinkClick r:id="rId3"/>
              </a:rPr>
              <a:t>énergétique</a:t>
            </a:r>
            <a:r>
              <a:rPr u="sng" dirty="0">
                <a:solidFill>
                  <a:srgbClr val="0000FF"/>
                </a:solidFill>
                <a:uFill>
                  <a:solidFill>
                    <a:srgbClr val="0000FF"/>
                  </a:solidFill>
                </a:uFill>
                <a:hlinkClick r:id="rId3"/>
              </a:rPr>
              <a:t> </a:t>
            </a:r>
            <a:r>
              <a:rPr u="sng" dirty="0" err="1">
                <a:solidFill>
                  <a:srgbClr val="0000FF"/>
                </a:solidFill>
                <a:uFill>
                  <a:solidFill>
                    <a:srgbClr val="0000FF"/>
                  </a:solidFill>
                </a:uFill>
                <a:hlinkClick r:id="rId3"/>
              </a:rPr>
              <a:t>dans</a:t>
            </a:r>
            <a:r>
              <a:rPr u="sng" dirty="0">
                <a:solidFill>
                  <a:srgbClr val="0000FF"/>
                </a:solidFill>
                <a:uFill>
                  <a:solidFill>
                    <a:srgbClr val="0000FF"/>
                  </a:solidFill>
                </a:uFill>
                <a:hlinkClick r:id="rId3"/>
              </a:rPr>
              <a:t> les </a:t>
            </a:r>
            <a:r>
              <a:rPr u="sng" dirty="0" err="1">
                <a:solidFill>
                  <a:srgbClr val="0000FF"/>
                </a:solidFill>
                <a:uFill>
                  <a:solidFill>
                    <a:srgbClr val="0000FF"/>
                  </a:solidFill>
                </a:uFill>
                <a:hlinkClick r:id="rId3"/>
              </a:rPr>
              <a:t>bâtiments</a:t>
            </a:r>
            <a:endParaRPr u="sng" dirty="0">
              <a:solidFill>
                <a:srgbClr val="0000FF"/>
              </a:solidFill>
              <a:uFill>
                <a:solidFill>
                  <a:srgbClr val="0000FF"/>
                </a:solidFill>
              </a:uFill>
              <a:hlinkClick r:id="rId3"/>
            </a:endParaRPr>
          </a:p>
          <a:p>
            <a:pPr marL="0" algn="just">
              <a:spcBef>
                <a:spcPts val="400"/>
              </a:spcBef>
              <a:defRPr sz="1100"/>
            </a:pPr>
            <a:endParaRPr u="sng" dirty="0">
              <a:solidFill>
                <a:srgbClr val="0000FF"/>
              </a:solidFill>
              <a:uFill>
                <a:solidFill>
                  <a:srgbClr val="0000FF"/>
                </a:solidFill>
              </a:uFill>
              <a:hlinkClick r:id="rId3"/>
            </a:endParaRPr>
          </a:p>
          <a:p>
            <a:pPr marL="0" algn="just">
              <a:spcBef>
                <a:spcPts val="400"/>
              </a:spcBef>
              <a:defRPr sz="1100">
                <a:solidFill>
                  <a:srgbClr val="6D6DFF"/>
                </a:solidFill>
              </a:defRPr>
            </a:pPr>
            <a:r>
              <a:rPr u="sng" dirty="0">
                <a:solidFill>
                  <a:srgbClr val="0000FF"/>
                </a:solidFill>
                <a:uFill>
                  <a:solidFill>
                    <a:srgbClr val="0000FF"/>
                  </a:solidFill>
                </a:uFill>
                <a:hlinkClick r:id="rId4"/>
              </a:rPr>
              <a:t>Le </a:t>
            </a:r>
            <a:r>
              <a:rPr u="sng" dirty="0" err="1">
                <a:solidFill>
                  <a:srgbClr val="0000FF"/>
                </a:solidFill>
                <a:uFill>
                  <a:solidFill>
                    <a:srgbClr val="0000FF"/>
                  </a:solidFill>
                </a:uFill>
                <a:hlinkClick r:id="rId4"/>
              </a:rPr>
              <a:t>programme</a:t>
            </a:r>
            <a:r>
              <a:rPr u="sng" dirty="0">
                <a:solidFill>
                  <a:srgbClr val="0000FF"/>
                </a:solidFill>
                <a:uFill>
                  <a:solidFill>
                    <a:srgbClr val="0000FF"/>
                  </a:solidFill>
                </a:uFill>
                <a:hlinkClick r:id="rId4"/>
              </a:rPr>
              <a:t> ACTEE </a:t>
            </a:r>
            <a:r>
              <a:rPr dirty="0">
                <a:solidFill>
                  <a:srgbClr val="000000"/>
                </a:solidFill>
              </a:rPr>
              <a:t>met à disposition un </a:t>
            </a:r>
            <a:r>
              <a:rPr dirty="0" err="1">
                <a:solidFill>
                  <a:srgbClr val="000000"/>
                </a:solidFill>
              </a:rPr>
              <a:t>outil</a:t>
            </a:r>
            <a:r>
              <a:rPr dirty="0">
                <a:solidFill>
                  <a:srgbClr val="000000"/>
                </a:solidFill>
              </a:rPr>
              <a:t> de simulation </a:t>
            </a:r>
            <a:r>
              <a:rPr dirty="0" err="1">
                <a:solidFill>
                  <a:srgbClr val="000000"/>
                </a:solidFill>
              </a:rPr>
              <a:t>énergétique</a:t>
            </a:r>
            <a:r>
              <a:rPr dirty="0">
                <a:solidFill>
                  <a:srgbClr val="000000"/>
                </a:solidFill>
              </a:rPr>
              <a:t> </a:t>
            </a:r>
            <a:r>
              <a:rPr dirty="0" err="1">
                <a:solidFill>
                  <a:srgbClr val="000000"/>
                </a:solidFill>
              </a:rPr>
              <a:t>prochainement</a:t>
            </a:r>
            <a:r>
              <a:rPr dirty="0">
                <a:solidFill>
                  <a:srgbClr val="000000"/>
                </a:solidFill>
              </a:rPr>
              <a:t> </a:t>
            </a:r>
            <a:r>
              <a:rPr dirty="0" err="1">
                <a:solidFill>
                  <a:srgbClr val="000000"/>
                </a:solidFill>
              </a:rPr>
              <a:t>en</a:t>
            </a:r>
            <a:r>
              <a:rPr dirty="0">
                <a:solidFill>
                  <a:srgbClr val="000000"/>
                </a:solidFill>
              </a:rPr>
              <a:t> </a:t>
            </a:r>
            <a:r>
              <a:rPr dirty="0" err="1">
                <a:solidFill>
                  <a:srgbClr val="000000"/>
                </a:solidFill>
              </a:rPr>
              <a:t>ligne</a:t>
            </a:r>
            <a:r>
              <a:rPr dirty="0">
                <a:solidFill>
                  <a:srgbClr val="000000"/>
                </a:solidFill>
              </a:rPr>
              <a:t> qui </a:t>
            </a:r>
            <a:r>
              <a:rPr dirty="0" err="1">
                <a:solidFill>
                  <a:srgbClr val="000000"/>
                </a:solidFill>
              </a:rPr>
              <a:t>vous</a:t>
            </a:r>
            <a:r>
              <a:rPr dirty="0">
                <a:solidFill>
                  <a:srgbClr val="000000"/>
                </a:solidFill>
              </a:rPr>
              <a:t> </a:t>
            </a:r>
            <a:r>
              <a:rPr dirty="0" err="1">
                <a:solidFill>
                  <a:srgbClr val="000000"/>
                </a:solidFill>
              </a:rPr>
              <a:t>permet</a:t>
            </a:r>
            <a:r>
              <a:rPr dirty="0">
                <a:solidFill>
                  <a:srgbClr val="000000"/>
                </a:solidFill>
              </a:rPr>
              <a:t> de tester les solutions </a:t>
            </a:r>
            <a:r>
              <a:rPr dirty="0" err="1">
                <a:solidFill>
                  <a:srgbClr val="000000"/>
                </a:solidFill>
              </a:rPr>
              <a:t>envisageables</a:t>
            </a:r>
            <a:r>
              <a:rPr dirty="0">
                <a:solidFill>
                  <a:srgbClr val="000000"/>
                </a:solidFill>
              </a:rPr>
              <a:t> </a:t>
            </a:r>
            <a:r>
              <a:rPr dirty="0" err="1">
                <a:solidFill>
                  <a:srgbClr val="000000"/>
                </a:solidFill>
              </a:rPr>
              <a:t>selon</a:t>
            </a:r>
            <a:r>
              <a:rPr dirty="0">
                <a:solidFill>
                  <a:srgbClr val="000000"/>
                </a:solidFill>
              </a:rPr>
              <a:t> les typologies de </a:t>
            </a:r>
            <a:r>
              <a:rPr dirty="0" err="1">
                <a:solidFill>
                  <a:srgbClr val="000000"/>
                </a:solidFill>
              </a:rPr>
              <a:t>bâtiments</a:t>
            </a:r>
            <a:r>
              <a:rPr dirty="0">
                <a:solidFill>
                  <a:srgbClr val="000000"/>
                </a:solidFill>
              </a:rPr>
              <a:t> pour </a:t>
            </a:r>
            <a:r>
              <a:rPr dirty="0" err="1">
                <a:solidFill>
                  <a:srgbClr val="000000"/>
                </a:solidFill>
              </a:rPr>
              <a:t>évaluer</a:t>
            </a:r>
            <a:r>
              <a:rPr dirty="0">
                <a:solidFill>
                  <a:srgbClr val="000000"/>
                </a:solidFill>
              </a:rPr>
              <a:t> les </a:t>
            </a:r>
            <a:r>
              <a:rPr dirty="0" err="1">
                <a:solidFill>
                  <a:srgbClr val="000000"/>
                </a:solidFill>
              </a:rPr>
              <a:t>coûts</a:t>
            </a:r>
            <a:r>
              <a:rPr dirty="0">
                <a:solidFill>
                  <a:srgbClr val="000000"/>
                </a:solidFill>
              </a:rPr>
              <a:t>, la </a:t>
            </a:r>
            <a:r>
              <a:rPr dirty="0" err="1">
                <a:solidFill>
                  <a:srgbClr val="000000"/>
                </a:solidFill>
              </a:rPr>
              <a:t>rentabilité</a:t>
            </a:r>
            <a:r>
              <a:rPr dirty="0">
                <a:solidFill>
                  <a:srgbClr val="000000"/>
                </a:solidFill>
              </a:rPr>
              <a:t> du </a:t>
            </a:r>
            <a:r>
              <a:rPr dirty="0" err="1">
                <a:solidFill>
                  <a:srgbClr val="000000"/>
                </a:solidFill>
              </a:rPr>
              <a:t>projet</a:t>
            </a:r>
            <a:r>
              <a:rPr dirty="0">
                <a:solidFill>
                  <a:srgbClr val="000000"/>
                </a:solidFill>
              </a:rPr>
              <a:t>, le gain </a:t>
            </a:r>
            <a:r>
              <a:rPr dirty="0" err="1">
                <a:solidFill>
                  <a:srgbClr val="000000"/>
                </a:solidFill>
              </a:rPr>
              <a:t>d’économies</a:t>
            </a:r>
            <a:r>
              <a:rPr dirty="0">
                <a:solidFill>
                  <a:srgbClr val="000000"/>
                </a:solidFill>
              </a:rPr>
              <a:t> </a:t>
            </a:r>
            <a:r>
              <a:rPr dirty="0" err="1">
                <a:solidFill>
                  <a:srgbClr val="000000"/>
                </a:solidFill>
              </a:rPr>
              <a:t>d’énergie</a:t>
            </a:r>
            <a:r>
              <a:rPr dirty="0">
                <a:solidFill>
                  <a:srgbClr val="000000"/>
                </a:solidFill>
              </a:rPr>
              <a:t> et </a:t>
            </a:r>
            <a:r>
              <a:rPr dirty="0" err="1">
                <a:solidFill>
                  <a:srgbClr val="000000"/>
                </a:solidFill>
              </a:rPr>
              <a:t>d’émissions</a:t>
            </a:r>
            <a:r>
              <a:rPr dirty="0">
                <a:solidFill>
                  <a:srgbClr val="000000"/>
                </a:solidFill>
              </a:rPr>
              <a:t> de CO</a:t>
            </a:r>
            <a:r>
              <a:rPr baseline="-25000" dirty="0">
                <a:solidFill>
                  <a:srgbClr val="000000"/>
                </a:solidFill>
              </a:rPr>
              <a:t>2</a:t>
            </a:r>
            <a:r>
              <a:rPr dirty="0">
                <a:solidFill>
                  <a:srgbClr val="000000"/>
                </a:solidFill>
              </a:rPr>
              <a:t>. </a:t>
            </a:r>
          </a:p>
        </p:txBody>
      </p:sp>
      <p:sp>
        <p:nvSpPr>
          <p:cNvPr id="292" name="Espace réservé du texte 3"/>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3949224" indent="-276225" algn="r">
              <a:spcBef>
                <a:spcPts val="0"/>
              </a:spcBef>
              <a:buClr>
                <a:srgbClr val="000000"/>
              </a:buClr>
              <a:buSzPts val="700"/>
              <a:buAutoNum type="arabicPeriod" startAt="2"/>
              <a:defRPr sz="700" b="1"/>
            </a:pPr>
            <a:r>
              <a:t>Quelles étapes dois-je suivre ?</a:t>
            </a:r>
          </a:p>
          <a:p>
            <a:pPr marL="0" indent="180975" algn="r">
              <a:spcBef>
                <a:spcPts val="0"/>
              </a:spcBef>
              <a:buClr>
                <a:srgbClr val="000000"/>
              </a:buClr>
              <a:defRPr sz="700"/>
            </a:pPr>
            <a:r>
              <a:t>Connaître mon parc</a:t>
            </a:r>
          </a:p>
        </p:txBody>
      </p:sp>
      <p:sp>
        <p:nvSpPr>
          <p:cNvPr id="293" name="Espace réservé du numéro de diapositive 5"/>
          <p:cNvSpPr txBox="1">
            <a:spLocks noGrp="1"/>
          </p:cNvSpPr>
          <p:nvPr>
            <p:ph type="sldNum" sz="quarter" idx="2"/>
          </p:nvPr>
        </p:nvSpPr>
        <p:spPr>
          <a:xfrm>
            <a:off x="7486999" y="4899999"/>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22</a:t>
            </a:fld>
            <a:endParaRPr/>
          </a:p>
        </p:txBody>
      </p:sp>
      <p:sp>
        <p:nvSpPr>
          <p:cNvPr id="294" name="Espace réservé de la date 6"/>
          <p:cNvSpPr txBox="1"/>
          <p:nvPr/>
        </p:nvSpPr>
        <p:spPr>
          <a:xfrm>
            <a:off x="7614000" y="4899999"/>
            <a:ext cx="1170001"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700" b="1"/>
            </a:lvl1pPr>
          </a:lstStyle>
          <a:p>
            <a:r>
              <a:t>juillet 2020</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Espace réservé du pied de page 5"/>
          <p:cNvSpPr txBox="1"/>
          <p:nvPr/>
        </p:nvSpPr>
        <p:spPr>
          <a:xfrm>
            <a:off x="359999" y="4899999"/>
            <a:ext cx="5904002"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700" b="1"/>
            </a:lvl1pPr>
          </a:lstStyle>
          <a:p>
            <a:r>
              <a:t>Coordination interministérielle du plan de rénovation énergétique des bâtiments</a:t>
            </a:r>
          </a:p>
        </p:txBody>
      </p:sp>
      <p:sp>
        <p:nvSpPr>
          <p:cNvPr id="297" name="Titre 1"/>
          <p:cNvSpPr txBox="1">
            <a:spLocks noGrp="1"/>
          </p:cNvSpPr>
          <p:nvPr>
            <p:ph type="title"/>
          </p:nvPr>
        </p:nvSpPr>
        <p:spPr>
          <a:xfrm>
            <a:off x="360000" y="900000"/>
            <a:ext cx="8424000" cy="720001"/>
          </a:xfrm>
          <a:prstGeom prst="rect">
            <a:avLst/>
          </a:prstGeom>
        </p:spPr>
        <p:txBody>
          <a:bodyPr/>
          <a:lstStyle>
            <a:lvl1pPr>
              <a:defRPr sz="2800"/>
            </a:lvl1pPr>
          </a:lstStyle>
          <a:p>
            <a:r>
              <a:t>Planifier</a:t>
            </a:r>
          </a:p>
        </p:txBody>
      </p:sp>
      <p:sp>
        <p:nvSpPr>
          <p:cNvPr id="298" name="Espace réservé du texte 2"/>
          <p:cNvSpPr txBox="1">
            <a:spLocks noGrp="1"/>
          </p:cNvSpPr>
          <p:nvPr>
            <p:ph type="body" sz="half" idx="1"/>
          </p:nvPr>
        </p:nvSpPr>
        <p:spPr>
          <a:xfrm>
            <a:off x="359998" y="1836000"/>
            <a:ext cx="8424000" cy="1885101"/>
          </a:xfrm>
          <a:prstGeom prst="rect">
            <a:avLst/>
          </a:prstGeom>
        </p:spPr>
        <p:txBody>
          <a:bodyPr/>
          <a:lstStyle/>
          <a:p>
            <a:pPr marL="0">
              <a:spcBef>
                <a:spcPts val="500"/>
              </a:spcBef>
              <a:defRPr sz="1400" b="1"/>
            </a:pPr>
            <a:r>
              <a:t>Je donne un cadre à ma stratégie patrimoniale </a:t>
            </a:r>
            <a:br/>
            <a:r>
              <a:rPr b="0"/>
              <a:t>en élaborant un schéma directeur immobilier</a:t>
            </a:r>
          </a:p>
          <a:p>
            <a:pPr marL="0" algn="just">
              <a:spcBef>
                <a:spcPts val="300"/>
              </a:spcBef>
              <a:defRPr sz="1100"/>
            </a:pPr>
            <a:r>
              <a:t>Une fois dressé l’inventaire de l’ensemble des éléments de votre patrimoine et de leurs caractéristiques, vous disposez d’une vision globale et détaillée. Le schéma directeur immobilier s’appuie sur cette étape pivot et vous permet d’élaborer des scénarios (rénovation, extension, mutualisation, démolition-reconstruction…) prioriser et programmer vos actions à court, moyen, long terme afin d’inscrire vos projets dans une véritable politique patrimoniale dynamique et évolutive.</a:t>
            </a:r>
          </a:p>
          <a:p>
            <a:pPr marL="0" algn="just">
              <a:spcBef>
                <a:spcPts val="400"/>
              </a:spcBef>
              <a:defRPr sz="1100" b="1"/>
            </a:pPr>
            <a:r>
              <a:t>Grâce au schéma directeur immobilier, vous disposez d’un outil de gestion efficace, vous renforcez la performance énergétique et maîtrisez le coût global de vos équipements, vous retrouvez des marges de manœuvre pour valoriser votre patrimoine et améliorer la qualité d’usage de vos bâtiments, vous adoptez une stratégie qui intègre vos besoins actuels et futurs.  </a:t>
            </a:r>
          </a:p>
        </p:txBody>
      </p:sp>
      <p:sp>
        <p:nvSpPr>
          <p:cNvPr id="299" name="Espace réservé du texte 3"/>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3949224" indent="-276225" algn="r">
              <a:spcBef>
                <a:spcPts val="0"/>
              </a:spcBef>
              <a:buClr>
                <a:srgbClr val="000000"/>
              </a:buClr>
              <a:buSzPts val="700"/>
              <a:buAutoNum type="arabicPeriod" startAt="2"/>
              <a:defRPr sz="700" b="1"/>
            </a:pPr>
            <a:r>
              <a:t>Quelles étapes dois-je suivre ?</a:t>
            </a:r>
          </a:p>
          <a:p>
            <a:pPr marL="0" indent="180975" algn="r">
              <a:spcBef>
                <a:spcPts val="0"/>
              </a:spcBef>
              <a:buClr>
                <a:srgbClr val="000000"/>
              </a:buClr>
              <a:defRPr sz="700"/>
            </a:pPr>
            <a:r>
              <a:t>Planifier</a:t>
            </a:r>
          </a:p>
        </p:txBody>
      </p:sp>
      <p:grpSp>
        <p:nvGrpSpPr>
          <p:cNvPr id="302" name="Espace réservé du texte 2"/>
          <p:cNvGrpSpPr/>
          <p:nvPr/>
        </p:nvGrpSpPr>
        <p:grpSpPr>
          <a:xfrm>
            <a:off x="515937" y="3741051"/>
            <a:ext cx="8112126" cy="1011847"/>
            <a:chOff x="0" y="0"/>
            <a:chExt cx="8112124" cy="1011845"/>
          </a:xfrm>
        </p:grpSpPr>
        <p:sp>
          <p:nvSpPr>
            <p:cNvPr id="300" name="Shape 300"/>
            <p:cNvSpPr/>
            <p:nvPr/>
          </p:nvSpPr>
          <p:spPr>
            <a:xfrm>
              <a:off x="0" y="0"/>
              <a:ext cx="8112125" cy="1004894"/>
            </a:xfrm>
            <a:prstGeom prst="rect">
              <a:avLst/>
            </a:prstGeom>
            <a:solidFill>
              <a:srgbClr val="FFFFFF"/>
            </a:solidFill>
            <a:ln w="3175" cap="flat">
              <a:solidFill>
                <a:srgbClr val="000091"/>
              </a:solidFill>
              <a:prstDash val="solid"/>
              <a:round/>
            </a:ln>
            <a:effectLst/>
          </p:spPr>
          <p:txBody>
            <a:bodyPr wrap="square" lIns="45719" tIns="45719" rIns="45719" bIns="45719" numCol="1" anchor="t">
              <a:noAutofit/>
            </a:bodyPr>
            <a:lstStyle/>
            <a:p>
              <a:pPr>
                <a:defRPr sz="1000" b="1"/>
              </a:pPr>
              <a:endParaRPr/>
            </a:p>
          </p:txBody>
        </p:sp>
        <p:sp>
          <p:nvSpPr>
            <p:cNvPr id="301" name="Shape 301"/>
            <p:cNvSpPr txBox="1"/>
            <p:nvPr/>
          </p:nvSpPr>
          <p:spPr>
            <a:xfrm>
              <a:off x="0" y="0"/>
              <a:ext cx="8076125" cy="101184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indent="72000">
                <a:spcBef>
                  <a:spcPts val="300"/>
                </a:spcBef>
                <a:defRPr sz="1000">
                  <a:solidFill>
                    <a:srgbClr val="000091"/>
                  </a:solidFill>
                </a:defRPr>
              </a:pPr>
              <a:r>
                <a:t>Vous pouvez cofinancer </a:t>
              </a:r>
              <a:r>
                <a:rPr>
                  <a:solidFill>
                    <a:srgbClr val="000000"/>
                  </a:solidFill>
                </a:rPr>
                <a:t>l’élaboration de cette stratégie grâce à l’aide de la</a:t>
              </a:r>
              <a:r>
                <a:rPr>
                  <a:solidFill>
                    <a:srgbClr val="6D6DFF"/>
                  </a:solidFill>
                </a:rPr>
                <a:t> </a:t>
              </a:r>
              <a:r>
                <a:rPr u="sng">
                  <a:solidFill>
                    <a:srgbClr val="0000FF"/>
                  </a:solidFill>
                  <a:uFill>
                    <a:solidFill>
                      <a:srgbClr val="0000FF"/>
                    </a:solidFill>
                  </a:uFill>
                  <a:hlinkClick r:id="rId2"/>
                </a:rPr>
                <a:t>Banque des territoires </a:t>
              </a:r>
              <a:r>
                <a:rPr>
                  <a:solidFill>
                    <a:srgbClr val="000000"/>
                  </a:solidFill>
                </a:rPr>
                <a:t>et </a:t>
              </a:r>
              <a:r>
                <a:rPr u="sng">
                  <a:solidFill>
                    <a:srgbClr val="0000FF"/>
                  </a:solidFill>
                  <a:uFill>
                    <a:solidFill>
                      <a:srgbClr val="0000FF"/>
                    </a:solidFill>
                  </a:uFill>
                  <a:hlinkClick r:id="rId3"/>
                </a:rPr>
                <a:t>l’Ademe</a:t>
              </a:r>
              <a:r>
                <a:rPr>
                  <a:solidFill>
                    <a:srgbClr val="000000"/>
                  </a:solidFill>
                </a:rPr>
                <a:t> ou en devenant lauréat du</a:t>
              </a:r>
              <a:r>
                <a:rPr>
                  <a:solidFill>
                    <a:srgbClr val="6D6DFF"/>
                  </a:solidFill>
                </a:rPr>
                <a:t> </a:t>
              </a:r>
              <a:r>
                <a:rPr u="sng">
                  <a:solidFill>
                    <a:srgbClr val="0000FF"/>
                  </a:solidFill>
                  <a:uFill>
                    <a:solidFill>
                      <a:srgbClr val="0000FF"/>
                    </a:solidFill>
                  </a:uFill>
                  <a:hlinkClick r:id="rId4"/>
                </a:rPr>
                <a:t>programme ACTEE</a:t>
              </a:r>
              <a:r>
                <a:rPr>
                  <a:solidFill>
                    <a:srgbClr val="6D6DFF"/>
                  </a:solidFill>
                </a:rPr>
                <a:t>.</a:t>
              </a:r>
            </a:p>
            <a:p>
              <a:pPr indent="72000">
                <a:spcBef>
                  <a:spcPts val="200"/>
                </a:spcBef>
                <a:defRPr sz="1000" b="1"/>
              </a:pPr>
              <a:r>
                <a:t>Pour aller plus loin :</a:t>
              </a:r>
            </a:p>
            <a:p>
              <a:pPr marL="243448" indent="-171450">
                <a:buClr>
                  <a:srgbClr val="000000"/>
                </a:buClr>
                <a:buSzPts val="1000"/>
                <a:buFont typeface="Arial"/>
                <a:buChar char="•"/>
                <a:defRPr sz="1000" u="sng">
                  <a:solidFill>
                    <a:srgbClr val="6D6DFF"/>
                  </a:solidFill>
                  <a:uFill>
                    <a:solidFill>
                      <a:srgbClr val="0000FF"/>
                    </a:solidFill>
                  </a:uFill>
                </a:defRPr>
              </a:pPr>
              <a:r>
                <a:rPr>
                  <a:solidFill>
                    <a:srgbClr val="0000FF"/>
                  </a:solidFill>
                  <a:hlinkClick r:id="rId5"/>
                </a:rPr>
                <a:t>fiche conseil schéma directeur immobilier ACTEE</a:t>
              </a:r>
              <a:endParaRPr sz="900"/>
            </a:p>
            <a:p>
              <a:pPr marL="243448" indent="-171450">
                <a:buClr>
                  <a:srgbClr val="000000"/>
                </a:buClr>
                <a:buSzPts val="1000"/>
                <a:buFont typeface="Arial"/>
                <a:buChar char="•"/>
                <a:defRPr sz="1000" u="sng">
                  <a:solidFill>
                    <a:srgbClr val="6D6DFF"/>
                  </a:solidFill>
                  <a:uFill>
                    <a:solidFill>
                      <a:srgbClr val="0000FF"/>
                    </a:solidFill>
                  </a:uFill>
                </a:defRPr>
              </a:pPr>
              <a:r>
                <a:rPr>
                  <a:solidFill>
                    <a:srgbClr val="0000FF"/>
                  </a:solidFill>
                  <a:hlinkClick r:id="rId6"/>
                </a:rPr>
                <a:t>fiche « les clefs pour agir » de l’Ademe</a:t>
              </a:r>
              <a:endParaRPr sz="900"/>
            </a:p>
            <a:p>
              <a:pPr marL="243448" indent="-171450">
                <a:buClr>
                  <a:srgbClr val="000000"/>
                </a:buClr>
                <a:buSzPts val="1000"/>
                <a:buFont typeface="Arial"/>
                <a:buChar char="•"/>
                <a:defRPr sz="1000"/>
              </a:pPr>
              <a:r>
                <a:t>En région Auvergne Rhône Alpes, bénéficiez de l’aide méthodologique de l’Ademe </a:t>
              </a:r>
              <a:r>
                <a:rPr u="sng">
                  <a:solidFill>
                    <a:srgbClr val="0000FF"/>
                  </a:solidFill>
                  <a:uFill>
                    <a:solidFill>
                      <a:srgbClr val="0000FF"/>
                    </a:solidFill>
                  </a:uFill>
                  <a:hlinkClick r:id="rId7"/>
                </a:rPr>
                <a:t>en répondant à l’appel à manifestation d’intérêt en cours</a:t>
              </a:r>
              <a:br/>
              <a:endParaRPr/>
            </a:p>
          </p:txBody>
        </p:sp>
      </p:grpSp>
      <p:sp>
        <p:nvSpPr>
          <p:cNvPr id="303" name="Espace réservé du numéro de diapositive 6"/>
          <p:cNvSpPr txBox="1">
            <a:spLocks noGrp="1"/>
          </p:cNvSpPr>
          <p:nvPr>
            <p:ph type="sldNum" sz="quarter" idx="2"/>
          </p:nvPr>
        </p:nvSpPr>
        <p:spPr>
          <a:xfrm>
            <a:off x="7486999" y="4899999"/>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23</a:t>
            </a:fld>
            <a:endParaRPr/>
          </a:p>
        </p:txBody>
      </p:sp>
      <p:sp>
        <p:nvSpPr>
          <p:cNvPr id="304" name="Espace réservé de la date 7"/>
          <p:cNvSpPr txBox="1"/>
          <p:nvPr/>
        </p:nvSpPr>
        <p:spPr>
          <a:xfrm>
            <a:off x="7614000" y="4899999"/>
            <a:ext cx="1170001"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700" b="1"/>
            </a:lvl1pPr>
          </a:lstStyle>
          <a:p>
            <a:r>
              <a:t>juillet 2020</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Espace réservé du pied de page 4"/>
          <p:cNvSpPr txBox="1"/>
          <p:nvPr/>
        </p:nvSpPr>
        <p:spPr>
          <a:xfrm>
            <a:off x="359999" y="4899999"/>
            <a:ext cx="5904002"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700" b="1"/>
            </a:lvl1pPr>
          </a:lstStyle>
          <a:p>
            <a:r>
              <a:t>Coordination interministérielle du plan de rénovation énergétique des bâtiments</a:t>
            </a:r>
          </a:p>
        </p:txBody>
      </p:sp>
      <p:sp>
        <p:nvSpPr>
          <p:cNvPr id="307" name="Titre 1"/>
          <p:cNvSpPr txBox="1">
            <a:spLocks noGrp="1"/>
          </p:cNvSpPr>
          <p:nvPr>
            <p:ph type="title"/>
          </p:nvPr>
        </p:nvSpPr>
        <p:spPr>
          <a:xfrm>
            <a:off x="360000" y="900000"/>
            <a:ext cx="8424000" cy="720001"/>
          </a:xfrm>
          <a:prstGeom prst="rect">
            <a:avLst/>
          </a:prstGeom>
        </p:spPr>
        <p:txBody>
          <a:bodyPr/>
          <a:lstStyle/>
          <a:p>
            <a:pPr>
              <a:defRPr sz="2800"/>
            </a:pPr>
            <a:r>
              <a:t>Planifier</a:t>
            </a:r>
            <a:br/>
            <a:r>
              <a:rPr sz="2000" b="0"/>
              <a:t>Pour aller plus loin</a:t>
            </a:r>
          </a:p>
        </p:txBody>
      </p:sp>
      <p:sp>
        <p:nvSpPr>
          <p:cNvPr id="308" name="Espace réservé du texte 2"/>
          <p:cNvSpPr txBox="1">
            <a:spLocks noGrp="1"/>
          </p:cNvSpPr>
          <p:nvPr>
            <p:ph type="body" idx="1"/>
          </p:nvPr>
        </p:nvSpPr>
        <p:spPr>
          <a:xfrm>
            <a:off x="359997" y="1835998"/>
            <a:ext cx="8532002" cy="2908918"/>
          </a:xfrm>
          <a:prstGeom prst="rect">
            <a:avLst/>
          </a:prstGeom>
        </p:spPr>
        <p:txBody>
          <a:bodyPr/>
          <a:lstStyle/>
          <a:p>
            <a:pPr marL="0">
              <a:spcBef>
                <a:spcPts val="300"/>
              </a:spcBef>
              <a:defRPr sz="1400" b="1" cap="all"/>
            </a:pPr>
            <a:r>
              <a:t>à</a:t>
            </a:r>
            <a:r>
              <a:rPr cap="none"/>
              <a:t> l’échelle de votre commune</a:t>
            </a:r>
          </a:p>
          <a:p>
            <a:pPr marL="457200" lvl="1" indent="-172800" algn="just">
              <a:buClr>
                <a:srgbClr val="000000"/>
              </a:buClr>
              <a:buSzPct val="100000"/>
              <a:buFont typeface="Arial"/>
              <a:defRPr sz="1100"/>
            </a:pPr>
            <a:r>
              <a:t> Introduire dans le PLU des critères d’efficacité énergétique et de parts d’énergies renouvelables dans chaque règlement de zone. </a:t>
            </a:r>
            <a:endParaRPr sz="900"/>
          </a:p>
          <a:p>
            <a:pPr marL="0" lvl="1" indent="0">
              <a:spcBef>
                <a:spcPts val="600"/>
              </a:spcBef>
              <a:buSzTx/>
              <a:buNone/>
              <a:defRPr sz="1400" b="1"/>
            </a:pPr>
            <a:r>
              <a:t>Au niveau intercommunal</a:t>
            </a:r>
          </a:p>
          <a:p>
            <a:pPr marL="457200" lvl="1" indent="-172800" algn="just">
              <a:buClr>
                <a:srgbClr val="000000"/>
              </a:buClr>
              <a:buSzPct val="100000"/>
              <a:buFont typeface="Arial"/>
              <a:defRPr sz="1100"/>
            </a:pPr>
            <a:r>
              <a:t>Introduire dans tous les documents de planification (PLUi, PLH, PDU, SCoT) des objectifs chiffrés de réduction et évaluables annuellement des gaz à effet de serre, de baisse de consommation d’énergie et de développement des énergies renouvelables.</a:t>
            </a:r>
          </a:p>
          <a:p>
            <a:pPr marL="0" lvl="1" indent="228600" algn="just">
              <a:buSzTx/>
              <a:buNone/>
              <a:defRPr sz="200"/>
            </a:pPr>
            <a:endParaRPr/>
          </a:p>
          <a:p>
            <a:pPr marL="457200" lvl="1" indent="-172800" algn="just">
              <a:buClr>
                <a:srgbClr val="000000"/>
              </a:buClr>
              <a:buSzPct val="100000"/>
              <a:buFont typeface="Arial"/>
              <a:defRPr sz="1100"/>
            </a:pPr>
            <a:r>
              <a:rPr b="1"/>
              <a:t>Les plans climat air énergie territoriaux (PCAET) </a:t>
            </a:r>
            <a:r>
              <a:t>sont obligatoires pour les intercommunalités de plus de 20 000 habitants. Ces planifications, révisées tous les six ans, rassemblent l’ensemble des actions de la collectivité sur le climat et la consommation d’énergie. </a:t>
            </a:r>
            <a:r>
              <a:rPr u="sng">
                <a:solidFill>
                  <a:srgbClr val="0000FF"/>
                </a:solidFill>
                <a:uFill>
                  <a:solidFill>
                    <a:srgbClr val="0000FF"/>
                  </a:solidFill>
                </a:uFill>
                <a:hlinkClick r:id="rId2"/>
              </a:rPr>
              <a:t>Ressources et outils d’accompagnement </a:t>
            </a:r>
            <a:r>
              <a:t>sont disponibles sur la plateforme territoires-climat de l’Ademe.</a:t>
            </a:r>
            <a:endParaRPr b="1"/>
          </a:p>
          <a:p>
            <a:pPr marL="457200" lvl="1" indent="-172800" algn="just">
              <a:spcBef>
                <a:spcPts val="300"/>
              </a:spcBef>
              <a:buClr>
                <a:srgbClr val="000000"/>
              </a:buClr>
              <a:buSzPct val="100000"/>
              <a:buFont typeface="Arial"/>
              <a:defRPr sz="1100"/>
            </a:pPr>
            <a:r>
              <a:t> </a:t>
            </a:r>
            <a:r>
              <a:rPr u="sng">
                <a:solidFill>
                  <a:srgbClr val="0000FF"/>
                </a:solidFill>
                <a:uFill>
                  <a:solidFill>
                    <a:srgbClr val="0000FF"/>
                  </a:solidFill>
                </a:uFill>
                <a:hlinkClick r:id="rId3"/>
              </a:rPr>
              <a:t>Le contrat de transition écologique </a:t>
            </a:r>
            <a:r>
              <a:t>vous accompagne dans la transformation écologique de votre territoire en fixant un programme d’action sur 3 ou 4 ans. Une démarche autour de projets durables, concrets co-construits avec les élus, l’</a:t>
            </a:r>
            <a:r>
              <a:rPr cap="all"/>
              <a:t>é</a:t>
            </a:r>
            <a:r>
              <a:t>tat, les entreprises et les citoyens, les associations. Les territoires bénéficient d’un accompagnement technique, financier et administratif. 100 territoires ont déjà signé un CTE.</a:t>
            </a:r>
            <a:endParaRPr sz="900"/>
          </a:p>
          <a:p>
            <a:pPr marL="457200" lvl="1" indent="-172800" algn="just">
              <a:spcBef>
                <a:spcPts val="300"/>
              </a:spcBef>
              <a:buClr>
                <a:srgbClr val="000000"/>
              </a:buClr>
              <a:buSzPct val="100000"/>
              <a:buFont typeface="Arial"/>
              <a:defRPr sz="1100"/>
            </a:pPr>
            <a:r>
              <a:t>Développer sur le territoire les Contrats d’objectifs territoriaux (COT) d’énergies renouvelables pour favoriser les projets de production de chaleur renouvelable de petite échelle. Ce dispositif de l’Ademe est un outil très opérationnel dans la concrétisation d’un PCAET.</a:t>
            </a:r>
          </a:p>
        </p:txBody>
      </p:sp>
      <p:sp>
        <p:nvSpPr>
          <p:cNvPr id="309" name="Espace réservé du texte 3"/>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3949224" indent="-276225" algn="r">
              <a:spcBef>
                <a:spcPts val="0"/>
              </a:spcBef>
              <a:buClr>
                <a:srgbClr val="000000"/>
              </a:buClr>
              <a:buSzPts val="700"/>
              <a:buAutoNum type="arabicPeriod" startAt="2"/>
              <a:defRPr sz="700" b="1"/>
            </a:pPr>
            <a:r>
              <a:t>Quelles étapes dois-je suivre ?</a:t>
            </a:r>
          </a:p>
          <a:p>
            <a:pPr marL="0" indent="180975" algn="r">
              <a:spcBef>
                <a:spcPts val="0"/>
              </a:spcBef>
              <a:buClr>
                <a:srgbClr val="000000"/>
              </a:buClr>
              <a:defRPr sz="700"/>
            </a:pPr>
            <a:r>
              <a:t>Planifier</a:t>
            </a:r>
          </a:p>
        </p:txBody>
      </p:sp>
      <p:sp>
        <p:nvSpPr>
          <p:cNvPr id="310" name="Espace réservé du numéro de diapositive 5"/>
          <p:cNvSpPr txBox="1">
            <a:spLocks noGrp="1"/>
          </p:cNvSpPr>
          <p:nvPr>
            <p:ph type="sldNum" sz="quarter" idx="2"/>
          </p:nvPr>
        </p:nvSpPr>
        <p:spPr>
          <a:xfrm>
            <a:off x="7486999" y="4899999"/>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24</a:t>
            </a:fld>
            <a:endParaRPr/>
          </a:p>
        </p:txBody>
      </p:sp>
      <p:sp>
        <p:nvSpPr>
          <p:cNvPr id="311" name="Espace réservé de la date 6"/>
          <p:cNvSpPr txBox="1"/>
          <p:nvPr/>
        </p:nvSpPr>
        <p:spPr>
          <a:xfrm>
            <a:off x="7614000" y="4899999"/>
            <a:ext cx="1170001"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700" b="1"/>
            </a:lvl1pPr>
          </a:lstStyle>
          <a:p>
            <a:r>
              <a:t>juillet 2020</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Espace réservé du pied de page 7"/>
          <p:cNvSpPr txBox="1"/>
          <p:nvPr/>
        </p:nvSpPr>
        <p:spPr>
          <a:xfrm>
            <a:off x="359999" y="4899999"/>
            <a:ext cx="5904002"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700" b="1"/>
            </a:lvl1pPr>
          </a:lstStyle>
          <a:p>
            <a:r>
              <a:t>Coordination interministérielle du plan de rénovation énergétique des bâtiments</a:t>
            </a:r>
          </a:p>
        </p:txBody>
      </p:sp>
      <p:sp>
        <p:nvSpPr>
          <p:cNvPr id="314" name="Titre 1"/>
          <p:cNvSpPr txBox="1">
            <a:spLocks noGrp="1"/>
          </p:cNvSpPr>
          <p:nvPr>
            <p:ph type="title"/>
          </p:nvPr>
        </p:nvSpPr>
        <p:spPr>
          <a:xfrm>
            <a:off x="360000" y="900000"/>
            <a:ext cx="8424000" cy="720001"/>
          </a:xfrm>
          <a:prstGeom prst="rect">
            <a:avLst/>
          </a:prstGeom>
        </p:spPr>
        <p:txBody>
          <a:bodyPr/>
          <a:lstStyle>
            <a:lvl1pPr>
              <a:defRPr sz="2800"/>
            </a:lvl1pPr>
          </a:lstStyle>
          <a:p>
            <a:r>
              <a:t>S’entourer</a:t>
            </a:r>
          </a:p>
        </p:txBody>
      </p:sp>
      <p:sp>
        <p:nvSpPr>
          <p:cNvPr id="315" name="Espace réservé du texte 3"/>
          <p:cNvSpPr txBox="1">
            <a:spLocks noGrp="1"/>
          </p:cNvSpPr>
          <p:nvPr>
            <p:ph type="body" sz="quarter" idx="1"/>
          </p:nvPr>
        </p:nvSpPr>
        <p:spPr>
          <a:xfrm>
            <a:off x="3312000" y="179999"/>
            <a:ext cx="5472001" cy="360001"/>
          </a:xfrm>
          <a:prstGeom prst="rect">
            <a:avLst/>
          </a:prstGeom>
        </p:spPr>
        <p:txBody>
          <a:bodyPr/>
          <a:lstStyle/>
          <a:p>
            <a:pPr marL="3949224" indent="-276225" algn="r">
              <a:buClr>
                <a:srgbClr val="000000"/>
              </a:buClr>
              <a:buSzPts val="700"/>
              <a:buAutoNum type="arabicPeriod" startAt="2"/>
              <a:defRPr sz="700" b="1"/>
            </a:pPr>
            <a:r>
              <a:t>Quelles étapes dois-je suivre ?</a:t>
            </a:r>
          </a:p>
          <a:p>
            <a:pPr marL="0" indent="180975" algn="r">
              <a:defRPr sz="700"/>
            </a:pPr>
            <a:r>
              <a:t>S’entourer</a:t>
            </a:r>
          </a:p>
        </p:txBody>
      </p:sp>
      <p:grpSp>
        <p:nvGrpSpPr>
          <p:cNvPr id="318" name="Google Shape;332;p43"/>
          <p:cNvGrpSpPr/>
          <p:nvPr/>
        </p:nvGrpSpPr>
        <p:grpSpPr>
          <a:xfrm>
            <a:off x="359996" y="1314000"/>
            <a:ext cx="1224001" cy="342305"/>
            <a:chOff x="0" y="0"/>
            <a:chExt cx="1223999" cy="342304"/>
          </a:xfrm>
        </p:grpSpPr>
        <p:sp>
          <p:nvSpPr>
            <p:cNvPr id="316" name="Shape 316"/>
            <p:cNvSpPr/>
            <p:nvPr/>
          </p:nvSpPr>
          <p:spPr>
            <a:xfrm>
              <a:off x="0" y="0"/>
              <a:ext cx="1224000" cy="342305"/>
            </a:xfrm>
            <a:prstGeom prst="rect">
              <a:avLst/>
            </a:prstGeom>
            <a:solidFill>
              <a:srgbClr val="FFFFFF"/>
            </a:solidFill>
            <a:ln w="12700" cap="flat">
              <a:noFill/>
              <a:miter lim="400000"/>
            </a:ln>
            <a:effectLst/>
          </p:spPr>
          <p:txBody>
            <a:bodyPr wrap="square" lIns="45719" tIns="45719" rIns="45719" bIns="45719" numCol="1" anchor="ctr">
              <a:noAutofit/>
            </a:bodyPr>
            <a:lstStyle/>
            <a:p>
              <a:endParaRPr/>
            </a:p>
          </p:txBody>
        </p:sp>
        <p:pic>
          <p:nvPicPr>
            <p:cNvPr id="317" name="image11.png"/>
            <p:cNvPicPr>
              <a:picLocks noChangeAspect="1"/>
            </p:cNvPicPr>
            <p:nvPr/>
          </p:nvPicPr>
          <p:blipFill>
            <a:blip r:embed="rId2"/>
            <a:stretch>
              <a:fillRect/>
            </a:stretch>
          </p:blipFill>
          <p:spPr>
            <a:xfrm>
              <a:off x="0" y="0"/>
              <a:ext cx="1224000" cy="342305"/>
            </a:xfrm>
            <a:prstGeom prst="rect">
              <a:avLst/>
            </a:prstGeom>
            <a:ln w="12700" cap="flat">
              <a:noFill/>
              <a:miter lim="400000"/>
            </a:ln>
            <a:effectLst/>
          </p:spPr>
        </p:pic>
      </p:grpSp>
      <p:sp>
        <p:nvSpPr>
          <p:cNvPr id="319" name="ZoneTexte 6"/>
          <p:cNvSpPr txBox="1"/>
          <p:nvPr/>
        </p:nvSpPr>
        <p:spPr>
          <a:xfrm>
            <a:off x="5292114" y="1697485"/>
            <a:ext cx="3191761" cy="2392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100" b="1"/>
            </a:lvl1pPr>
          </a:lstStyle>
          <a:p>
            <a:r>
              <a:t>Pour chaque besoin, une réponse dédiée</a:t>
            </a:r>
          </a:p>
        </p:txBody>
      </p:sp>
      <p:grpSp>
        <p:nvGrpSpPr>
          <p:cNvPr id="322" name="Google Shape;333;p43"/>
          <p:cNvGrpSpPr/>
          <p:nvPr/>
        </p:nvGrpSpPr>
        <p:grpSpPr>
          <a:xfrm>
            <a:off x="4739835" y="1987399"/>
            <a:ext cx="4014576" cy="2379518"/>
            <a:chOff x="0" y="0"/>
            <a:chExt cx="4014575" cy="2379517"/>
          </a:xfrm>
        </p:grpSpPr>
        <p:sp>
          <p:nvSpPr>
            <p:cNvPr id="320" name="Shape 320"/>
            <p:cNvSpPr/>
            <p:nvPr/>
          </p:nvSpPr>
          <p:spPr>
            <a:xfrm>
              <a:off x="0" y="0"/>
              <a:ext cx="4014576" cy="2379518"/>
            </a:xfrm>
            <a:prstGeom prst="rect">
              <a:avLst/>
            </a:prstGeom>
            <a:solidFill>
              <a:srgbClr val="000091">
                <a:alpha val="7000"/>
              </a:srgbClr>
            </a:solidFill>
            <a:ln w="12700" cap="flat">
              <a:noFill/>
              <a:miter lim="400000"/>
            </a:ln>
            <a:effectLst/>
          </p:spPr>
          <p:txBody>
            <a:bodyPr wrap="square" lIns="45719" tIns="45719" rIns="45719" bIns="45719" numCol="1" anchor="ctr">
              <a:noAutofit/>
            </a:bodyPr>
            <a:lstStyle/>
            <a:p>
              <a:endParaRPr/>
            </a:p>
          </p:txBody>
        </p:sp>
        <p:pic>
          <p:nvPicPr>
            <p:cNvPr id="321" name="image12.png"/>
            <p:cNvPicPr>
              <a:picLocks noChangeAspect="1"/>
            </p:cNvPicPr>
            <p:nvPr/>
          </p:nvPicPr>
          <p:blipFill>
            <a:blip r:embed="rId3"/>
            <a:stretch>
              <a:fillRect/>
            </a:stretch>
          </p:blipFill>
          <p:spPr>
            <a:xfrm>
              <a:off x="0" y="0"/>
              <a:ext cx="4014576" cy="2379518"/>
            </a:xfrm>
            <a:prstGeom prst="rect">
              <a:avLst/>
            </a:prstGeom>
            <a:ln w="12700" cap="flat">
              <a:noFill/>
              <a:miter lim="400000"/>
            </a:ln>
            <a:effectLst/>
          </p:spPr>
        </p:pic>
      </p:grpSp>
      <p:sp>
        <p:nvSpPr>
          <p:cNvPr id="323" name="Espace réservé du numéro de diapositive 10"/>
          <p:cNvSpPr txBox="1">
            <a:spLocks noGrp="1"/>
          </p:cNvSpPr>
          <p:nvPr>
            <p:ph type="sldNum" sz="quarter" idx="2"/>
          </p:nvPr>
        </p:nvSpPr>
        <p:spPr>
          <a:xfrm>
            <a:off x="7486999" y="4899999"/>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25</a:t>
            </a:fld>
            <a:endParaRPr/>
          </a:p>
        </p:txBody>
      </p:sp>
      <p:sp>
        <p:nvSpPr>
          <p:cNvPr id="324" name="Espace réservé de la date 11"/>
          <p:cNvSpPr txBox="1"/>
          <p:nvPr/>
        </p:nvSpPr>
        <p:spPr>
          <a:xfrm>
            <a:off x="7614000" y="4899999"/>
            <a:ext cx="1170001"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700" b="1"/>
            </a:lvl1pPr>
          </a:lstStyle>
          <a:p>
            <a:r>
              <a:t>juillet 2020</a:t>
            </a:r>
          </a:p>
        </p:txBody>
      </p:sp>
      <p:grpSp>
        <p:nvGrpSpPr>
          <p:cNvPr id="327" name="Espace réservé du texte 2"/>
          <p:cNvGrpSpPr/>
          <p:nvPr/>
        </p:nvGrpSpPr>
        <p:grpSpPr>
          <a:xfrm>
            <a:off x="359996" y="1966143"/>
            <a:ext cx="4014577" cy="1559259"/>
            <a:chOff x="0" y="0"/>
            <a:chExt cx="4014575" cy="1559258"/>
          </a:xfrm>
        </p:grpSpPr>
        <p:sp>
          <p:nvSpPr>
            <p:cNvPr id="325" name="Shape 325"/>
            <p:cNvSpPr/>
            <p:nvPr/>
          </p:nvSpPr>
          <p:spPr>
            <a:xfrm>
              <a:off x="-1" y="-1"/>
              <a:ext cx="4014577" cy="1559260"/>
            </a:xfrm>
            <a:prstGeom prst="rect">
              <a:avLst/>
            </a:prstGeom>
            <a:solidFill>
              <a:srgbClr val="FFFFFF"/>
            </a:solidFill>
            <a:ln w="12700" cap="flat">
              <a:noFill/>
              <a:miter lim="400000"/>
            </a:ln>
            <a:effectLst/>
          </p:spPr>
          <p:txBody>
            <a:bodyPr wrap="square" lIns="45719" tIns="45719" rIns="45719" bIns="45719" numCol="1" anchor="t">
              <a:noAutofit/>
            </a:bodyPr>
            <a:lstStyle/>
            <a:p>
              <a:pPr algn="just">
                <a:spcBef>
                  <a:spcPts val="600"/>
                </a:spcBef>
                <a:defRPr sz="1000"/>
              </a:pPr>
              <a:endParaRPr/>
            </a:p>
          </p:txBody>
        </p:sp>
        <p:sp>
          <p:nvSpPr>
            <p:cNvPr id="326" name="Shape 326"/>
            <p:cNvSpPr txBox="1"/>
            <p:nvPr/>
          </p:nvSpPr>
          <p:spPr>
            <a:xfrm>
              <a:off x="-1" y="-1"/>
              <a:ext cx="4014577" cy="123961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lgn="just">
                <a:spcBef>
                  <a:spcPts val="600"/>
                </a:spcBef>
                <a:defRPr sz="1200"/>
              </a:lvl1pPr>
            </a:lstStyle>
            <a:p>
              <a:r>
                <a:t>Porté par la fédération nationale des collectivités concédantes et régies (FNCCR) dans le cadre des certificats d’énergie, ACTEE apporte un panel d’outils et de financement pour faciliter la rénovation énergétique de vos bâtiments publics. Le programme ACTEE 1 a déjà permis la mobilisation de 12 500 communes. Fort de ce succès, le programme ACTEE 2 vient d’être lancé.</a:t>
              </a:r>
            </a:p>
          </p:txBody>
        </p:sp>
      </p:gr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Espace réservé du pied de page 7"/>
          <p:cNvSpPr txBox="1"/>
          <p:nvPr/>
        </p:nvSpPr>
        <p:spPr>
          <a:xfrm>
            <a:off x="359999" y="4899999"/>
            <a:ext cx="5904002"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700" b="1"/>
            </a:lvl1pPr>
          </a:lstStyle>
          <a:p>
            <a:r>
              <a:t>Coordination interministérielle du plan de rénovation énergétique des bâtiments</a:t>
            </a:r>
          </a:p>
        </p:txBody>
      </p:sp>
      <p:sp>
        <p:nvSpPr>
          <p:cNvPr id="330" name="Titre 1"/>
          <p:cNvSpPr txBox="1">
            <a:spLocks noGrp="1"/>
          </p:cNvSpPr>
          <p:nvPr>
            <p:ph type="title"/>
          </p:nvPr>
        </p:nvSpPr>
        <p:spPr>
          <a:xfrm>
            <a:off x="360000" y="900000"/>
            <a:ext cx="8424000" cy="720001"/>
          </a:xfrm>
          <a:prstGeom prst="rect">
            <a:avLst/>
          </a:prstGeom>
        </p:spPr>
        <p:txBody>
          <a:bodyPr/>
          <a:lstStyle>
            <a:lvl1pPr>
              <a:defRPr sz="2800"/>
            </a:lvl1pPr>
          </a:lstStyle>
          <a:p>
            <a:r>
              <a:rPr dirty="0" err="1"/>
              <a:t>S’entourer</a:t>
            </a:r>
            <a:endParaRPr dirty="0"/>
          </a:p>
        </p:txBody>
      </p:sp>
      <p:sp>
        <p:nvSpPr>
          <p:cNvPr id="331" name="Espace réservé du texte 2"/>
          <p:cNvSpPr txBox="1">
            <a:spLocks noGrp="1"/>
          </p:cNvSpPr>
          <p:nvPr>
            <p:ph type="body" idx="1"/>
          </p:nvPr>
        </p:nvSpPr>
        <p:spPr>
          <a:xfrm>
            <a:off x="359997" y="1835998"/>
            <a:ext cx="8424000" cy="2926961"/>
          </a:xfrm>
          <a:prstGeom prst="rect">
            <a:avLst/>
          </a:prstGeom>
        </p:spPr>
        <p:txBody>
          <a:bodyPr/>
          <a:lstStyle/>
          <a:p>
            <a:pPr marL="0">
              <a:spcBef>
                <a:spcPts val="600"/>
              </a:spcBef>
              <a:defRPr sz="1400" b="1">
                <a:solidFill>
                  <a:srgbClr val="6D6DFF"/>
                </a:solidFill>
              </a:defRPr>
            </a:pPr>
            <a:r>
              <a:rPr u="sng" dirty="0">
                <a:solidFill>
                  <a:srgbClr val="0000FF"/>
                </a:solidFill>
                <a:uFill>
                  <a:solidFill>
                    <a:srgbClr val="0000FF"/>
                  </a:solidFill>
                </a:uFill>
                <a:hlinkClick r:id="rId2"/>
              </a:rPr>
              <a:t>Le </a:t>
            </a:r>
            <a:r>
              <a:rPr u="sng" dirty="0" err="1">
                <a:solidFill>
                  <a:srgbClr val="0000FF"/>
                </a:solidFill>
                <a:uFill>
                  <a:solidFill>
                    <a:srgbClr val="0000FF"/>
                  </a:solidFill>
                </a:uFill>
                <a:hlinkClick r:id="rId2"/>
              </a:rPr>
              <a:t>programme</a:t>
            </a:r>
            <a:r>
              <a:rPr u="sng" dirty="0">
                <a:solidFill>
                  <a:srgbClr val="0000FF"/>
                </a:solidFill>
                <a:uFill>
                  <a:solidFill>
                    <a:srgbClr val="0000FF"/>
                  </a:solidFill>
                </a:uFill>
                <a:hlinkClick r:id="rId2"/>
              </a:rPr>
              <a:t> ACTEE  </a:t>
            </a:r>
            <a:br>
              <a:rPr dirty="0"/>
            </a:br>
            <a:r>
              <a:rPr b="0" dirty="0" err="1">
                <a:solidFill>
                  <a:srgbClr val="000000"/>
                </a:solidFill>
              </a:rPr>
              <a:t>C’est</a:t>
            </a:r>
            <a:r>
              <a:rPr b="0" dirty="0">
                <a:solidFill>
                  <a:srgbClr val="000000"/>
                </a:solidFill>
              </a:rPr>
              <a:t> le </a:t>
            </a:r>
            <a:r>
              <a:rPr b="0" dirty="0" err="1">
                <a:solidFill>
                  <a:srgbClr val="000000"/>
                </a:solidFill>
              </a:rPr>
              <a:t>programme</a:t>
            </a:r>
            <a:r>
              <a:rPr b="0" dirty="0">
                <a:solidFill>
                  <a:srgbClr val="000000"/>
                </a:solidFill>
              </a:rPr>
              <a:t> transversal à destination des </a:t>
            </a:r>
            <a:r>
              <a:rPr b="0" dirty="0" err="1">
                <a:solidFill>
                  <a:srgbClr val="000000"/>
                </a:solidFill>
              </a:rPr>
              <a:t>collectivités</a:t>
            </a:r>
            <a:r>
              <a:rPr b="0" dirty="0">
                <a:solidFill>
                  <a:srgbClr val="000000"/>
                </a:solidFill>
              </a:rPr>
              <a:t>.</a:t>
            </a:r>
          </a:p>
          <a:p>
            <a:pPr marL="0" algn="just">
              <a:spcBef>
                <a:spcPts val="600"/>
              </a:spcBef>
              <a:defRPr sz="1100" b="1"/>
            </a:pPr>
            <a:r>
              <a:rPr dirty="0" err="1"/>
              <a:t>Une</a:t>
            </a:r>
            <a:r>
              <a:rPr dirty="0"/>
              <a:t> cellule de </a:t>
            </a:r>
            <a:r>
              <a:rPr dirty="0" err="1"/>
              <a:t>soutien</a:t>
            </a:r>
            <a:r>
              <a:rPr dirty="0"/>
              <a:t> </a:t>
            </a:r>
            <a:r>
              <a:rPr b="0" dirty="0"/>
              <a:t>pour </a:t>
            </a:r>
            <a:r>
              <a:rPr b="0" dirty="0" err="1"/>
              <a:t>répondre</a:t>
            </a:r>
            <a:r>
              <a:rPr b="0" dirty="0"/>
              <a:t> </a:t>
            </a:r>
            <a:r>
              <a:rPr b="0" dirty="0" err="1"/>
              <a:t>rapidement</a:t>
            </a:r>
            <a:r>
              <a:rPr b="0" dirty="0"/>
              <a:t> à </a:t>
            </a:r>
            <a:r>
              <a:rPr b="0" dirty="0" err="1"/>
              <a:t>vos</a:t>
            </a:r>
            <a:r>
              <a:rPr b="0" dirty="0"/>
              <a:t> interrogations via un </a:t>
            </a:r>
            <a:r>
              <a:rPr b="0" dirty="0" err="1"/>
              <a:t>numéro</a:t>
            </a:r>
            <a:r>
              <a:rPr b="0" dirty="0"/>
              <a:t> et un mail </a:t>
            </a:r>
            <a:r>
              <a:rPr b="0" dirty="0" err="1"/>
              <a:t>dédié</a:t>
            </a:r>
            <a:r>
              <a:rPr b="0" dirty="0"/>
              <a:t>. </a:t>
            </a:r>
            <a:r>
              <a:rPr b="0" dirty="0" err="1"/>
              <a:t>Posez</a:t>
            </a:r>
            <a:r>
              <a:rPr b="0" dirty="0"/>
              <a:t> </a:t>
            </a:r>
            <a:r>
              <a:rPr b="0" dirty="0" err="1"/>
              <a:t>vos</a:t>
            </a:r>
            <a:r>
              <a:rPr b="0" dirty="0"/>
              <a:t> questions à </a:t>
            </a:r>
            <a:r>
              <a:rPr b="0" i="1" u="sng" dirty="0">
                <a:solidFill>
                  <a:srgbClr val="0000FF"/>
                </a:solidFill>
                <a:uFill>
                  <a:solidFill>
                    <a:srgbClr val="0000FF"/>
                  </a:solidFill>
                </a:uFill>
                <a:hlinkClick r:id="rId3"/>
              </a:rPr>
              <a:t>renovation.actee@fnccr.asso.fr</a:t>
            </a:r>
            <a:endParaRPr i="1" dirty="0">
              <a:solidFill>
                <a:srgbClr val="6D6DFF"/>
              </a:solidFill>
            </a:endParaRPr>
          </a:p>
          <a:p>
            <a:pPr marL="0" algn="just">
              <a:defRPr sz="1100" b="1"/>
            </a:pPr>
            <a:r>
              <a:rPr dirty="0"/>
              <a:t>Des </a:t>
            </a:r>
            <a:r>
              <a:rPr dirty="0" err="1"/>
              <a:t>appels</a:t>
            </a:r>
            <a:r>
              <a:rPr dirty="0"/>
              <a:t> à manifestation </a:t>
            </a:r>
            <a:r>
              <a:rPr dirty="0" err="1"/>
              <a:t>d’intérêt</a:t>
            </a:r>
            <a:r>
              <a:rPr dirty="0"/>
              <a:t> (AMI) </a:t>
            </a:r>
            <a:r>
              <a:rPr b="0" dirty="0"/>
              <a:t>pour </a:t>
            </a:r>
            <a:r>
              <a:rPr b="0" dirty="0" err="1"/>
              <a:t>vous</a:t>
            </a:r>
            <a:r>
              <a:rPr b="0" dirty="0"/>
              <a:t> financer sur 4 </a:t>
            </a:r>
            <a:r>
              <a:rPr b="0" dirty="0" err="1"/>
              <a:t>postes</a:t>
            </a:r>
            <a:r>
              <a:rPr b="0" dirty="0"/>
              <a:t> </a:t>
            </a:r>
            <a:r>
              <a:rPr b="0" dirty="0" err="1"/>
              <a:t>potentiels</a:t>
            </a:r>
            <a:r>
              <a:rPr b="0" dirty="0"/>
              <a:t> :</a:t>
            </a:r>
            <a:r>
              <a:rPr dirty="0"/>
              <a:t> </a:t>
            </a:r>
          </a:p>
          <a:p>
            <a:pPr marL="457200" lvl="1" indent="-172800" algn="just">
              <a:buClr>
                <a:srgbClr val="000000"/>
              </a:buClr>
              <a:buSzPct val="100000"/>
              <a:buFont typeface="Arial"/>
              <a:defRPr sz="1100"/>
            </a:pPr>
            <a:r>
              <a:rPr dirty="0"/>
              <a:t>poste </a:t>
            </a:r>
            <a:r>
              <a:rPr dirty="0" err="1"/>
              <a:t>d’économe</a:t>
            </a:r>
            <a:r>
              <a:rPr dirty="0"/>
              <a:t> de flux</a:t>
            </a:r>
            <a:endParaRPr sz="900" dirty="0"/>
          </a:p>
          <a:p>
            <a:pPr marL="457200" lvl="1" indent="-172800" algn="just">
              <a:buClr>
                <a:srgbClr val="000000"/>
              </a:buClr>
              <a:buSzPct val="100000"/>
              <a:buFont typeface="Arial"/>
              <a:defRPr sz="1100"/>
            </a:pPr>
            <a:r>
              <a:rPr dirty="0" err="1"/>
              <a:t>outils</a:t>
            </a:r>
            <a:r>
              <a:rPr dirty="0"/>
              <a:t> de </a:t>
            </a:r>
            <a:r>
              <a:rPr dirty="0" err="1"/>
              <a:t>mesure</a:t>
            </a:r>
            <a:r>
              <a:rPr dirty="0"/>
              <a:t> et </a:t>
            </a:r>
            <a:r>
              <a:rPr dirty="0" err="1"/>
              <a:t>petits</a:t>
            </a:r>
            <a:r>
              <a:rPr dirty="0"/>
              <a:t> </a:t>
            </a:r>
            <a:r>
              <a:rPr dirty="0" err="1"/>
              <a:t>équipements</a:t>
            </a:r>
            <a:endParaRPr sz="900" dirty="0"/>
          </a:p>
          <a:p>
            <a:pPr marL="457200" lvl="1" indent="-172800" algn="just">
              <a:buClr>
                <a:srgbClr val="000000"/>
              </a:buClr>
              <a:buSzPct val="100000"/>
              <a:buFont typeface="Arial"/>
              <a:defRPr sz="1100"/>
            </a:pPr>
            <a:r>
              <a:rPr dirty="0"/>
              <a:t>audits et </a:t>
            </a:r>
            <a:r>
              <a:rPr dirty="0" err="1"/>
              <a:t>stratégies</a:t>
            </a:r>
            <a:r>
              <a:rPr dirty="0"/>
              <a:t> </a:t>
            </a:r>
            <a:r>
              <a:rPr dirty="0" err="1"/>
              <a:t>pluriannuelles</a:t>
            </a:r>
            <a:r>
              <a:rPr dirty="0"/>
              <a:t> </a:t>
            </a:r>
            <a:r>
              <a:rPr dirty="0" err="1"/>
              <a:t>d’investissement</a:t>
            </a:r>
            <a:endParaRPr sz="900" dirty="0"/>
          </a:p>
          <a:p>
            <a:pPr marL="457200" lvl="1" indent="-172800" algn="just">
              <a:buClr>
                <a:srgbClr val="000000"/>
              </a:buClr>
              <a:buSzPct val="100000"/>
              <a:buFont typeface="Arial"/>
              <a:defRPr sz="1100"/>
            </a:pPr>
            <a:r>
              <a:rPr dirty="0"/>
              <a:t>aide au </a:t>
            </a:r>
            <a:r>
              <a:rPr dirty="0" err="1"/>
              <a:t>financement</a:t>
            </a:r>
            <a:r>
              <a:rPr dirty="0"/>
              <a:t> de la </a:t>
            </a:r>
            <a:r>
              <a:rPr dirty="0" err="1"/>
              <a:t>maîtrise</a:t>
            </a:r>
            <a:r>
              <a:rPr dirty="0"/>
              <a:t> </a:t>
            </a:r>
            <a:r>
              <a:rPr dirty="0" err="1"/>
              <a:t>d’œuvre</a:t>
            </a:r>
            <a:r>
              <a:rPr dirty="0"/>
              <a:t> </a:t>
            </a:r>
            <a:r>
              <a:rPr dirty="0" err="1"/>
              <a:t>ou</a:t>
            </a:r>
            <a:r>
              <a:rPr dirty="0"/>
              <a:t> assistance à </a:t>
            </a:r>
            <a:r>
              <a:rPr dirty="0" err="1"/>
              <a:t>maîtrise</a:t>
            </a:r>
            <a:r>
              <a:rPr dirty="0"/>
              <a:t> </a:t>
            </a:r>
            <a:r>
              <a:rPr dirty="0" err="1"/>
              <a:t>d’ouvrage</a:t>
            </a:r>
            <a:r>
              <a:rPr dirty="0"/>
              <a:t> pour la </a:t>
            </a:r>
            <a:r>
              <a:rPr dirty="0" err="1"/>
              <a:t>mise</a:t>
            </a:r>
            <a:r>
              <a:rPr dirty="0"/>
              <a:t> </a:t>
            </a:r>
            <a:r>
              <a:rPr dirty="0" err="1"/>
              <a:t>en</a:t>
            </a:r>
            <a:r>
              <a:rPr dirty="0"/>
              <a:t> place d’un </a:t>
            </a:r>
            <a:r>
              <a:rPr dirty="0" err="1"/>
              <a:t>contrat</a:t>
            </a:r>
            <a:r>
              <a:rPr dirty="0"/>
              <a:t> de performance </a:t>
            </a:r>
            <a:r>
              <a:rPr dirty="0" err="1"/>
              <a:t>énergétique</a:t>
            </a:r>
            <a:endParaRPr sz="900" dirty="0"/>
          </a:p>
          <a:p>
            <a:pPr marL="0" algn="just">
              <a:spcBef>
                <a:spcPts val="600"/>
              </a:spcBef>
              <a:defRPr sz="1100" b="1"/>
            </a:pPr>
            <a:r>
              <a:rPr dirty="0"/>
              <a:t>Des sous-</a:t>
            </a:r>
            <a:r>
              <a:rPr dirty="0" err="1"/>
              <a:t>programmes</a:t>
            </a:r>
            <a:r>
              <a:rPr dirty="0"/>
              <a:t> </a:t>
            </a:r>
            <a:r>
              <a:rPr b="0" dirty="0"/>
              <a:t>pour les </a:t>
            </a:r>
            <a:r>
              <a:rPr b="0" dirty="0" err="1"/>
              <a:t>projets</a:t>
            </a:r>
            <a:r>
              <a:rPr b="0" dirty="0"/>
              <a:t> de </a:t>
            </a:r>
            <a:r>
              <a:rPr b="0" dirty="0" err="1"/>
              <a:t>rénovation</a:t>
            </a:r>
            <a:r>
              <a:rPr b="0" dirty="0"/>
              <a:t> de piscine et </a:t>
            </a:r>
            <a:r>
              <a:rPr b="0" dirty="0" err="1"/>
              <a:t>bâtiments</a:t>
            </a:r>
            <a:r>
              <a:rPr b="0" dirty="0"/>
              <a:t> </a:t>
            </a:r>
            <a:r>
              <a:rPr b="0" dirty="0" err="1"/>
              <a:t>classés</a:t>
            </a:r>
            <a:r>
              <a:rPr b="0" dirty="0"/>
              <a:t> </a:t>
            </a:r>
            <a:r>
              <a:rPr b="0" dirty="0" err="1"/>
              <a:t>appelant</a:t>
            </a:r>
            <a:r>
              <a:rPr b="0" dirty="0"/>
              <a:t> </a:t>
            </a:r>
            <a:r>
              <a:rPr b="0" dirty="0" err="1"/>
              <a:t>une</a:t>
            </a:r>
            <a:r>
              <a:rPr b="0" dirty="0"/>
              <a:t> </a:t>
            </a:r>
            <a:r>
              <a:rPr b="0" dirty="0" err="1"/>
              <a:t>approche</a:t>
            </a:r>
            <a:r>
              <a:rPr b="0" dirty="0"/>
              <a:t> </a:t>
            </a:r>
            <a:r>
              <a:rPr b="0" dirty="0" err="1"/>
              <a:t>spécifique</a:t>
            </a:r>
            <a:r>
              <a:rPr b="0" dirty="0"/>
              <a:t>.</a:t>
            </a:r>
          </a:p>
          <a:p>
            <a:pPr marL="0" algn="just">
              <a:spcBef>
                <a:spcPts val="600"/>
              </a:spcBef>
              <a:defRPr sz="1100" b="1"/>
            </a:pPr>
            <a:r>
              <a:rPr dirty="0" err="1"/>
              <a:t>Une</a:t>
            </a:r>
            <a:r>
              <a:rPr dirty="0"/>
              <a:t> </a:t>
            </a:r>
            <a:r>
              <a:rPr dirty="0" err="1"/>
              <a:t>boîte</a:t>
            </a:r>
            <a:r>
              <a:rPr dirty="0"/>
              <a:t> à </a:t>
            </a:r>
            <a:r>
              <a:rPr dirty="0" err="1"/>
              <a:t>outils</a:t>
            </a:r>
            <a:r>
              <a:rPr dirty="0"/>
              <a:t> </a:t>
            </a:r>
            <a:r>
              <a:rPr b="0" dirty="0"/>
              <a:t>avec des guides, fiches </a:t>
            </a:r>
            <a:r>
              <a:rPr b="0" dirty="0" err="1"/>
              <a:t>pratiques</a:t>
            </a:r>
            <a:r>
              <a:rPr b="0" dirty="0"/>
              <a:t> et cahier des charges type. </a:t>
            </a:r>
          </a:p>
        </p:txBody>
      </p:sp>
      <p:sp>
        <p:nvSpPr>
          <p:cNvPr id="332" name="Espace réservé du texte 3"/>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3949224" indent="-276225" algn="r">
              <a:spcBef>
                <a:spcPts val="0"/>
              </a:spcBef>
              <a:buClr>
                <a:srgbClr val="000000"/>
              </a:buClr>
              <a:buSzPts val="700"/>
              <a:buAutoNum type="arabicPeriod" startAt="2"/>
              <a:defRPr sz="700" b="1"/>
            </a:pPr>
            <a:r>
              <a:t>Quelles étapes dois-je suivre ?</a:t>
            </a:r>
          </a:p>
          <a:p>
            <a:pPr marL="0" indent="180975" algn="r">
              <a:spcBef>
                <a:spcPts val="0"/>
              </a:spcBef>
              <a:buClr>
                <a:srgbClr val="000000"/>
              </a:buClr>
              <a:defRPr sz="700"/>
            </a:pPr>
            <a:r>
              <a:t>S’entourer</a:t>
            </a:r>
          </a:p>
        </p:txBody>
      </p:sp>
      <p:grpSp>
        <p:nvGrpSpPr>
          <p:cNvPr id="335" name="Google Shape;332;p43"/>
          <p:cNvGrpSpPr/>
          <p:nvPr/>
        </p:nvGrpSpPr>
        <p:grpSpPr>
          <a:xfrm>
            <a:off x="359996" y="1314000"/>
            <a:ext cx="1224001" cy="342305"/>
            <a:chOff x="0" y="0"/>
            <a:chExt cx="1223999" cy="342304"/>
          </a:xfrm>
        </p:grpSpPr>
        <p:sp>
          <p:nvSpPr>
            <p:cNvPr id="333" name="Shape 333"/>
            <p:cNvSpPr/>
            <p:nvPr/>
          </p:nvSpPr>
          <p:spPr>
            <a:xfrm>
              <a:off x="0" y="0"/>
              <a:ext cx="1224000" cy="342305"/>
            </a:xfrm>
            <a:prstGeom prst="rect">
              <a:avLst/>
            </a:prstGeom>
            <a:solidFill>
              <a:srgbClr val="FFFFFF"/>
            </a:solidFill>
            <a:ln w="12700" cap="flat">
              <a:noFill/>
              <a:miter lim="400000"/>
            </a:ln>
            <a:effectLst/>
          </p:spPr>
          <p:txBody>
            <a:bodyPr wrap="square" lIns="45719" tIns="45719" rIns="45719" bIns="45719" numCol="1" anchor="ctr">
              <a:noAutofit/>
            </a:bodyPr>
            <a:lstStyle/>
            <a:p>
              <a:endParaRPr/>
            </a:p>
          </p:txBody>
        </p:sp>
        <p:pic>
          <p:nvPicPr>
            <p:cNvPr id="334" name="image11.png"/>
            <p:cNvPicPr>
              <a:picLocks noChangeAspect="1"/>
            </p:cNvPicPr>
            <p:nvPr/>
          </p:nvPicPr>
          <p:blipFill>
            <a:blip r:embed="rId4"/>
            <a:stretch>
              <a:fillRect/>
            </a:stretch>
          </p:blipFill>
          <p:spPr>
            <a:xfrm>
              <a:off x="0" y="0"/>
              <a:ext cx="1224000" cy="342305"/>
            </a:xfrm>
            <a:prstGeom prst="rect">
              <a:avLst/>
            </a:prstGeom>
            <a:ln w="12700" cap="flat">
              <a:noFill/>
              <a:miter lim="400000"/>
            </a:ln>
            <a:effectLst/>
          </p:spPr>
        </p:pic>
      </p:grpSp>
      <p:sp>
        <p:nvSpPr>
          <p:cNvPr id="336" name="Espace réservé du numéro de diapositive 10"/>
          <p:cNvSpPr txBox="1">
            <a:spLocks noGrp="1"/>
          </p:cNvSpPr>
          <p:nvPr>
            <p:ph type="sldNum" sz="quarter" idx="2"/>
          </p:nvPr>
        </p:nvSpPr>
        <p:spPr>
          <a:xfrm>
            <a:off x="7486999" y="4899999"/>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26</a:t>
            </a:fld>
            <a:endParaRPr/>
          </a:p>
        </p:txBody>
      </p:sp>
      <p:sp>
        <p:nvSpPr>
          <p:cNvPr id="337" name="Espace réservé de la date 11"/>
          <p:cNvSpPr txBox="1"/>
          <p:nvPr/>
        </p:nvSpPr>
        <p:spPr>
          <a:xfrm>
            <a:off x="7614000" y="4899999"/>
            <a:ext cx="1170001"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700" b="1"/>
            </a:lvl1pPr>
          </a:lstStyle>
          <a:p>
            <a:r>
              <a:t>juillet 2020</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Espace réservé du pied de page 5"/>
          <p:cNvSpPr txBox="1"/>
          <p:nvPr/>
        </p:nvSpPr>
        <p:spPr>
          <a:xfrm>
            <a:off x="359999" y="4899999"/>
            <a:ext cx="5904002"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700" b="1"/>
            </a:lvl1pPr>
          </a:lstStyle>
          <a:p>
            <a:r>
              <a:t>Coordination interministérielle du plan de rénovation énergétique des bâtiments</a:t>
            </a:r>
          </a:p>
        </p:txBody>
      </p:sp>
      <p:sp>
        <p:nvSpPr>
          <p:cNvPr id="340" name="Titre 1"/>
          <p:cNvSpPr txBox="1">
            <a:spLocks noGrp="1"/>
          </p:cNvSpPr>
          <p:nvPr>
            <p:ph type="title"/>
          </p:nvPr>
        </p:nvSpPr>
        <p:spPr>
          <a:xfrm>
            <a:off x="386670" y="900000"/>
            <a:ext cx="8424000" cy="720001"/>
          </a:xfrm>
          <a:prstGeom prst="rect">
            <a:avLst/>
          </a:prstGeom>
        </p:spPr>
        <p:txBody>
          <a:bodyPr/>
          <a:lstStyle>
            <a:lvl1pPr>
              <a:defRPr sz="2800"/>
            </a:lvl1pPr>
          </a:lstStyle>
          <a:p>
            <a:r>
              <a:t>S’entourer </a:t>
            </a:r>
          </a:p>
        </p:txBody>
      </p:sp>
      <p:sp>
        <p:nvSpPr>
          <p:cNvPr id="341" name="Espace réservé du texte 2"/>
          <p:cNvSpPr txBox="1">
            <a:spLocks noGrp="1"/>
          </p:cNvSpPr>
          <p:nvPr>
            <p:ph type="body" sz="quarter" idx="1"/>
          </p:nvPr>
        </p:nvSpPr>
        <p:spPr>
          <a:xfrm>
            <a:off x="4799117" y="2874393"/>
            <a:ext cx="3958213" cy="1715068"/>
          </a:xfrm>
          <a:prstGeom prst="rect">
            <a:avLst/>
          </a:prstGeom>
          <a:solidFill>
            <a:srgbClr val="000091">
              <a:alpha val="5000"/>
            </a:srgbClr>
          </a:solidFill>
        </p:spPr>
        <p:txBody>
          <a:bodyPr lIns="72000" tIns="72000" rIns="72000" bIns="72000"/>
          <a:lstStyle/>
          <a:p>
            <a:pPr marL="0" algn="just">
              <a:spcBef>
                <a:spcPts val="400"/>
              </a:spcBef>
              <a:defRPr sz="1100" b="1">
                <a:solidFill>
                  <a:srgbClr val="000091"/>
                </a:solidFill>
              </a:defRPr>
            </a:pPr>
            <a:r>
              <a:t>Un économe de flux, qu’est-ce que c’est ?</a:t>
            </a:r>
          </a:p>
          <a:p>
            <a:pPr marL="0" algn="just">
              <a:spcBef>
                <a:spcPts val="600"/>
              </a:spcBef>
              <a:defRPr sz="900"/>
            </a:pPr>
            <a:r>
              <a:t>L’économe vient en complément d’un CEP (Conseiller en énergie partagé) de l’Ademe, s’il y en a déjà un sur le territoire. Il permet de réaliser des économies grâce à des « ajustements » techniques et comportementaux. Les économies dégagées permettront par la suite d’engager des travaux plus conséquents au niveau du patrimoine. Finalement, l’objectif recherché par l’économe de flux et la collectivité, est celui de la rationalisation des coûts d’investissement en identifiant les actions qui vont être les plus efficaces. Cependant la mission de l’économe de flux ACTEE n’a de sens que si elle s’inscrit dans la durée.</a:t>
            </a:r>
          </a:p>
        </p:txBody>
      </p:sp>
      <p:sp>
        <p:nvSpPr>
          <p:cNvPr id="342" name="Espace réservé du texte 3"/>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3949224" indent="-276225" algn="r">
              <a:spcBef>
                <a:spcPts val="0"/>
              </a:spcBef>
              <a:buClr>
                <a:srgbClr val="000000"/>
              </a:buClr>
              <a:buSzPts val="700"/>
              <a:buAutoNum type="arabicPeriod" startAt="2"/>
              <a:defRPr sz="700" b="1"/>
            </a:pPr>
            <a:r>
              <a:t>Quelles étapes dois-je suivre ?</a:t>
            </a:r>
          </a:p>
          <a:p>
            <a:pPr marL="0" indent="180975" algn="r">
              <a:spcBef>
                <a:spcPts val="0"/>
              </a:spcBef>
              <a:buClr>
                <a:srgbClr val="000000"/>
              </a:buClr>
              <a:defRPr sz="700"/>
            </a:pPr>
            <a:r>
              <a:t>S’entourer</a:t>
            </a:r>
          </a:p>
        </p:txBody>
      </p:sp>
      <p:grpSp>
        <p:nvGrpSpPr>
          <p:cNvPr id="345" name="Google Shape;332;p43"/>
          <p:cNvGrpSpPr/>
          <p:nvPr/>
        </p:nvGrpSpPr>
        <p:grpSpPr>
          <a:xfrm>
            <a:off x="359996" y="1314000"/>
            <a:ext cx="1224001" cy="342305"/>
            <a:chOff x="0" y="0"/>
            <a:chExt cx="1223999" cy="342304"/>
          </a:xfrm>
        </p:grpSpPr>
        <p:sp>
          <p:nvSpPr>
            <p:cNvPr id="343" name="Shape 343"/>
            <p:cNvSpPr/>
            <p:nvPr/>
          </p:nvSpPr>
          <p:spPr>
            <a:xfrm>
              <a:off x="0" y="0"/>
              <a:ext cx="1224000" cy="342305"/>
            </a:xfrm>
            <a:prstGeom prst="rect">
              <a:avLst/>
            </a:prstGeom>
            <a:solidFill>
              <a:srgbClr val="FFFFFF"/>
            </a:solidFill>
            <a:ln w="12700" cap="flat">
              <a:noFill/>
              <a:miter lim="400000"/>
            </a:ln>
            <a:effectLst/>
          </p:spPr>
          <p:txBody>
            <a:bodyPr wrap="square" lIns="45719" tIns="45719" rIns="45719" bIns="45719" numCol="1" anchor="ctr">
              <a:noAutofit/>
            </a:bodyPr>
            <a:lstStyle/>
            <a:p>
              <a:endParaRPr/>
            </a:p>
          </p:txBody>
        </p:sp>
        <p:pic>
          <p:nvPicPr>
            <p:cNvPr id="344" name="image11.png"/>
            <p:cNvPicPr>
              <a:picLocks noChangeAspect="1"/>
            </p:cNvPicPr>
            <p:nvPr/>
          </p:nvPicPr>
          <p:blipFill>
            <a:blip r:embed="rId2"/>
            <a:stretch>
              <a:fillRect/>
            </a:stretch>
          </p:blipFill>
          <p:spPr>
            <a:xfrm>
              <a:off x="0" y="0"/>
              <a:ext cx="1224000" cy="342305"/>
            </a:xfrm>
            <a:prstGeom prst="rect">
              <a:avLst/>
            </a:prstGeom>
            <a:ln w="12700" cap="flat">
              <a:noFill/>
              <a:miter lim="400000"/>
            </a:ln>
            <a:effectLst/>
          </p:spPr>
        </p:pic>
      </p:grpSp>
      <p:grpSp>
        <p:nvGrpSpPr>
          <p:cNvPr id="350" name="Groupe 16"/>
          <p:cNvGrpSpPr/>
          <p:nvPr/>
        </p:nvGrpSpPr>
        <p:grpSpPr>
          <a:xfrm>
            <a:off x="5332824" y="1580372"/>
            <a:ext cx="3055527" cy="1192182"/>
            <a:chOff x="0" y="0"/>
            <a:chExt cx="3055526" cy="1192180"/>
          </a:xfrm>
        </p:grpSpPr>
        <p:grpSp>
          <p:nvGrpSpPr>
            <p:cNvPr id="348" name="Espace réservé du texte 2"/>
            <p:cNvGrpSpPr/>
            <p:nvPr/>
          </p:nvGrpSpPr>
          <p:grpSpPr>
            <a:xfrm>
              <a:off x="-1" y="-1"/>
              <a:ext cx="3055528" cy="1192182"/>
              <a:chOff x="0" y="0"/>
              <a:chExt cx="3055526" cy="1192180"/>
            </a:xfrm>
          </p:grpSpPr>
          <p:sp>
            <p:nvSpPr>
              <p:cNvPr id="346" name="Shape 346"/>
              <p:cNvSpPr/>
              <p:nvPr/>
            </p:nvSpPr>
            <p:spPr>
              <a:xfrm>
                <a:off x="-1" y="-1"/>
                <a:ext cx="3055528" cy="1192182"/>
              </a:xfrm>
              <a:prstGeom prst="rect">
                <a:avLst/>
              </a:prstGeom>
              <a:solidFill>
                <a:srgbClr val="FFFFFF"/>
              </a:solidFill>
              <a:ln w="12700" cap="flat">
                <a:noFill/>
                <a:miter lim="400000"/>
              </a:ln>
              <a:effectLst/>
            </p:spPr>
            <p:txBody>
              <a:bodyPr wrap="square" lIns="45719" tIns="45719" rIns="45719" bIns="45719" numCol="1" anchor="t">
                <a:noAutofit/>
              </a:bodyPr>
              <a:lstStyle/>
              <a:p>
                <a:pPr algn="ctr">
                  <a:spcBef>
                    <a:spcPts val="400"/>
                  </a:spcBef>
                  <a:defRPr sz="1200" b="1"/>
                </a:pPr>
                <a:endParaRPr/>
              </a:p>
            </p:txBody>
          </p:sp>
          <p:sp>
            <p:nvSpPr>
              <p:cNvPr id="347" name="Shape 347"/>
              <p:cNvSpPr txBox="1"/>
              <p:nvPr/>
            </p:nvSpPr>
            <p:spPr>
              <a:xfrm>
                <a:off x="-1" y="-1"/>
                <a:ext cx="3019528" cy="30023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indent="72000" algn="ctr">
                  <a:spcBef>
                    <a:spcPts val="400"/>
                  </a:spcBef>
                  <a:defRPr sz="1100" b="1">
                    <a:solidFill>
                      <a:srgbClr val="000091"/>
                    </a:solidFill>
                  </a:defRPr>
                </a:pPr>
                <a:r>
                  <a:t>Un véritable effet levier sur vos travaux</a:t>
                </a:r>
                <a:br/>
                <a:endParaRPr/>
              </a:p>
            </p:txBody>
          </p:sp>
        </p:grpSp>
        <p:pic>
          <p:nvPicPr>
            <p:cNvPr id="349" name="Google Shape;347;p44" descr="Google Shape;347;p44"/>
            <p:cNvPicPr>
              <a:picLocks noChangeAspect="1"/>
            </p:cNvPicPr>
            <p:nvPr/>
          </p:nvPicPr>
          <p:blipFill>
            <a:blip r:embed="rId3"/>
            <a:stretch>
              <a:fillRect/>
            </a:stretch>
          </p:blipFill>
          <p:spPr>
            <a:xfrm>
              <a:off x="539606" y="307165"/>
              <a:ext cx="1979347" cy="787800"/>
            </a:xfrm>
            <a:prstGeom prst="rect">
              <a:avLst/>
            </a:prstGeom>
            <a:ln w="12700" cap="flat">
              <a:noFill/>
              <a:miter lim="400000"/>
            </a:ln>
            <a:effectLst/>
          </p:spPr>
        </p:pic>
      </p:grpSp>
      <p:sp>
        <p:nvSpPr>
          <p:cNvPr id="351" name="Espace réservé du numéro de diapositive 6"/>
          <p:cNvSpPr txBox="1">
            <a:spLocks noGrp="1"/>
          </p:cNvSpPr>
          <p:nvPr>
            <p:ph type="sldNum" sz="quarter" idx="2"/>
          </p:nvPr>
        </p:nvSpPr>
        <p:spPr>
          <a:xfrm>
            <a:off x="7486999" y="4899999"/>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27</a:t>
            </a:fld>
            <a:endParaRPr/>
          </a:p>
        </p:txBody>
      </p:sp>
      <p:sp>
        <p:nvSpPr>
          <p:cNvPr id="352" name="Espace réservé de la date 7"/>
          <p:cNvSpPr txBox="1"/>
          <p:nvPr/>
        </p:nvSpPr>
        <p:spPr>
          <a:xfrm>
            <a:off x="7614000" y="4899999"/>
            <a:ext cx="1170001"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700" b="1"/>
            </a:lvl1pPr>
          </a:lstStyle>
          <a:p>
            <a:r>
              <a:t>juillet 2020</a:t>
            </a:r>
          </a:p>
        </p:txBody>
      </p:sp>
      <p:pic>
        <p:nvPicPr>
          <p:cNvPr id="353" name="Image 14" descr="Image 14"/>
          <p:cNvPicPr>
            <a:picLocks noChangeAspect="1"/>
          </p:cNvPicPr>
          <p:nvPr/>
        </p:nvPicPr>
        <p:blipFill>
          <a:blip r:embed="rId4"/>
          <a:stretch>
            <a:fillRect/>
          </a:stretch>
        </p:blipFill>
        <p:spPr>
          <a:xfrm>
            <a:off x="537342" y="2070304"/>
            <a:ext cx="3839457" cy="1857564"/>
          </a:xfrm>
          <a:prstGeom prst="rect">
            <a:avLst/>
          </a:prstGeom>
          <a:ln w="12700">
            <a:miter lim="400000"/>
          </a:ln>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Espace réservé du pied de page 4"/>
          <p:cNvSpPr txBox="1"/>
          <p:nvPr/>
        </p:nvSpPr>
        <p:spPr>
          <a:xfrm>
            <a:off x="359999" y="4899999"/>
            <a:ext cx="5904002"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700" b="1"/>
            </a:lvl1pPr>
          </a:lstStyle>
          <a:p>
            <a:r>
              <a:t>Coordination interministérielle du plan de rénovation énergétique des bâtiments</a:t>
            </a:r>
          </a:p>
        </p:txBody>
      </p:sp>
      <p:sp>
        <p:nvSpPr>
          <p:cNvPr id="356" name="Titre 1"/>
          <p:cNvSpPr txBox="1">
            <a:spLocks noGrp="1"/>
          </p:cNvSpPr>
          <p:nvPr>
            <p:ph type="title"/>
          </p:nvPr>
        </p:nvSpPr>
        <p:spPr>
          <a:xfrm>
            <a:off x="360000" y="900000"/>
            <a:ext cx="8424000" cy="720001"/>
          </a:xfrm>
          <a:prstGeom prst="rect">
            <a:avLst/>
          </a:prstGeom>
        </p:spPr>
        <p:txBody>
          <a:bodyPr/>
          <a:lstStyle>
            <a:lvl1pPr>
              <a:defRPr sz="2800"/>
            </a:lvl1pPr>
          </a:lstStyle>
          <a:p>
            <a:r>
              <a:t>S’entourer </a:t>
            </a:r>
          </a:p>
        </p:txBody>
      </p:sp>
      <p:sp>
        <p:nvSpPr>
          <p:cNvPr id="357" name="Espace réservé du texte 2"/>
          <p:cNvSpPr txBox="1">
            <a:spLocks noGrp="1"/>
          </p:cNvSpPr>
          <p:nvPr>
            <p:ph type="body" idx="1"/>
          </p:nvPr>
        </p:nvSpPr>
        <p:spPr>
          <a:xfrm>
            <a:off x="359996" y="1835999"/>
            <a:ext cx="8496002" cy="2574002"/>
          </a:xfrm>
          <a:prstGeom prst="rect">
            <a:avLst/>
          </a:prstGeom>
        </p:spPr>
        <p:txBody>
          <a:bodyPr/>
          <a:lstStyle/>
          <a:p>
            <a:pPr marL="0">
              <a:spcBef>
                <a:spcPts val="600"/>
              </a:spcBef>
              <a:defRPr sz="1400" b="1"/>
            </a:pPr>
            <a:r>
              <a:t>Le premier appel à manifestation d’intérêt démarre bientôt, </a:t>
            </a:r>
            <a:br/>
            <a:r>
              <a:rPr b="0"/>
              <a:t>inscrivez-vous et devenez lauréat du programme ACTEE en </a:t>
            </a:r>
            <a:r>
              <a:rPr b="0" u="sng">
                <a:solidFill>
                  <a:srgbClr val="0000FF"/>
                </a:solidFill>
                <a:uFill>
                  <a:solidFill>
                    <a:srgbClr val="0000FF"/>
                  </a:solidFill>
                </a:uFill>
                <a:hlinkClick r:id="rId2"/>
              </a:rPr>
              <a:t>cliquant ici</a:t>
            </a:r>
          </a:p>
        </p:txBody>
      </p:sp>
      <p:sp>
        <p:nvSpPr>
          <p:cNvPr id="358" name="Espace réservé du texte 3"/>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3949224" indent="-276225" algn="r">
              <a:spcBef>
                <a:spcPts val="0"/>
              </a:spcBef>
              <a:buClr>
                <a:srgbClr val="000000"/>
              </a:buClr>
              <a:buSzPts val="700"/>
              <a:buAutoNum type="arabicPeriod" startAt="2"/>
              <a:defRPr sz="700" b="1"/>
            </a:pPr>
            <a:r>
              <a:t>Quelles étapes dois-je suivre ?</a:t>
            </a:r>
          </a:p>
          <a:p>
            <a:pPr marL="0" indent="180975" algn="r">
              <a:spcBef>
                <a:spcPts val="0"/>
              </a:spcBef>
              <a:buClr>
                <a:srgbClr val="000000"/>
              </a:buClr>
              <a:defRPr sz="700"/>
            </a:pPr>
            <a:r>
              <a:t>S’entourer</a:t>
            </a:r>
          </a:p>
        </p:txBody>
      </p:sp>
      <p:grpSp>
        <p:nvGrpSpPr>
          <p:cNvPr id="361" name="Google Shape;332;p43"/>
          <p:cNvGrpSpPr/>
          <p:nvPr/>
        </p:nvGrpSpPr>
        <p:grpSpPr>
          <a:xfrm>
            <a:off x="359996" y="1314000"/>
            <a:ext cx="1224001" cy="342305"/>
            <a:chOff x="0" y="0"/>
            <a:chExt cx="1223999" cy="342304"/>
          </a:xfrm>
        </p:grpSpPr>
        <p:sp>
          <p:nvSpPr>
            <p:cNvPr id="359" name="Shape 359"/>
            <p:cNvSpPr/>
            <p:nvPr/>
          </p:nvSpPr>
          <p:spPr>
            <a:xfrm>
              <a:off x="0" y="0"/>
              <a:ext cx="1224000" cy="342305"/>
            </a:xfrm>
            <a:prstGeom prst="rect">
              <a:avLst/>
            </a:prstGeom>
            <a:solidFill>
              <a:srgbClr val="FFFFFF"/>
            </a:solidFill>
            <a:ln w="12700" cap="flat">
              <a:noFill/>
              <a:miter lim="400000"/>
            </a:ln>
            <a:effectLst/>
          </p:spPr>
          <p:txBody>
            <a:bodyPr wrap="square" lIns="45719" tIns="45719" rIns="45719" bIns="45719" numCol="1" anchor="ctr">
              <a:noAutofit/>
            </a:bodyPr>
            <a:lstStyle/>
            <a:p>
              <a:endParaRPr/>
            </a:p>
          </p:txBody>
        </p:sp>
        <p:pic>
          <p:nvPicPr>
            <p:cNvPr id="360" name="image11.png"/>
            <p:cNvPicPr>
              <a:picLocks noChangeAspect="1"/>
            </p:cNvPicPr>
            <p:nvPr/>
          </p:nvPicPr>
          <p:blipFill>
            <a:blip r:embed="rId3"/>
            <a:stretch>
              <a:fillRect/>
            </a:stretch>
          </p:blipFill>
          <p:spPr>
            <a:xfrm>
              <a:off x="0" y="0"/>
              <a:ext cx="1224000" cy="342305"/>
            </a:xfrm>
            <a:prstGeom prst="rect">
              <a:avLst/>
            </a:prstGeom>
            <a:ln w="12700" cap="flat">
              <a:noFill/>
              <a:miter lim="400000"/>
            </a:ln>
            <a:effectLst/>
          </p:spPr>
        </p:pic>
      </p:grpSp>
      <p:sp>
        <p:nvSpPr>
          <p:cNvPr id="362" name="Espace réservé du numéro de diapositive 5"/>
          <p:cNvSpPr txBox="1">
            <a:spLocks noGrp="1"/>
          </p:cNvSpPr>
          <p:nvPr>
            <p:ph type="sldNum" sz="quarter" idx="2"/>
          </p:nvPr>
        </p:nvSpPr>
        <p:spPr>
          <a:xfrm>
            <a:off x="7486999" y="4899999"/>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28</a:t>
            </a:fld>
            <a:endParaRPr/>
          </a:p>
        </p:txBody>
      </p:sp>
      <p:sp>
        <p:nvSpPr>
          <p:cNvPr id="363" name="Espace réservé de la date 6"/>
          <p:cNvSpPr txBox="1"/>
          <p:nvPr/>
        </p:nvSpPr>
        <p:spPr>
          <a:xfrm>
            <a:off x="7614000" y="4899999"/>
            <a:ext cx="1170001"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700" b="1"/>
            </a:lvl1pPr>
          </a:lstStyle>
          <a:p>
            <a:r>
              <a:t>juillet 2020</a:t>
            </a:r>
          </a:p>
        </p:txBody>
      </p:sp>
      <p:pic>
        <p:nvPicPr>
          <p:cNvPr id="364" name="Image 12" descr="Image 12"/>
          <p:cNvPicPr>
            <a:picLocks noChangeAspect="1"/>
          </p:cNvPicPr>
          <p:nvPr/>
        </p:nvPicPr>
        <p:blipFill>
          <a:blip r:embed="rId4"/>
          <a:srcRect t="16146" b="14582"/>
          <a:stretch>
            <a:fillRect/>
          </a:stretch>
        </p:blipFill>
        <p:spPr>
          <a:xfrm>
            <a:off x="1307472" y="2481878"/>
            <a:ext cx="6529055" cy="2087453"/>
          </a:xfrm>
          <a:prstGeom prst="rect">
            <a:avLst/>
          </a:prstGeom>
          <a:ln w="12700">
            <a:miter lim="400000"/>
          </a:ln>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Espace réservé du pied de page 10"/>
          <p:cNvSpPr txBox="1"/>
          <p:nvPr/>
        </p:nvSpPr>
        <p:spPr>
          <a:xfrm>
            <a:off x="359999" y="4899999"/>
            <a:ext cx="5904002"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700" b="1"/>
            </a:lvl1pPr>
          </a:lstStyle>
          <a:p>
            <a:r>
              <a:t>Coordination interministérielle du plan de rénovation énergétique des bâtiments</a:t>
            </a:r>
          </a:p>
        </p:txBody>
      </p:sp>
      <p:sp>
        <p:nvSpPr>
          <p:cNvPr id="367" name="Titre 1"/>
          <p:cNvSpPr txBox="1">
            <a:spLocks noGrp="1"/>
          </p:cNvSpPr>
          <p:nvPr>
            <p:ph type="title"/>
          </p:nvPr>
        </p:nvSpPr>
        <p:spPr>
          <a:xfrm>
            <a:off x="360000" y="899588"/>
            <a:ext cx="8424000" cy="720001"/>
          </a:xfrm>
          <a:prstGeom prst="rect">
            <a:avLst/>
          </a:prstGeom>
        </p:spPr>
        <p:txBody>
          <a:bodyPr/>
          <a:lstStyle>
            <a:lvl1pPr>
              <a:defRPr sz="2800"/>
            </a:lvl1pPr>
          </a:lstStyle>
          <a:p>
            <a:r>
              <a:t>S’entourer </a:t>
            </a:r>
          </a:p>
        </p:txBody>
      </p:sp>
      <p:sp>
        <p:nvSpPr>
          <p:cNvPr id="368" name="Espace réservé du texte 2"/>
          <p:cNvSpPr txBox="1">
            <a:spLocks noGrp="1"/>
          </p:cNvSpPr>
          <p:nvPr>
            <p:ph type="body" sz="half" idx="1"/>
          </p:nvPr>
        </p:nvSpPr>
        <p:spPr>
          <a:xfrm>
            <a:off x="359997" y="1835999"/>
            <a:ext cx="4968002" cy="2574002"/>
          </a:xfrm>
          <a:prstGeom prst="rect">
            <a:avLst/>
          </a:prstGeom>
        </p:spPr>
        <p:txBody>
          <a:bodyPr/>
          <a:lstStyle/>
          <a:p>
            <a:pPr marL="0">
              <a:spcBef>
                <a:spcPts val="600"/>
              </a:spcBef>
              <a:defRPr sz="1400" b="1"/>
            </a:pPr>
            <a:r>
              <a:t>Le réseau des conseillers en énergie partagé</a:t>
            </a:r>
            <a:br/>
            <a:r>
              <a:rPr b="0"/>
              <a:t>Pour les communes de moins de 10 000 habitants</a:t>
            </a:r>
          </a:p>
          <a:p>
            <a:pPr marL="0" algn="just">
              <a:spcBef>
                <a:spcPts val="600"/>
              </a:spcBef>
              <a:defRPr sz="1100"/>
            </a:pPr>
            <a:r>
              <a:t>La plupart des communes de moins de 10 000 habitants qui ont la volonté politique d’engager une démarche de maîtrise énergétique manquent des moyens humains et financiers pour le faire. Même si une petite commune trouvait les moyens d’embaucher un conseiller énergie, celui-ci risquerait de se retrouver dans une situation de sous-emploi. D’où le principe d’un service énergie mutualisé et l’apparition du conseil en énergie partagé (CEP) mis en place et aidé par l’Ademe. </a:t>
            </a:r>
          </a:p>
          <a:p>
            <a:pPr marL="0" algn="just">
              <a:spcBef>
                <a:spcPts val="600"/>
              </a:spcBef>
              <a:defRPr sz="1100"/>
            </a:pPr>
            <a:r>
              <a:t>L’enquête 2017 de l’Ademe sur les dépenses énergétiques des collectivités locales montre que les communes bénéficiant des services d’un conseiller en énergie partagé ont une consommation énergétique inférieure à la moyenne d’environ 30 %. </a:t>
            </a:r>
          </a:p>
        </p:txBody>
      </p:sp>
      <p:sp>
        <p:nvSpPr>
          <p:cNvPr id="369" name="Espace réservé du texte 3"/>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3949224" indent="-276225" algn="r">
              <a:spcBef>
                <a:spcPts val="0"/>
              </a:spcBef>
              <a:buClr>
                <a:srgbClr val="000000"/>
              </a:buClr>
              <a:buSzPts val="700"/>
              <a:buAutoNum type="arabicPeriod" startAt="2"/>
              <a:defRPr sz="700" b="1"/>
            </a:pPr>
            <a:r>
              <a:t>Quelles étapes dois-je suivre ?</a:t>
            </a:r>
          </a:p>
          <a:p>
            <a:pPr marL="0" indent="180975" algn="r">
              <a:spcBef>
                <a:spcPts val="0"/>
              </a:spcBef>
              <a:buClr>
                <a:srgbClr val="000000"/>
              </a:buClr>
              <a:defRPr sz="700"/>
            </a:pPr>
            <a:r>
              <a:t>S’entourer</a:t>
            </a:r>
          </a:p>
        </p:txBody>
      </p:sp>
      <p:grpSp>
        <p:nvGrpSpPr>
          <p:cNvPr id="372" name="Google Shape;332;p43"/>
          <p:cNvGrpSpPr/>
          <p:nvPr/>
        </p:nvGrpSpPr>
        <p:grpSpPr>
          <a:xfrm>
            <a:off x="315202" y="1355774"/>
            <a:ext cx="664573" cy="472785"/>
            <a:chOff x="0" y="0"/>
            <a:chExt cx="664571" cy="472783"/>
          </a:xfrm>
        </p:grpSpPr>
        <p:sp>
          <p:nvSpPr>
            <p:cNvPr id="370" name="Shape 370"/>
            <p:cNvSpPr/>
            <p:nvPr/>
          </p:nvSpPr>
          <p:spPr>
            <a:xfrm>
              <a:off x="0" y="0"/>
              <a:ext cx="664572" cy="472784"/>
            </a:xfrm>
            <a:prstGeom prst="rect">
              <a:avLst/>
            </a:prstGeom>
            <a:solidFill>
              <a:srgbClr val="FFFFFF"/>
            </a:solidFill>
            <a:ln w="12700" cap="flat">
              <a:noFill/>
              <a:miter lim="400000"/>
            </a:ln>
            <a:effectLst/>
          </p:spPr>
          <p:txBody>
            <a:bodyPr wrap="square" lIns="45719" tIns="45719" rIns="45719" bIns="45719" numCol="1" anchor="ctr">
              <a:noAutofit/>
            </a:bodyPr>
            <a:lstStyle/>
            <a:p>
              <a:endParaRPr/>
            </a:p>
          </p:txBody>
        </p:sp>
        <p:pic>
          <p:nvPicPr>
            <p:cNvPr id="371" name="image16.png"/>
            <p:cNvPicPr>
              <a:picLocks noChangeAspect="1"/>
            </p:cNvPicPr>
            <p:nvPr/>
          </p:nvPicPr>
          <p:blipFill>
            <a:blip r:embed="rId2"/>
            <a:stretch>
              <a:fillRect/>
            </a:stretch>
          </p:blipFill>
          <p:spPr>
            <a:xfrm>
              <a:off x="0" y="0"/>
              <a:ext cx="664572" cy="472784"/>
            </a:xfrm>
            <a:prstGeom prst="rect">
              <a:avLst/>
            </a:prstGeom>
            <a:ln w="12700" cap="flat">
              <a:noFill/>
              <a:miter lim="400000"/>
            </a:ln>
            <a:effectLst/>
          </p:spPr>
        </p:pic>
      </p:grpSp>
      <p:sp>
        <p:nvSpPr>
          <p:cNvPr id="373" name="ZoneTexte 6"/>
          <p:cNvSpPr txBox="1"/>
          <p:nvPr/>
        </p:nvSpPr>
        <p:spPr>
          <a:xfrm>
            <a:off x="5458957" y="3136993"/>
            <a:ext cx="3330000" cy="1359462"/>
          </a:xfrm>
          <a:prstGeom prst="rect">
            <a:avLst/>
          </a:prstGeom>
          <a:solidFill>
            <a:srgbClr val="000091">
              <a:alpha val="5000"/>
            </a:srgb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000" tIns="72000" rIns="72000" bIns="72000">
            <a:spAutoFit/>
          </a:bodyPr>
          <a:lstStyle/>
          <a:p>
            <a:pPr marL="72000" indent="-72000" algn="just">
              <a:spcBef>
                <a:spcPts val="600"/>
              </a:spcBef>
              <a:buClr>
                <a:srgbClr val="000000"/>
              </a:buClr>
              <a:buSzPct val="100000"/>
              <a:buFont typeface="Arial"/>
              <a:buChar char="•"/>
              <a:defRPr sz="900">
                <a:solidFill>
                  <a:srgbClr val="000091"/>
                </a:solidFill>
              </a:defRPr>
            </a:pPr>
            <a:r>
              <a:t>On compte déjà </a:t>
            </a:r>
            <a:r>
              <a:rPr b="1"/>
              <a:t>320 conseillers en énergie partagés </a:t>
            </a:r>
            <a:r>
              <a:t>(CEP), 20 000 communes y ont accès.</a:t>
            </a:r>
          </a:p>
          <a:p>
            <a:pPr marL="72000" indent="-72000" algn="just">
              <a:spcBef>
                <a:spcPts val="200"/>
              </a:spcBef>
              <a:buClr>
                <a:srgbClr val="000000"/>
              </a:buClr>
              <a:buSzPct val="100000"/>
              <a:buFont typeface="Arial"/>
              <a:buChar char="•"/>
              <a:defRPr sz="900">
                <a:solidFill>
                  <a:srgbClr val="000091"/>
                </a:solidFill>
              </a:defRPr>
            </a:pPr>
            <a:r>
              <a:t>Pour trouver votre conseiller, rapprochez-vous de votre syndicat d’énergie, de votre intercommunalité ou de votre agence locale énergie-climat.</a:t>
            </a:r>
          </a:p>
          <a:p>
            <a:pPr marL="72000" indent="-72000" algn="just">
              <a:spcBef>
                <a:spcPts val="200"/>
              </a:spcBef>
              <a:buClr>
                <a:srgbClr val="000000"/>
              </a:buClr>
              <a:buSzPct val="100000"/>
              <a:buFont typeface="Arial"/>
              <a:buChar char="•"/>
              <a:defRPr sz="900">
                <a:solidFill>
                  <a:srgbClr val="000091"/>
                </a:solidFill>
              </a:defRPr>
            </a:pPr>
            <a:r>
              <a:t>Pour en savoir plus </a:t>
            </a:r>
            <a:r>
              <a:rPr>
                <a:solidFill>
                  <a:srgbClr val="6D6DFF"/>
                </a:solidFill>
              </a:rPr>
              <a:t>: </a:t>
            </a:r>
            <a:r>
              <a:rPr u="sng">
                <a:solidFill>
                  <a:srgbClr val="0000FF"/>
                </a:solidFill>
                <a:uFill>
                  <a:solidFill>
                    <a:srgbClr val="0000FF"/>
                  </a:solidFill>
                </a:uFill>
                <a:hlinkClick r:id="rId3"/>
              </a:rPr>
              <a:t>fiche conseil en énergie partagé</a:t>
            </a:r>
            <a:endParaRPr>
              <a:solidFill>
                <a:srgbClr val="6D6DFF"/>
              </a:solidFill>
            </a:endParaRPr>
          </a:p>
          <a:p>
            <a:pPr marL="72000" indent="-72000" algn="just">
              <a:spcBef>
                <a:spcPts val="200"/>
              </a:spcBef>
              <a:buClr>
                <a:srgbClr val="000000"/>
              </a:buClr>
              <a:buSzPct val="100000"/>
              <a:buFont typeface="Arial"/>
              <a:buChar char="•"/>
              <a:defRPr sz="900">
                <a:solidFill>
                  <a:srgbClr val="000091"/>
                </a:solidFill>
              </a:defRPr>
            </a:pPr>
            <a:r>
              <a:t>Contact auprès des </a:t>
            </a:r>
            <a:r>
              <a:rPr b="1"/>
              <a:t>agences régionales de l’énergie et du climat (AREC) et leur </a:t>
            </a:r>
            <a:r>
              <a:rPr b="1" u="sng">
                <a:solidFill>
                  <a:srgbClr val="0000FF"/>
                </a:solidFill>
                <a:uFill>
                  <a:solidFill>
                    <a:srgbClr val="0000FF"/>
                  </a:solidFill>
                </a:uFill>
                <a:hlinkClick r:id="rId4"/>
              </a:rPr>
              <a:t>réseau RARE </a:t>
            </a:r>
            <a:r>
              <a:rPr b="1"/>
              <a:t>et des agences locales énergie-climat (ALEC) et leur </a:t>
            </a:r>
            <a:r>
              <a:rPr b="1" u="sng">
                <a:solidFill>
                  <a:srgbClr val="0000FF"/>
                </a:solidFill>
                <a:uFill>
                  <a:solidFill>
                    <a:srgbClr val="0000FF"/>
                  </a:solidFill>
                </a:uFill>
                <a:hlinkClick r:id="rId5"/>
              </a:rPr>
              <a:t>réseau FLAME  </a:t>
            </a:r>
          </a:p>
        </p:txBody>
      </p:sp>
      <p:grpSp>
        <p:nvGrpSpPr>
          <p:cNvPr id="376" name="Google Shape;333;p43">
            <a:hlinkClick r:id="rId6"/>
          </p:cNvPr>
          <p:cNvGrpSpPr/>
          <p:nvPr/>
        </p:nvGrpSpPr>
        <p:grpSpPr>
          <a:xfrm>
            <a:off x="5458957" y="1400465"/>
            <a:ext cx="3330000" cy="1623424"/>
            <a:chOff x="0" y="0"/>
            <a:chExt cx="3329999" cy="1623423"/>
          </a:xfrm>
        </p:grpSpPr>
        <p:sp>
          <p:nvSpPr>
            <p:cNvPr id="374" name="Shape 374"/>
            <p:cNvSpPr/>
            <p:nvPr/>
          </p:nvSpPr>
          <p:spPr>
            <a:xfrm>
              <a:off x="0" y="0"/>
              <a:ext cx="3330000" cy="1623424"/>
            </a:xfrm>
            <a:prstGeom prst="rect">
              <a:avLst/>
            </a:prstGeom>
            <a:solidFill>
              <a:srgbClr val="000091">
                <a:alpha val="7000"/>
              </a:srgbClr>
            </a:solidFill>
            <a:ln w="12700" cap="flat">
              <a:noFill/>
              <a:miter lim="400000"/>
            </a:ln>
            <a:effectLst/>
          </p:spPr>
          <p:txBody>
            <a:bodyPr wrap="square" lIns="45719" tIns="45719" rIns="45719" bIns="45719" numCol="1" anchor="ctr">
              <a:noAutofit/>
            </a:bodyPr>
            <a:lstStyle/>
            <a:p>
              <a:endParaRPr/>
            </a:p>
          </p:txBody>
        </p:sp>
        <p:pic>
          <p:nvPicPr>
            <p:cNvPr id="375" name="image17.png"/>
            <p:cNvPicPr>
              <a:picLocks noChangeAspect="1"/>
            </p:cNvPicPr>
            <p:nvPr/>
          </p:nvPicPr>
          <p:blipFill>
            <a:blip r:embed="rId7"/>
            <a:srcRect t="13400" r="1086" b="13049"/>
            <a:stretch>
              <a:fillRect/>
            </a:stretch>
          </p:blipFill>
          <p:spPr>
            <a:xfrm>
              <a:off x="-1" y="0"/>
              <a:ext cx="3330001" cy="1623424"/>
            </a:xfrm>
            <a:prstGeom prst="rect">
              <a:avLst/>
            </a:prstGeom>
            <a:ln w="12700" cap="flat">
              <a:noFill/>
              <a:miter lim="400000"/>
            </a:ln>
            <a:effectLst/>
          </p:spPr>
        </p:pic>
      </p:grpSp>
      <p:sp>
        <p:nvSpPr>
          <p:cNvPr id="377" name="Espace réservé du numéro de diapositive 11"/>
          <p:cNvSpPr txBox="1">
            <a:spLocks noGrp="1"/>
          </p:cNvSpPr>
          <p:nvPr>
            <p:ph type="sldNum" sz="quarter" idx="2"/>
          </p:nvPr>
        </p:nvSpPr>
        <p:spPr>
          <a:xfrm>
            <a:off x="7486999" y="4899999"/>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29</a:t>
            </a:fld>
            <a:endParaRPr/>
          </a:p>
        </p:txBody>
      </p:sp>
      <p:sp>
        <p:nvSpPr>
          <p:cNvPr id="378" name="Espace réservé de la date 12"/>
          <p:cNvSpPr txBox="1"/>
          <p:nvPr/>
        </p:nvSpPr>
        <p:spPr>
          <a:xfrm>
            <a:off x="7614000" y="4899999"/>
            <a:ext cx="1170001"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700" b="1"/>
            </a:lvl1pPr>
          </a:lstStyle>
          <a:p>
            <a:r>
              <a:t>juillet 2020</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Espace réservé du pied de page 5"/>
          <p:cNvSpPr txBox="1"/>
          <p:nvPr/>
        </p:nvSpPr>
        <p:spPr>
          <a:xfrm>
            <a:off x="359999" y="4899999"/>
            <a:ext cx="5904002"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700" b="1"/>
            </a:lvl1pPr>
          </a:lstStyle>
          <a:p>
            <a:r>
              <a:t>Coordination interministérielle du plan de rénovation énergétique des bâtiments</a:t>
            </a:r>
          </a:p>
        </p:txBody>
      </p:sp>
      <p:sp>
        <p:nvSpPr>
          <p:cNvPr id="137" name="Google Shape;163;p29"/>
          <p:cNvSpPr txBox="1">
            <a:spLocks noGrp="1"/>
          </p:cNvSpPr>
          <p:nvPr>
            <p:ph type="title"/>
          </p:nvPr>
        </p:nvSpPr>
        <p:spPr>
          <a:xfrm>
            <a:off x="359999" y="900000"/>
            <a:ext cx="8424000" cy="720001"/>
          </a:xfrm>
          <a:prstGeom prst="rect">
            <a:avLst/>
          </a:prstGeom>
        </p:spPr>
        <p:txBody>
          <a:bodyPr/>
          <a:lstStyle/>
          <a:p>
            <a:r>
              <a:t>Sommaire</a:t>
            </a:r>
          </a:p>
        </p:txBody>
      </p:sp>
      <p:sp>
        <p:nvSpPr>
          <p:cNvPr id="138" name="Google Shape;166;p29"/>
          <p:cNvSpPr txBox="1">
            <a:spLocks noGrp="1"/>
          </p:cNvSpPr>
          <p:nvPr>
            <p:ph type="sldNum" sz="quarter" idx="2"/>
          </p:nvPr>
        </p:nvSpPr>
        <p:spPr>
          <a:xfrm>
            <a:off x="7486999" y="4899999"/>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a:p>
        </p:txBody>
      </p:sp>
      <p:sp>
        <p:nvSpPr>
          <p:cNvPr id="139" name="Google Shape;164;p29"/>
          <p:cNvSpPr txBox="1">
            <a:spLocks noGrp="1"/>
          </p:cNvSpPr>
          <p:nvPr>
            <p:ph type="body" sz="quarter" idx="1"/>
          </p:nvPr>
        </p:nvSpPr>
        <p:spPr>
          <a:xfrm>
            <a:off x="359997" y="1891968"/>
            <a:ext cx="2520002" cy="2530801"/>
          </a:xfrm>
          <a:prstGeom prst="rect">
            <a:avLst/>
          </a:prstGeom>
        </p:spPr>
        <p:txBody>
          <a:bodyPr/>
          <a:lstStyle/>
          <a:p>
            <a:pPr marL="144000" indent="-144000">
              <a:spcBef>
                <a:spcPts val="600"/>
              </a:spcBef>
            </a:pPr>
            <a:r>
              <a:rPr dirty="0" err="1"/>
              <a:t>Pourquoi</a:t>
            </a:r>
            <a:r>
              <a:rPr dirty="0"/>
              <a:t> </a:t>
            </a:r>
            <a:r>
              <a:rPr dirty="0" err="1"/>
              <a:t>rénover</a:t>
            </a:r>
            <a:r>
              <a:rPr dirty="0"/>
              <a:t> les </a:t>
            </a:r>
            <a:r>
              <a:rPr dirty="0" err="1"/>
              <a:t>bâtiments</a:t>
            </a:r>
            <a:r>
              <a:rPr dirty="0"/>
              <a:t> </a:t>
            </a:r>
            <a:br>
              <a:rPr dirty="0"/>
            </a:br>
            <a:r>
              <a:rPr dirty="0"/>
              <a:t>de ma </a:t>
            </a:r>
            <a:r>
              <a:rPr dirty="0" err="1"/>
              <a:t>collectivité</a:t>
            </a:r>
            <a:r>
              <a:rPr dirty="0"/>
              <a:t> ?</a:t>
            </a:r>
          </a:p>
          <a:p>
            <a:pPr marL="339998" lvl="1" indent="-159999">
              <a:buSzPts val="900"/>
              <a:buAutoNum type="arabicPeriod"/>
              <a:defRPr sz="900" b="0"/>
            </a:pPr>
            <a:r>
              <a:rPr dirty="0" err="1"/>
              <a:t>Quelques</a:t>
            </a:r>
            <a:r>
              <a:rPr dirty="0"/>
              <a:t> </a:t>
            </a:r>
            <a:r>
              <a:rPr dirty="0" err="1"/>
              <a:t>chiffres</a:t>
            </a:r>
            <a:endParaRPr dirty="0"/>
          </a:p>
          <a:p>
            <a:pPr marL="339998" lvl="1" indent="-159999">
              <a:buSzPts val="900"/>
              <a:buAutoNum type="arabicPeriod"/>
              <a:defRPr sz="900" b="0"/>
            </a:pPr>
            <a:r>
              <a:rPr dirty="0"/>
              <a:t>6 raisons </a:t>
            </a:r>
            <a:r>
              <a:rPr dirty="0" err="1"/>
              <a:t>d’agir</a:t>
            </a:r>
            <a:endParaRPr dirty="0"/>
          </a:p>
          <a:p>
            <a:pPr marL="339998" lvl="1" indent="-159999">
              <a:buSzPts val="900"/>
              <a:buAutoNum type="arabicPeriod"/>
              <a:defRPr sz="900" b="0"/>
            </a:pPr>
            <a:r>
              <a:rPr dirty="0"/>
              <a:t>Le </a:t>
            </a:r>
            <a:r>
              <a:rPr dirty="0" err="1"/>
              <a:t>renforcement</a:t>
            </a:r>
            <a:r>
              <a:rPr dirty="0"/>
              <a:t> des </a:t>
            </a:r>
            <a:r>
              <a:rPr dirty="0" err="1"/>
              <a:t>exigences</a:t>
            </a:r>
            <a:r>
              <a:rPr dirty="0"/>
              <a:t> </a:t>
            </a:r>
            <a:r>
              <a:rPr dirty="0" err="1"/>
              <a:t>environnementales</a:t>
            </a:r>
            <a:endParaRPr dirty="0"/>
          </a:p>
          <a:p>
            <a:pPr marL="339998" lvl="1" indent="-159999">
              <a:buSzPts val="900"/>
              <a:buAutoNum type="arabicPeriod"/>
              <a:defRPr sz="900" b="0"/>
            </a:pPr>
            <a:r>
              <a:rPr dirty="0" err="1"/>
              <a:t>Décret</a:t>
            </a:r>
            <a:r>
              <a:rPr dirty="0"/>
              <a:t> </a:t>
            </a:r>
            <a:r>
              <a:rPr dirty="0" err="1"/>
              <a:t>tertiaire</a:t>
            </a:r>
            <a:r>
              <a:rPr dirty="0"/>
              <a:t>, focus sur le </a:t>
            </a:r>
            <a:r>
              <a:rPr dirty="0" err="1"/>
              <a:t>dispositif</a:t>
            </a:r>
            <a:r>
              <a:rPr dirty="0"/>
              <a:t> </a:t>
            </a:r>
            <a:r>
              <a:rPr dirty="0" err="1"/>
              <a:t>éco</a:t>
            </a:r>
            <a:r>
              <a:rPr dirty="0"/>
              <a:t> </a:t>
            </a:r>
            <a:r>
              <a:rPr dirty="0" err="1"/>
              <a:t>énergie</a:t>
            </a:r>
            <a:r>
              <a:rPr dirty="0"/>
              <a:t> </a:t>
            </a:r>
            <a:r>
              <a:rPr dirty="0" err="1"/>
              <a:t>tertiaire</a:t>
            </a:r>
            <a:endParaRPr lang="fr-FR" dirty="0"/>
          </a:p>
          <a:p>
            <a:pPr marL="339998" lvl="1" indent="-159999">
              <a:buSzPts val="900"/>
              <a:buAutoNum type="arabicPeriod"/>
              <a:defRPr sz="900" b="0"/>
            </a:pPr>
            <a:r>
              <a:rPr lang="fr-FR" dirty="0"/>
              <a:t>La rénovation énergétique, au cœur du plan de relance</a:t>
            </a:r>
            <a:endParaRPr dirty="0"/>
          </a:p>
        </p:txBody>
      </p:sp>
      <p:sp>
        <p:nvSpPr>
          <p:cNvPr id="140" name="Espace réservé du texte 1"/>
          <p:cNvSpPr txBox="1">
            <a:spLocks noGrp="1"/>
          </p:cNvSpPr>
          <p:nvPr>
            <p:ph type="body" idx="21"/>
          </p:nvPr>
        </p:nvSpPr>
        <p:spPr>
          <a:xfrm>
            <a:off x="3312000" y="1947211"/>
            <a:ext cx="2520001" cy="25308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144000" indent="-144000">
              <a:spcBef>
                <a:spcPts val="600"/>
              </a:spcBef>
              <a:buClr>
                <a:srgbClr val="000000"/>
              </a:buClr>
              <a:buSzPts val="1000"/>
              <a:buAutoNum type="arabicPeriod" startAt="2"/>
              <a:defRPr b="1"/>
            </a:pPr>
            <a:r>
              <a:rPr dirty="0" err="1"/>
              <a:t>Quelles</a:t>
            </a:r>
            <a:r>
              <a:rPr dirty="0"/>
              <a:t> </a:t>
            </a:r>
            <a:r>
              <a:rPr dirty="0" err="1"/>
              <a:t>étapes</a:t>
            </a:r>
            <a:r>
              <a:rPr dirty="0"/>
              <a:t> </a:t>
            </a:r>
            <a:r>
              <a:rPr dirty="0" err="1"/>
              <a:t>dois</a:t>
            </a:r>
            <a:r>
              <a:rPr dirty="0"/>
              <a:t>-je </a:t>
            </a:r>
            <a:r>
              <a:rPr dirty="0" err="1"/>
              <a:t>suivre</a:t>
            </a:r>
            <a:r>
              <a:rPr dirty="0"/>
              <a:t> ?</a:t>
            </a:r>
          </a:p>
          <a:p>
            <a:pPr marL="339998" lvl="1" indent="-159999">
              <a:spcBef>
                <a:spcPts val="400"/>
              </a:spcBef>
              <a:buClr>
                <a:srgbClr val="000000"/>
              </a:buClr>
              <a:buSzPts val="900"/>
              <a:buAutoNum type="arabicPeriod"/>
              <a:defRPr sz="900"/>
            </a:pPr>
            <a:r>
              <a:rPr dirty="0" err="1"/>
              <a:t>Connaître</a:t>
            </a:r>
            <a:r>
              <a:rPr dirty="0"/>
              <a:t> </a:t>
            </a:r>
          </a:p>
          <a:p>
            <a:pPr marL="339998" lvl="1" indent="-159999">
              <a:spcBef>
                <a:spcPts val="400"/>
              </a:spcBef>
              <a:buClr>
                <a:srgbClr val="000000"/>
              </a:buClr>
              <a:buSzPts val="900"/>
              <a:buAutoNum type="arabicPeriod"/>
              <a:defRPr sz="900"/>
            </a:pPr>
            <a:r>
              <a:rPr dirty="0" err="1"/>
              <a:t>Planifier</a:t>
            </a:r>
            <a:endParaRPr dirty="0"/>
          </a:p>
          <a:p>
            <a:pPr marL="339998" lvl="1" indent="-159999">
              <a:spcBef>
                <a:spcPts val="400"/>
              </a:spcBef>
              <a:buClr>
                <a:srgbClr val="000000"/>
              </a:buClr>
              <a:buSzPts val="900"/>
              <a:buAutoNum type="arabicPeriod"/>
              <a:defRPr sz="900"/>
            </a:pPr>
            <a:r>
              <a:rPr dirty="0" err="1"/>
              <a:t>S’entourer</a:t>
            </a:r>
            <a:endParaRPr dirty="0"/>
          </a:p>
          <a:p>
            <a:pPr marL="339998" lvl="1" indent="-159999">
              <a:spcBef>
                <a:spcPts val="400"/>
              </a:spcBef>
              <a:buClr>
                <a:srgbClr val="000000"/>
              </a:buClr>
              <a:buSzPts val="900"/>
              <a:buAutoNum type="arabicPeriod"/>
              <a:defRPr sz="900"/>
            </a:pPr>
            <a:r>
              <a:rPr dirty="0"/>
              <a:t>Mobiliser</a:t>
            </a:r>
          </a:p>
          <a:p>
            <a:pPr marL="339998" lvl="1" indent="-159999">
              <a:spcBef>
                <a:spcPts val="400"/>
              </a:spcBef>
              <a:buClr>
                <a:srgbClr val="000000"/>
              </a:buClr>
              <a:buSzPts val="900"/>
              <a:buAutoNum type="arabicPeriod"/>
              <a:defRPr sz="900"/>
            </a:pPr>
            <a:r>
              <a:rPr dirty="0"/>
              <a:t>Financer</a:t>
            </a:r>
          </a:p>
          <a:p>
            <a:pPr marL="339998" lvl="1" indent="-159999">
              <a:spcBef>
                <a:spcPts val="400"/>
              </a:spcBef>
              <a:buClr>
                <a:srgbClr val="000000"/>
              </a:buClr>
              <a:buSzPts val="900"/>
              <a:buAutoNum type="arabicPeriod"/>
              <a:defRPr sz="900"/>
            </a:pPr>
            <a:r>
              <a:rPr dirty="0" err="1"/>
              <a:t>Mutualiser</a:t>
            </a:r>
            <a:endParaRPr dirty="0"/>
          </a:p>
          <a:p>
            <a:pPr marL="339998" lvl="1" indent="-159999">
              <a:spcBef>
                <a:spcPts val="400"/>
              </a:spcBef>
              <a:buClr>
                <a:srgbClr val="000000"/>
              </a:buClr>
              <a:buSzPts val="900"/>
              <a:buAutoNum type="arabicPeriod"/>
              <a:defRPr sz="900"/>
            </a:pPr>
            <a:r>
              <a:rPr dirty="0" err="1"/>
              <a:t>Rénover</a:t>
            </a:r>
            <a:endParaRPr dirty="0"/>
          </a:p>
        </p:txBody>
      </p:sp>
      <p:sp>
        <p:nvSpPr>
          <p:cNvPr id="141" name="Espace réservé du texte 2"/>
          <p:cNvSpPr txBox="1">
            <a:spLocks noGrp="1"/>
          </p:cNvSpPr>
          <p:nvPr>
            <p:ph type="body" idx="22"/>
          </p:nvPr>
        </p:nvSpPr>
        <p:spPr>
          <a:xfrm>
            <a:off x="6263999" y="1891968"/>
            <a:ext cx="2520001" cy="25308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144000" indent="-144000">
              <a:spcBef>
                <a:spcPts val="600"/>
              </a:spcBef>
              <a:buClr>
                <a:srgbClr val="000000"/>
              </a:buClr>
              <a:buSzPts val="1000"/>
              <a:buAutoNum type="arabicPeriod" startAt="3"/>
              <a:defRPr b="1"/>
            </a:pPr>
            <a:r>
              <a:t>Pourquoi dois-je rénover </a:t>
            </a:r>
            <a:br/>
            <a:r>
              <a:t>mes bâtiments scolaires ?</a:t>
            </a:r>
          </a:p>
          <a:p>
            <a:pPr marL="339998" lvl="1" indent="-159999">
              <a:spcBef>
                <a:spcPts val="400"/>
              </a:spcBef>
              <a:buClr>
                <a:srgbClr val="000000"/>
              </a:buClr>
              <a:buSzPts val="900"/>
              <a:buAutoNum type="arabicPeriod"/>
              <a:defRPr sz="900"/>
            </a:pPr>
            <a:r>
              <a:t>L’école, lieu et vecteur d’actions en faveur de la transition écologique</a:t>
            </a:r>
          </a:p>
          <a:p>
            <a:pPr marL="339998" lvl="1" indent="-159999">
              <a:spcBef>
                <a:spcPts val="400"/>
              </a:spcBef>
              <a:buClr>
                <a:srgbClr val="000000"/>
              </a:buClr>
              <a:buSzPts val="900"/>
              <a:buAutoNum type="arabicPeriod"/>
              <a:defRPr sz="900"/>
            </a:pPr>
            <a:r>
              <a:t>Quelles particularités ?</a:t>
            </a:r>
          </a:p>
          <a:p>
            <a:pPr marL="339998" lvl="1" indent="-159999">
              <a:spcBef>
                <a:spcPts val="400"/>
              </a:spcBef>
              <a:buClr>
                <a:srgbClr val="000000"/>
              </a:buClr>
              <a:buSzPts val="900"/>
              <a:buAutoNum type="arabicPeriod"/>
              <a:defRPr sz="900"/>
            </a:pPr>
            <a:r>
              <a:t>Le cas spécifique du confort d’été</a:t>
            </a:r>
          </a:p>
          <a:p>
            <a:pPr marL="339998" lvl="1" indent="-159999">
              <a:spcBef>
                <a:spcPts val="400"/>
              </a:spcBef>
              <a:buClr>
                <a:srgbClr val="000000"/>
              </a:buClr>
              <a:buSzPts val="900"/>
              <a:buAutoNum type="arabicPeriod"/>
              <a:defRPr sz="900"/>
            </a:pPr>
            <a:r>
              <a:t>Créer une dynamique collective </a:t>
            </a:r>
          </a:p>
          <a:p>
            <a:pPr marL="0">
              <a:spcBef>
                <a:spcPts val="400"/>
              </a:spcBef>
              <a:defRPr sz="900"/>
            </a:pPr>
            <a:endParaRPr/>
          </a:p>
          <a:p>
            <a:pPr marL="0">
              <a:spcBef>
                <a:spcPts val="400"/>
              </a:spcBef>
              <a:defRPr sz="900" b="1"/>
            </a:pPr>
            <a:r>
              <a:t>4.   Ressources et contacts</a:t>
            </a:r>
          </a:p>
          <a:p>
            <a:pPr marL="0">
              <a:spcBef>
                <a:spcPts val="400"/>
              </a:spcBef>
              <a:defRPr sz="900" b="1"/>
            </a:pPr>
            <a:r>
              <a:t>5.   Glossaire</a:t>
            </a:r>
          </a:p>
        </p:txBody>
      </p:sp>
      <p:sp>
        <p:nvSpPr>
          <p:cNvPr id="142" name="Google Shape;165;p29"/>
          <p:cNvSpPr txBox="1"/>
          <p:nvPr/>
        </p:nvSpPr>
        <p:spPr>
          <a:xfrm>
            <a:off x="7217125" y="4899998"/>
            <a:ext cx="1170002"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r">
              <a:defRPr sz="700" b="1"/>
            </a:lvl1pPr>
          </a:lstStyle>
          <a:p>
            <a:r>
              <a:t>juillet 2020</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Espace réservé du pied de page 6"/>
          <p:cNvSpPr txBox="1"/>
          <p:nvPr/>
        </p:nvSpPr>
        <p:spPr>
          <a:xfrm>
            <a:off x="359999" y="4899999"/>
            <a:ext cx="5904002"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700" b="1"/>
            </a:lvl1pPr>
          </a:lstStyle>
          <a:p>
            <a:r>
              <a:t>Coordination interministérielle du plan de rénovation énergétique des bâtiments</a:t>
            </a:r>
          </a:p>
        </p:txBody>
      </p:sp>
      <p:sp>
        <p:nvSpPr>
          <p:cNvPr id="381" name="Titre 1"/>
          <p:cNvSpPr txBox="1">
            <a:spLocks noGrp="1"/>
          </p:cNvSpPr>
          <p:nvPr>
            <p:ph type="title"/>
          </p:nvPr>
        </p:nvSpPr>
        <p:spPr>
          <a:xfrm>
            <a:off x="360000" y="892390"/>
            <a:ext cx="8424000" cy="720001"/>
          </a:xfrm>
          <a:prstGeom prst="rect">
            <a:avLst/>
          </a:prstGeom>
        </p:spPr>
        <p:txBody>
          <a:bodyPr/>
          <a:lstStyle>
            <a:lvl1pPr>
              <a:defRPr sz="2800"/>
            </a:lvl1pPr>
          </a:lstStyle>
          <a:p>
            <a:r>
              <a:t>Mobiliser</a:t>
            </a:r>
          </a:p>
        </p:txBody>
      </p:sp>
      <p:sp>
        <p:nvSpPr>
          <p:cNvPr id="382" name="Espace réservé du texte 2"/>
          <p:cNvSpPr txBox="1">
            <a:spLocks noGrp="1"/>
          </p:cNvSpPr>
          <p:nvPr>
            <p:ph type="body" sz="half" idx="1"/>
          </p:nvPr>
        </p:nvSpPr>
        <p:spPr>
          <a:xfrm>
            <a:off x="347293" y="1570499"/>
            <a:ext cx="4968002" cy="2574002"/>
          </a:xfrm>
          <a:prstGeom prst="rect">
            <a:avLst/>
          </a:prstGeom>
        </p:spPr>
        <p:txBody>
          <a:bodyPr/>
          <a:lstStyle/>
          <a:p>
            <a:pPr marL="0">
              <a:spcBef>
                <a:spcPts val="600"/>
              </a:spcBef>
              <a:defRPr sz="1400" b="1"/>
            </a:pPr>
            <a:r>
              <a:t>Citoyens usagers et agents municipaux, ce sont les véritables bénéficiaires finaux de vos actions</a:t>
            </a:r>
          </a:p>
          <a:p>
            <a:pPr marL="457200" indent="-172800" algn="just">
              <a:spcBef>
                <a:spcPts val="200"/>
              </a:spcBef>
              <a:buClr>
                <a:srgbClr val="000000"/>
              </a:buClr>
              <a:buSzPct val="100000"/>
              <a:buFont typeface="Arial"/>
              <a:buChar char="•"/>
            </a:pPr>
            <a:r>
              <a:t>Associez-les tout au long du projet et embarquez-les dans un processus ambitieux de baisse des consommations énergétiques.</a:t>
            </a:r>
          </a:p>
          <a:p>
            <a:pPr marL="457200" indent="-172800" algn="just">
              <a:spcBef>
                <a:spcPts val="200"/>
              </a:spcBef>
              <a:buClr>
                <a:srgbClr val="000000"/>
              </a:buClr>
              <a:buSzPct val="100000"/>
              <a:buFont typeface="Arial"/>
              <a:buChar char="•"/>
            </a:pPr>
            <a:r>
              <a:t>Communiquez sur le gain de confort attendu. </a:t>
            </a:r>
          </a:p>
          <a:p>
            <a:pPr marL="457200" indent="-172800" algn="just">
              <a:spcBef>
                <a:spcPts val="200"/>
              </a:spcBef>
              <a:buClr>
                <a:srgbClr val="000000"/>
              </a:buClr>
              <a:buSzPct val="100000"/>
              <a:buFont typeface="Arial"/>
              <a:buChar char="•"/>
            </a:pPr>
            <a:r>
              <a:t>Privilégiez des démarches transversales afin de valoriser les échanges d’informations.</a:t>
            </a:r>
          </a:p>
          <a:p>
            <a:pPr marL="457200" indent="-172800" algn="just">
              <a:spcBef>
                <a:spcPts val="200"/>
              </a:spcBef>
              <a:buClr>
                <a:srgbClr val="000000"/>
              </a:buClr>
              <a:buSzPct val="100000"/>
              <a:buFont typeface="Arial"/>
              <a:buChar char="•"/>
            </a:pPr>
            <a:r>
              <a:t>Partagez les bonnes pratiques et le suivi des résultats obtenus.</a:t>
            </a:r>
          </a:p>
          <a:p>
            <a:pPr marL="107999" indent="-107999" algn="just">
              <a:spcBef>
                <a:spcPts val="100"/>
              </a:spcBef>
              <a:buClr>
                <a:srgbClr val="000000"/>
              </a:buClr>
              <a:buSzPct val="70000"/>
              <a:buFont typeface="Arial"/>
              <a:buChar char="•"/>
            </a:pPr>
            <a:endParaRPr/>
          </a:p>
          <a:p>
            <a:pPr marL="0" algn="just">
              <a:spcBef>
                <a:spcPts val="100"/>
              </a:spcBef>
            </a:pPr>
            <a:r>
              <a:t>L’action de la collectivité est valorisée vis-à-vis des citoyens, agents publics qui en sont les ambassadeurs. L’exemplarité est ainsi affirmée et vise à entraîner toute la population dans une démarche et des comportements vertueux à l’échelle de leur propre logement. Ce scénario peut s’inscrire dans une démarche plus globale : évolution vers un territoire à énergie positive, labellisation de la commune.</a:t>
            </a:r>
          </a:p>
        </p:txBody>
      </p:sp>
      <p:sp>
        <p:nvSpPr>
          <p:cNvPr id="383" name="Espace réservé du texte 3"/>
          <p:cNvSpPr txBox="1">
            <a:spLocks noGrp="1"/>
          </p:cNvSpPr>
          <p:nvPr>
            <p:ph type="body" idx="21"/>
          </p:nvPr>
        </p:nvSpPr>
        <p:spPr>
          <a:xfrm>
            <a:off x="3342070" y="179918"/>
            <a:ext cx="5472001" cy="360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3919154" indent="-276225" algn="r">
              <a:spcBef>
                <a:spcPts val="0"/>
              </a:spcBef>
              <a:buClr>
                <a:srgbClr val="000000"/>
              </a:buClr>
              <a:buSzPts val="700"/>
              <a:buAutoNum type="arabicPeriod" startAt="2"/>
              <a:defRPr sz="700" b="1"/>
            </a:pPr>
            <a:r>
              <a:t>Quelles étapes dois-je suivre ?</a:t>
            </a:r>
          </a:p>
          <a:p>
            <a:pPr marL="0" indent="180975" algn="r">
              <a:spcBef>
                <a:spcPts val="0"/>
              </a:spcBef>
              <a:buClr>
                <a:srgbClr val="000000"/>
              </a:buClr>
              <a:defRPr sz="700"/>
            </a:pPr>
            <a:r>
              <a:t>Mobiliser</a:t>
            </a:r>
          </a:p>
        </p:txBody>
      </p:sp>
      <p:sp>
        <p:nvSpPr>
          <p:cNvPr id="384" name="Rectangle 4"/>
          <p:cNvSpPr/>
          <p:nvPr/>
        </p:nvSpPr>
        <p:spPr>
          <a:xfrm>
            <a:off x="5763572" y="1441760"/>
            <a:ext cx="2710855" cy="2205311"/>
          </a:xfrm>
          <a:prstGeom prst="rect">
            <a:avLst/>
          </a:prstGeom>
          <a:ln w="12700">
            <a:solidFill>
              <a:srgbClr val="000091"/>
            </a:solidFill>
          </a:ln>
        </p:spPr>
        <p:txBody>
          <a:bodyPr lIns="45719" rIns="45719" anchor="ctr"/>
          <a:lstStyle/>
          <a:p>
            <a:pPr algn="ctr">
              <a:defRPr>
                <a:solidFill>
                  <a:srgbClr val="FFFFFF"/>
                </a:solidFill>
              </a:defRPr>
            </a:pPr>
            <a:endParaRPr/>
          </a:p>
        </p:txBody>
      </p:sp>
      <p:grpSp>
        <p:nvGrpSpPr>
          <p:cNvPr id="387" name="Image 5"/>
          <p:cNvGrpSpPr/>
          <p:nvPr/>
        </p:nvGrpSpPr>
        <p:grpSpPr>
          <a:xfrm>
            <a:off x="5967641" y="1551286"/>
            <a:ext cx="2302717" cy="1986259"/>
            <a:chOff x="0" y="0"/>
            <a:chExt cx="2302716" cy="1986258"/>
          </a:xfrm>
        </p:grpSpPr>
        <p:sp>
          <p:nvSpPr>
            <p:cNvPr id="385" name="Shape 385"/>
            <p:cNvSpPr/>
            <p:nvPr/>
          </p:nvSpPr>
          <p:spPr>
            <a:xfrm>
              <a:off x="0" y="0"/>
              <a:ext cx="2302717" cy="1986259"/>
            </a:xfrm>
            <a:prstGeom prst="rect">
              <a:avLst/>
            </a:prstGeom>
            <a:solidFill>
              <a:srgbClr val="000091">
                <a:alpha val="4706"/>
              </a:srgbClr>
            </a:solidFill>
            <a:ln w="12700" cap="flat">
              <a:noFill/>
              <a:miter lim="400000"/>
            </a:ln>
            <a:effectLst/>
          </p:spPr>
          <p:txBody>
            <a:bodyPr wrap="square" lIns="45719" tIns="45719" rIns="45719" bIns="45719" numCol="1" anchor="ctr">
              <a:noAutofit/>
            </a:bodyPr>
            <a:lstStyle/>
            <a:p>
              <a:endParaRPr/>
            </a:p>
          </p:txBody>
        </p:sp>
        <p:pic>
          <p:nvPicPr>
            <p:cNvPr id="386" name="image21.png"/>
            <p:cNvPicPr>
              <a:picLocks noChangeAspect="1"/>
            </p:cNvPicPr>
            <p:nvPr/>
          </p:nvPicPr>
          <p:blipFill>
            <a:blip r:embed="rId2"/>
            <a:srcRect b="13742"/>
            <a:stretch>
              <a:fillRect/>
            </a:stretch>
          </p:blipFill>
          <p:spPr>
            <a:xfrm>
              <a:off x="0" y="-1"/>
              <a:ext cx="2302717" cy="1986260"/>
            </a:xfrm>
            <a:prstGeom prst="rect">
              <a:avLst/>
            </a:prstGeom>
            <a:ln w="12700" cap="flat">
              <a:noFill/>
              <a:miter lim="400000"/>
            </a:ln>
            <a:effectLst/>
          </p:spPr>
        </p:pic>
      </p:grpSp>
      <p:sp>
        <p:nvSpPr>
          <p:cNvPr id="388" name="Espace réservé du numéro de diapositive 7"/>
          <p:cNvSpPr txBox="1">
            <a:spLocks noGrp="1"/>
          </p:cNvSpPr>
          <p:nvPr>
            <p:ph type="sldNum" sz="quarter" idx="2"/>
          </p:nvPr>
        </p:nvSpPr>
        <p:spPr>
          <a:xfrm>
            <a:off x="7486999" y="4899999"/>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30</a:t>
            </a:fld>
            <a:endParaRPr/>
          </a:p>
        </p:txBody>
      </p:sp>
      <p:sp>
        <p:nvSpPr>
          <p:cNvPr id="389" name="Espace réservé de la date 8"/>
          <p:cNvSpPr txBox="1"/>
          <p:nvPr/>
        </p:nvSpPr>
        <p:spPr>
          <a:xfrm>
            <a:off x="7614000" y="4899999"/>
            <a:ext cx="1170001"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700" b="1"/>
            </a:lvl1pPr>
          </a:lstStyle>
          <a:p>
            <a:r>
              <a:t>juillet 2020</a:t>
            </a:r>
          </a:p>
        </p:txBody>
      </p:sp>
      <p:grpSp>
        <p:nvGrpSpPr>
          <p:cNvPr id="392" name="Espace réservé du texte 2"/>
          <p:cNvGrpSpPr/>
          <p:nvPr/>
        </p:nvGrpSpPr>
        <p:grpSpPr>
          <a:xfrm>
            <a:off x="5454000" y="3829020"/>
            <a:ext cx="3330000" cy="895381"/>
            <a:chOff x="0" y="0"/>
            <a:chExt cx="3329999" cy="895380"/>
          </a:xfrm>
        </p:grpSpPr>
        <p:sp>
          <p:nvSpPr>
            <p:cNvPr id="390" name="Shape 390"/>
            <p:cNvSpPr/>
            <p:nvPr/>
          </p:nvSpPr>
          <p:spPr>
            <a:xfrm>
              <a:off x="-1" y="-1"/>
              <a:ext cx="3330001" cy="895382"/>
            </a:xfrm>
            <a:prstGeom prst="rect">
              <a:avLst/>
            </a:prstGeom>
            <a:solidFill>
              <a:srgbClr val="FFFFFF"/>
            </a:solidFill>
            <a:ln w="3175" cap="flat">
              <a:solidFill>
                <a:srgbClr val="000091"/>
              </a:solidFill>
              <a:prstDash val="solid"/>
              <a:round/>
            </a:ln>
            <a:effectLst/>
          </p:spPr>
          <p:txBody>
            <a:bodyPr wrap="square" lIns="45719" tIns="45719" rIns="45719" bIns="45719" numCol="1" anchor="t">
              <a:noAutofit/>
            </a:bodyPr>
            <a:lstStyle/>
            <a:p>
              <a:pPr algn="just">
                <a:defRPr sz="900">
                  <a:solidFill>
                    <a:srgbClr val="6D6DFF"/>
                  </a:solidFill>
                </a:defRPr>
              </a:pPr>
              <a:endParaRPr/>
            </a:p>
          </p:txBody>
        </p:sp>
        <p:sp>
          <p:nvSpPr>
            <p:cNvPr id="391" name="Shape 391"/>
            <p:cNvSpPr txBox="1"/>
            <p:nvPr/>
          </p:nvSpPr>
          <p:spPr>
            <a:xfrm>
              <a:off x="-1" y="-1"/>
              <a:ext cx="3294000" cy="5296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indent="72000" algn="just">
                <a:spcBef>
                  <a:spcPts val="400"/>
                </a:spcBef>
                <a:defRPr sz="1100" b="1">
                  <a:solidFill>
                    <a:srgbClr val="000091"/>
                  </a:solidFill>
                </a:defRPr>
              </a:pPr>
              <a:r>
                <a:t>Retrouvez </a:t>
              </a:r>
              <a:endParaRPr sz="1000"/>
            </a:p>
            <a:p>
              <a:pPr indent="72000" algn="just">
                <a:spcBef>
                  <a:spcPts val="400"/>
                </a:spcBef>
                <a:defRPr sz="900" b="1"/>
              </a:pPr>
              <a:r>
                <a:t>La boite à outil des démarches de participation citoyenne </a:t>
              </a:r>
              <a:r>
                <a:rPr b="0"/>
                <a:t>mise à disposition par le Secrétariat général pour la modernisation de l'action publique, </a:t>
              </a:r>
              <a:r>
                <a:rPr u="sng">
                  <a:solidFill>
                    <a:srgbClr val="0000FF"/>
                  </a:solidFill>
                  <a:uFill>
                    <a:solidFill>
                      <a:srgbClr val="0000FF"/>
                    </a:solidFill>
                  </a:uFill>
                  <a:hlinkClick r:id="rId3"/>
                </a:rPr>
                <a:t>ici </a:t>
              </a:r>
            </a:p>
          </p:txBody>
        </p:sp>
      </p:gr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Espace réservé du pied de page 9"/>
          <p:cNvSpPr txBox="1"/>
          <p:nvPr/>
        </p:nvSpPr>
        <p:spPr>
          <a:xfrm>
            <a:off x="359999" y="4899999"/>
            <a:ext cx="5904002"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700" b="1"/>
            </a:lvl1pPr>
          </a:lstStyle>
          <a:p>
            <a:r>
              <a:t>Coordination interministérielle du plan de rénovation énergétique des bâtiments</a:t>
            </a:r>
          </a:p>
        </p:txBody>
      </p:sp>
      <p:sp>
        <p:nvSpPr>
          <p:cNvPr id="395" name="Titre 1"/>
          <p:cNvSpPr txBox="1">
            <a:spLocks noGrp="1"/>
          </p:cNvSpPr>
          <p:nvPr>
            <p:ph type="title"/>
          </p:nvPr>
        </p:nvSpPr>
        <p:spPr>
          <a:xfrm>
            <a:off x="360000" y="899588"/>
            <a:ext cx="8424000" cy="720001"/>
          </a:xfrm>
          <a:prstGeom prst="rect">
            <a:avLst/>
          </a:prstGeom>
        </p:spPr>
        <p:txBody>
          <a:bodyPr/>
          <a:lstStyle>
            <a:lvl1pPr>
              <a:defRPr sz="2800"/>
            </a:lvl1pPr>
          </a:lstStyle>
          <a:p>
            <a:r>
              <a:t>Financer </a:t>
            </a:r>
          </a:p>
        </p:txBody>
      </p:sp>
      <p:sp>
        <p:nvSpPr>
          <p:cNvPr id="396" name="Espace réservé du texte 2"/>
          <p:cNvSpPr txBox="1">
            <a:spLocks noGrp="1"/>
          </p:cNvSpPr>
          <p:nvPr>
            <p:ph type="body" sz="half" idx="1"/>
          </p:nvPr>
        </p:nvSpPr>
        <p:spPr>
          <a:xfrm>
            <a:off x="359996" y="1835999"/>
            <a:ext cx="4968002" cy="2574002"/>
          </a:xfrm>
          <a:prstGeom prst="rect">
            <a:avLst/>
          </a:prstGeom>
        </p:spPr>
        <p:txBody>
          <a:bodyPr>
            <a:normAutofit lnSpcReduction="10000"/>
          </a:bodyPr>
          <a:lstStyle/>
          <a:p>
            <a:pPr marL="0" defTabSz="896111">
              <a:spcBef>
                <a:spcPts val="500"/>
              </a:spcBef>
              <a:defRPr sz="1372" b="1"/>
            </a:pPr>
            <a:r>
              <a:t>Les certificats d’économies d’énergie (CEE) </a:t>
            </a:r>
          </a:p>
          <a:p>
            <a:pPr marL="0" algn="just" defTabSz="896111">
              <a:spcBef>
                <a:spcPts val="200"/>
              </a:spcBef>
              <a:defRPr sz="882"/>
            </a:pPr>
            <a:r>
              <a:t>Vous avez rénové les fenêtres d’un de vos bâtiments, installé une chaudière à condensation, amélioré vos luminaires. Avez-vous valorisé ces travaux sous forme de certificats d’économies d’énergie (CEE) et ainsi bénéficié d’un financement complémentaire ? </a:t>
            </a:r>
          </a:p>
          <a:p>
            <a:pPr marL="0" algn="just" defTabSz="896111">
              <a:spcBef>
                <a:spcPts val="200"/>
              </a:spcBef>
              <a:defRPr sz="882" b="1"/>
            </a:pPr>
            <a:r>
              <a:t>Les certificats d’économies d’énergie (CEE) représentent aujourd’hui le principal outil de financement de la maîtrise de l’énergie pour les collectivités. </a:t>
            </a:r>
          </a:p>
          <a:p>
            <a:pPr marL="0" algn="just" defTabSz="896111">
              <a:spcBef>
                <a:spcPts val="200"/>
              </a:spcBef>
              <a:defRPr sz="882"/>
            </a:pPr>
            <a:r>
              <a:t>Créés en 2005, les certificats d’économies d’énergie s’organisent en périodes de plusieurs années qui fixent un objectif national d’économies d’énergie. </a:t>
            </a:r>
          </a:p>
          <a:p>
            <a:pPr marL="0" algn="just" defTabSz="896111">
              <a:spcBef>
                <a:spcPts val="200"/>
              </a:spcBef>
              <a:defRPr sz="882"/>
            </a:pPr>
            <a:r>
              <a:t>Ils reposent sur une obligation de réalisation d’économies d’énergie imposée par les pouvoirs publics à tous les fournisseurs d’énergie, dits les « obligés ». Ceux-ci peuvent réduire leur consommation d’énergie dans leur propre entreprise. Mais dans la pratique, les volumes d’économies d’énergie imposés sont trop élevés pour que les améliorations en interne suffisent à atteindre les objectifs. De ce fait, les obligés financent des opérations d’économies d’énergie chez des tiers, ménages, collectivités territoriales ou professionnels. Les travaux éligibles sont fixés par arrêté, il s’agit d’opérations standardisées ou d’opérations spécifiques répondant à certains critères de performance et d’efficacité énergétique.  </a:t>
            </a:r>
          </a:p>
          <a:p>
            <a:pPr marL="0" algn="just" defTabSz="896111">
              <a:spcBef>
                <a:spcPts val="200"/>
              </a:spcBef>
              <a:defRPr sz="882" b="1"/>
            </a:pPr>
            <a:r>
              <a:t>Ces CEE financent également des programmes comme ACTEE doté de 100 M€ pour soutenir la réalisation d’économies d’énergie des collectivités. </a:t>
            </a:r>
          </a:p>
        </p:txBody>
      </p:sp>
      <p:sp>
        <p:nvSpPr>
          <p:cNvPr id="397" name="Espace réservé du texte 3"/>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3949224" indent="-276225" algn="r">
              <a:spcBef>
                <a:spcPts val="0"/>
              </a:spcBef>
              <a:buClr>
                <a:srgbClr val="000000"/>
              </a:buClr>
              <a:buSzPts val="700"/>
              <a:buAutoNum type="arabicPeriod" startAt="2"/>
              <a:defRPr sz="700" b="1"/>
            </a:pPr>
            <a:r>
              <a:t>Quelles étapes dois-je suivre ?</a:t>
            </a:r>
          </a:p>
          <a:p>
            <a:pPr marL="0" indent="180975" algn="r">
              <a:spcBef>
                <a:spcPts val="0"/>
              </a:spcBef>
              <a:buClr>
                <a:srgbClr val="000000"/>
              </a:buClr>
              <a:defRPr sz="700"/>
            </a:pPr>
            <a:r>
              <a:t>Financer</a:t>
            </a:r>
          </a:p>
        </p:txBody>
      </p:sp>
      <p:grpSp>
        <p:nvGrpSpPr>
          <p:cNvPr id="400" name="Espace réservé du texte 2"/>
          <p:cNvGrpSpPr/>
          <p:nvPr/>
        </p:nvGrpSpPr>
        <p:grpSpPr>
          <a:xfrm>
            <a:off x="5454000" y="3956148"/>
            <a:ext cx="3330000" cy="720001"/>
            <a:chOff x="0" y="0"/>
            <a:chExt cx="3329999" cy="719999"/>
          </a:xfrm>
        </p:grpSpPr>
        <p:sp>
          <p:nvSpPr>
            <p:cNvPr id="398" name="Shape 398"/>
            <p:cNvSpPr/>
            <p:nvPr/>
          </p:nvSpPr>
          <p:spPr>
            <a:xfrm>
              <a:off x="-1" y="0"/>
              <a:ext cx="3330001" cy="720000"/>
            </a:xfrm>
            <a:prstGeom prst="rect">
              <a:avLst/>
            </a:prstGeom>
            <a:solidFill>
              <a:srgbClr val="FFFFFF"/>
            </a:solidFill>
            <a:ln w="3175" cap="flat">
              <a:solidFill>
                <a:srgbClr val="000091"/>
              </a:solidFill>
              <a:prstDash val="solid"/>
              <a:round/>
            </a:ln>
            <a:effectLst/>
          </p:spPr>
          <p:txBody>
            <a:bodyPr wrap="square" lIns="45719" tIns="45719" rIns="45719" bIns="45719" numCol="1" anchor="t">
              <a:noAutofit/>
            </a:bodyPr>
            <a:lstStyle/>
            <a:p>
              <a:pPr algn="just">
                <a:defRPr sz="1000"/>
              </a:pPr>
              <a:endParaRPr/>
            </a:p>
          </p:txBody>
        </p:sp>
        <p:sp>
          <p:nvSpPr>
            <p:cNvPr id="399" name="Shape 399"/>
            <p:cNvSpPr txBox="1"/>
            <p:nvPr/>
          </p:nvSpPr>
          <p:spPr>
            <a:xfrm>
              <a:off x="-1" y="0"/>
              <a:ext cx="3294000" cy="5550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indent="72000">
                <a:spcBef>
                  <a:spcPts val="600"/>
                </a:spcBef>
                <a:defRPr sz="1100" b="1">
                  <a:solidFill>
                    <a:srgbClr val="000091"/>
                  </a:solidFill>
                </a:defRPr>
              </a:pPr>
              <a:r>
                <a:t>Des conseillers pour vous accompagner : </a:t>
              </a:r>
              <a:endParaRPr sz="1000"/>
            </a:p>
            <a:p>
              <a:pPr indent="72000" algn="just">
                <a:defRPr sz="900"/>
              </a:pPr>
              <a:r>
                <a:t>Contactez votre conseiller en énergie partagé ou appuyez- vous sur un économe de flux financé par le programme ACTEE pour vous aider dans vos démarches.</a:t>
              </a:r>
            </a:p>
          </p:txBody>
        </p:sp>
      </p:grpSp>
      <p:grpSp>
        <p:nvGrpSpPr>
          <p:cNvPr id="403" name="Google Shape;332;p43"/>
          <p:cNvGrpSpPr/>
          <p:nvPr/>
        </p:nvGrpSpPr>
        <p:grpSpPr>
          <a:xfrm>
            <a:off x="302846" y="1421348"/>
            <a:ext cx="952170" cy="373226"/>
            <a:chOff x="0" y="0"/>
            <a:chExt cx="952168" cy="373224"/>
          </a:xfrm>
        </p:grpSpPr>
        <p:sp>
          <p:nvSpPr>
            <p:cNvPr id="401" name="Shape 401"/>
            <p:cNvSpPr/>
            <p:nvPr/>
          </p:nvSpPr>
          <p:spPr>
            <a:xfrm>
              <a:off x="0" y="0"/>
              <a:ext cx="952169" cy="373225"/>
            </a:xfrm>
            <a:prstGeom prst="rect">
              <a:avLst/>
            </a:prstGeom>
            <a:solidFill>
              <a:srgbClr val="FFFFFF"/>
            </a:solidFill>
            <a:ln w="12700" cap="flat">
              <a:noFill/>
              <a:miter lim="400000"/>
            </a:ln>
            <a:effectLst/>
          </p:spPr>
          <p:txBody>
            <a:bodyPr wrap="square" lIns="45719" tIns="45719" rIns="45719" bIns="45719" numCol="1" anchor="ctr">
              <a:noAutofit/>
            </a:bodyPr>
            <a:lstStyle/>
            <a:p>
              <a:endParaRPr/>
            </a:p>
          </p:txBody>
        </p:sp>
        <p:pic>
          <p:nvPicPr>
            <p:cNvPr id="402" name="image18.png"/>
            <p:cNvPicPr>
              <a:picLocks noChangeAspect="1"/>
            </p:cNvPicPr>
            <p:nvPr/>
          </p:nvPicPr>
          <p:blipFill>
            <a:blip r:embed="rId2"/>
            <a:stretch>
              <a:fillRect/>
            </a:stretch>
          </p:blipFill>
          <p:spPr>
            <a:xfrm>
              <a:off x="0" y="0"/>
              <a:ext cx="952169" cy="373225"/>
            </a:xfrm>
            <a:prstGeom prst="rect">
              <a:avLst/>
            </a:prstGeom>
            <a:ln w="12700" cap="flat">
              <a:noFill/>
              <a:miter lim="400000"/>
            </a:ln>
            <a:effectLst/>
          </p:spPr>
        </p:pic>
      </p:grpSp>
      <p:sp>
        <p:nvSpPr>
          <p:cNvPr id="404" name="ZoneTexte 6"/>
          <p:cNvSpPr txBox="1"/>
          <p:nvPr/>
        </p:nvSpPr>
        <p:spPr>
          <a:xfrm>
            <a:off x="5460686" y="1686049"/>
            <a:ext cx="3330000" cy="1740461"/>
          </a:xfrm>
          <a:prstGeom prst="rect">
            <a:avLst/>
          </a:prstGeom>
          <a:solidFill>
            <a:srgbClr val="000091">
              <a:alpha val="5000"/>
            </a:srgb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000" tIns="72000" rIns="72000" bIns="72000">
            <a:spAutoFit/>
          </a:bodyPr>
          <a:lstStyle/>
          <a:p>
            <a:pPr algn="just">
              <a:defRPr sz="900">
                <a:solidFill>
                  <a:srgbClr val="000091"/>
                </a:solidFill>
              </a:defRPr>
            </a:pPr>
            <a:r>
              <a:t>La mobilisation de ces CEE peut se traduire par une certaine complexité administrative qui freine les collectivités pour s’en emparer. Heureusement, de nombreux outils vous accompagnent dans la démarche :</a:t>
            </a:r>
          </a:p>
          <a:p>
            <a:pPr marL="72000" indent="-72000" algn="just">
              <a:spcBef>
                <a:spcPts val="200"/>
              </a:spcBef>
              <a:buClr>
                <a:srgbClr val="000000"/>
              </a:buClr>
              <a:buSzPct val="100000"/>
              <a:buFont typeface="Arial"/>
              <a:buChar char="•"/>
              <a:defRPr sz="900">
                <a:solidFill>
                  <a:srgbClr val="6D6DFF"/>
                </a:solidFill>
              </a:defRPr>
            </a:pPr>
            <a:r>
              <a:rPr u="sng">
                <a:solidFill>
                  <a:srgbClr val="0000FF"/>
                </a:solidFill>
                <a:uFill>
                  <a:solidFill>
                    <a:srgbClr val="0000FF"/>
                  </a:solidFill>
                </a:uFill>
                <a:hlinkClick r:id="rId3"/>
              </a:rPr>
              <a:t>Calculateur CEE ADEME </a:t>
            </a:r>
            <a:r>
              <a:rPr>
                <a:solidFill>
                  <a:srgbClr val="000091"/>
                </a:solidFill>
              </a:rPr>
              <a:t>: il vous permet d’estimer les CEE valorisables dans le cadre de votre projet.</a:t>
            </a:r>
          </a:p>
          <a:p>
            <a:pPr marL="72000" indent="-72000" algn="just">
              <a:spcBef>
                <a:spcPts val="200"/>
              </a:spcBef>
              <a:buClr>
                <a:srgbClr val="000000"/>
              </a:buClr>
              <a:buSzPct val="100000"/>
              <a:buFont typeface="Arial"/>
              <a:buChar char="•"/>
              <a:defRPr sz="900">
                <a:solidFill>
                  <a:srgbClr val="6D6DFF"/>
                </a:solidFill>
              </a:defRPr>
            </a:pPr>
            <a:r>
              <a:rPr u="sng">
                <a:solidFill>
                  <a:srgbClr val="0000FF"/>
                </a:solidFill>
                <a:uFill>
                  <a:solidFill>
                    <a:srgbClr val="0000FF"/>
                  </a:solidFill>
                </a:uFill>
                <a:hlinkClick r:id="rId4"/>
              </a:rPr>
              <a:t>Procédures CEE et commande public </a:t>
            </a:r>
            <a:r>
              <a:rPr>
                <a:solidFill>
                  <a:srgbClr val="000091"/>
                </a:solidFill>
              </a:rPr>
              <a:t>: des conseils pour vos marchés publics. </a:t>
            </a:r>
          </a:p>
          <a:p>
            <a:pPr marL="72000" indent="-72000" algn="just">
              <a:spcBef>
                <a:spcPts val="200"/>
              </a:spcBef>
              <a:buClr>
                <a:srgbClr val="000000"/>
              </a:buClr>
              <a:buSzPct val="100000"/>
              <a:buFont typeface="Arial"/>
              <a:buChar char="•"/>
              <a:defRPr sz="900">
                <a:solidFill>
                  <a:srgbClr val="000091"/>
                </a:solidFill>
              </a:defRPr>
            </a:pPr>
            <a:r>
              <a:t>Le guide AMORCE - </a:t>
            </a:r>
            <a:r>
              <a:rPr u="sng">
                <a:solidFill>
                  <a:srgbClr val="0000FF"/>
                </a:solidFill>
                <a:uFill>
                  <a:solidFill>
                    <a:srgbClr val="0000FF"/>
                  </a:solidFill>
                </a:uFill>
                <a:hlinkClick r:id="rId5"/>
              </a:rPr>
              <a:t>50 questions pratiques pour les collectivités</a:t>
            </a:r>
            <a:endParaRPr>
              <a:solidFill>
                <a:srgbClr val="6D6DFF"/>
              </a:solidFill>
            </a:endParaRPr>
          </a:p>
          <a:p>
            <a:pPr marL="72000" indent="-72000" algn="just">
              <a:buClr>
                <a:srgbClr val="000000"/>
              </a:buClr>
              <a:buSzPct val="100000"/>
              <a:buFont typeface="Arial"/>
              <a:buChar char="•"/>
              <a:defRPr sz="900">
                <a:solidFill>
                  <a:srgbClr val="6D6DFF"/>
                </a:solidFill>
              </a:defRPr>
            </a:pPr>
            <a:r>
              <a:rPr u="sng">
                <a:solidFill>
                  <a:srgbClr val="0000FF"/>
                </a:solidFill>
                <a:uFill>
                  <a:solidFill>
                    <a:srgbClr val="0000FF"/>
                  </a:solidFill>
                </a:uFill>
                <a:hlinkClick r:id="rId6"/>
              </a:rPr>
              <a:t>La boîte à outils d’AMORCE </a:t>
            </a:r>
            <a:r>
              <a:t>: </a:t>
            </a:r>
            <a:r>
              <a:rPr>
                <a:solidFill>
                  <a:srgbClr val="000091"/>
                </a:solidFill>
              </a:rPr>
              <a:t>des modèles de conventions, de délibération et des informations pratiques.</a:t>
            </a:r>
          </a:p>
        </p:txBody>
      </p:sp>
      <p:sp>
        <p:nvSpPr>
          <p:cNvPr id="405" name="Espace réservé du numéro de diapositive 10"/>
          <p:cNvSpPr txBox="1">
            <a:spLocks noGrp="1"/>
          </p:cNvSpPr>
          <p:nvPr>
            <p:ph type="sldNum" sz="quarter" idx="2"/>
          </p:nvPr>
        </p:nvSpPr>
        <p:spPr>
          <a:xfrm>
            <a:off x="7486999" y="4899999"/>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31</a:t>
            </a:fld>
            <a:endParaRPr/>
          </a:p>
        </p:txBody>
      </p:sp>
      <p:sp>
        <p:nvSpPr>
          <p:cNvPr id="406" name="Espace réservé de la date 11"/>
          <p:cNvSpPr txBox="1"/>
          <p:nvPr/>
        </p:nvSpPr>
        <p:spPr>
          <a:xfrm>
            <a:off x="7614000" y="4899999"/>
            <a:ext cx="1170001"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700" b="1"/>
            </a:lvl1pPr>
          </a:lstStyle>
          <a:p>
            <a:r>
              <a:t>juillet 2020</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 name="Espace réservé du pied de page 5"/>
          <p:cNvSpPr txBox="1"/>
          <p:nvPr/>
        </p:nvSpPr>
        <p:spPr>
          <a:xfrm>
            <a:off x="359999" y="4909638"/>
            <a:ext cx="5904002" cy="1077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700" b="1"/>
            </a:lvl1pPr>
          </a:lstStyle>
          <a:p>
            <a:r>
              <a:rPr lang="fr-FR" dirty="0"/>
              <a:t>Coordination interministérielle du plan de rénovation énergétique des bâtiments</a:t>
            </a:r>
          </a:p>
        </p:txBody>
      </p:sp>
      <p:sp>
        <p:nvSpPr>
          <p:cNvPr id="409" name="Titre 1"/>
          <p:cNvSpPr txBox="1">
            <a:spLocks noGrp="1"/>
          </p:cNvSpPr>
          <p:nvPr>
            <p:ph type="title"/>
          </p:nvPr>
        </p:nvSpPr>
        <p:spPr>
          <a:xfrm>
            <a:off x="360000" y="899588"/>
            <a:ext cx="8424000" cy="720001"/>
          </a:xfrm>
          <a:prstGeom prst="rect">
            <a:avLst/>
          </a:prstGeom>
        </p:spPr>
        <p:txBody>
          <a:bodyPr/>
          <a:lstStyle>
            <a:lvl1pPr>
              <a:defRPr sz="2800"/>
            </a:lvl1pPr>
          </a:lstStyle>
          <a:p>
            <a:r>
              <a:rPr lang="fr-FR" dirty="0"/>
              <a:t>Financer</a:t>
            </a:r>
          </a:p>
        </p:txBody>
      </p:sp>
      <p:sp>
        <p:nvSpPr>
          <p:cNvPr id="410" name="Espace réservé du texte 2"/>
          <p:cNvSpPr txBox="1">
            <a:spLocks noGrp="1"/>
          </p:cNvSpPr>
          <p:nvPr>
            <p:ph type="body" sz="half" idx="1"/>
          </p:nvPr>
        </p:nvSpPr>
        <p:spPr>
          <a:xfrm>
            <a:off x="359995" y="1835999"/>
            <a:ext cx="4968002" cy="2888401"/>
          </a:xfrm>
          <a:prstGeom prst="rect">
            <a:avLst/>
          </a:prstGeom>
        </p:spPr>
        <p:txBody>
          <a:bodyPr>
            <a:normAutofit/>
          </a:bodyPr>
          <a:lstStyle/>
          <a:p>
            <a:pPr marL="0" algn="just">
              <a:spcBef>
                <a:spcPts val="600"/>
              </a:spcBef>
              <a:defRPr sz="1400" b="1"/>
            </a:pPr>
            <a:r>
              <a:rPr lang="fr-FR" dirty="0"/>
              <a:t>La Banque des territoires </a:t>
            </a:r>
          </a:p>
          <a:p>
            <a:pPr marL="0" algn="just">
              <a:spcBef>
                <a:spcPts val="300"/>
              </a:spcBef>
            </a:pPr>
            <a:r>
              <a:rPr lang="fr-FR" dirty="0"/>
              <a:t>La Banque des territoires a développé une offre large à destination des collectivités locales : ingénierie territoriale, offres de financement en prêt, avances remboursables (dispositif d’</a:t>
            </a:r>
            <a:r>
              <a:rPr lang="fr-FR" dirty="0" err="1"/>
              <a:t>intracting</a:t>
            </a:r>
            <a:r>
              <a:rPr lang="fr-FR" dirty="0"/>
              <a:t>) et participation à des sociétés de projet. Cette offre peut être mise à profit par les collectivités dans les phases préparatoires aux projets, pour l'élaboration de stratégies patrimoniales sur les parcs de bâtiments publics notamment scolaires. </a:t>
            </a:r>
          </a:p>
          <a:p>
            <a:pPr marL="0" algn="just">
              <a:spcBef>
                <a:spcPts val="300"/>
              </a:spcBef>
              <a:defRPr sz="1400" b="1">
                <a:solidFill>
                  <a:srgbClr val="E1000F"/>
                </a:solidFill>
              </a:defRPr>
            </a:pPr>
            <a:r>
              <a:rPr lang="fr-FR" dirty="0"/>
              <a:t>500 M€ </a:t>
            </a:r>
            <a:r>
              <a:rPr lang="fr-FR" sz="1000" dirty="0">
                <a:solidFill>
                  <a:srgbClr val="000000"/>
                </a:solidFill>
              </a:rPr>
              <a:t>d’investissement en fonds propres via l’offre « </a:t>
            </a:r>
            <a:r>
              <a:rPr lang="fr-FR" sz="1000" dirty="0" err="1">
                <a:solidFill>
                  <a:srgbClr val="000000"/>
                </a:solidFill>
              </a:rPr>
              <a:t>intracting</a:t>
            </a:r>
            <a:r>
              <a:rPr lang="fr-FR" sz="1000" dirty="0">
                <a:solidFill>
                  <a:srgbClr val="000000"/>
                </a:solidFill>
              </a:rPr>
              <a:t> » ou les contrats de performance énergétique (MPPE)</a:t>
            </a:r>
          </a:p>
          <a:p>
            <a:pPr marL="0" algn="just">
              <a:spcBef>
                <a:spcPts val="300"/>
              </a:spcBef>
              <a:defRPr sz="1200" b="1">
                <a:solidFill>
                  <a:srgbClr val="E1000F"/>
                </a:solidFill>
              </a:defRPr>
            </a:pPr>
            <a:r>
              <a:rPr lang="fr-FR" dirty="0"/>
              <a:t>2 milliards </a:t>
            </a:r>
            <a:r>
              <a:rPr lang="fr-FR" sz="1000" dirty="0">
                <a:solidFill>
                  <a:srgbClr val="000000"/>
                </a:solidFill>
              </a:rPr>
              <a:t>provenant des prêts sur fonds d’épargne et destinés </a:t>
            </a:r>
            <a:r>
              <a:rPr lang="fr-FR" sz="1050" dirty="0">
                <a:solidFill>
                  <a:schemeClr val="tx1"/>
                </a:solidFill>
              </a:rPr>
              <a:t>via</a:t>
            </a:r>
            <a:r>
              <a:rPr lang="fr-FR" sz="1200" dirty="0">
                <a:solidFill>
                  <a:schemeClr val="tx1"/>
                </a:solidFill>
              </a:rPr>
              <a:t> </a:t>
            </a:r>
            <a:r>
              <a:rPr lang="fr-FR" sz="1050" dirty="0">
                <a:solidFill>
                  <a:schemeClr val="tx1"/>
                </a:solidFill>
              </a:rPr>
              <a:t>le</a:t>
            </a:r>
            <a:r>
              <a:rPr lang="fr-FR" sz="1000" dirty="0">
                <a:solidFill>
                  <a:schemeClr val="tx1"/>
                </a:solidFill>
              </a:rPr>
              <a:t> </a:t>
            </a:r>
            <a:r>
              <a:rPr lang="fr-FR" sz="1000" dirty="0">
                <a:solidFill>
                  <a:srgbClr val="000000"/>
                </a:solidFill>
              </a:rPr>
              <a:t>prêts GPI-</a:t>
            </a:r>
            <a:r>
              <a:rPr lang="fr-FR" sz="1000" dirty="0" err="1">
                <a:solidFill>
                  <a:srgbClr val="000000"/>
                </a:solidFill>
              </a:rPr>
              <a:t>AmbRE</a:t>
            </a:r>
            <a:r>
              <a:rPr lang="fr-FR" sz="1000" dirty="0">
                <a:solidFill>
                  <a:srgbClr val="000000"/>
                </a:solidFill>
              </a:rPr>
              <a:t> </a:t>
            </a:r>
          </a:p>
          <a:p>
            <a:pPr marL="0" algn="just">
              <a:spcBef>
                <a:spcPts val="300"/>
              </a:spcBef>
              <a:defRPr b="1">
                <a:solidFill>
                  <a:srgbClr val="6D6DFF"/>
                </a:solidFill>
              </a:defRPr>
            </a:pPr>
            <a:r>
              <a:rPr lang="fr-FR" u="sng" dirty="0">
                <a:solidFill>
                  <a:schemeClr val="tx1"/>
                </a:solidFill>
                <a:uFill>
                  <a:solidFill>
                    <a:srgbClr val="0000FF"/>
                  </a:solidFill>
                </a:uFill>
                <a:hlinkClick r:id="rId2"/>
              </a:rPr>
              <a:t>Ces prêts </a:t>
            </a:r>
            <a:r>
              <a:rPr lang="fr-FR" dirty="0">
                <a:solidFill>
                  <a:srgbClr val="000000"/>
                </a:solidFill>
              </a:rPr>
              <a:t>financent le reste à charge des travaux de rénovation </a:t>
            </a:r>
            <a:r>
              <a:rPr lang="fr-FR" b="0" dirty="0">
                <a:solidFill>
                  <a:srgbClr val="000000"/>
                </a:solidFill>
              </a:rPr>
              <a:t>pour des projets visant une réduction de consommation énergétique d’au moins 30 %. Le taux actuel est de livret A + 0,75% pour une durée comprise entre 20 et 40 ans.</a:t>
            </a:r>
            <a:endParaRPr lang="fr-FR" dirty="0">
              <a:solidFill>
                <a:schemeClr val="tx1"/>
              </a:solidFill>
            </a:endParaRPr>
          </a:p>
          <a:p>
            <a:pPr marL="0" algn="just">
              <a:spcBef>
                <a:spcPts val="300"/>
              </a:spcBef>
              <a:defRPr b="1"/>
            </a:pPr>
            <a:r>
              <a:rPr lang="fr-FR" dirty="0"/>
              <a:t>Contact</a:t>
            </a:r>
            <a:r>
              <a:rPr lang="fr-FR" b="0" dirty="0"/>
              <a:t> avec le référent régional de la Banque des territoires en </a:t>
            </a:r>
            <a:r>
              <a:rPr lang="fr-FR" b="0" u="sng" dirty="0">
                <a:solidFill>
                  <a:srgbClr val="0000FF"/>
                </a:solidFill>
                <a:uFill>
                  <a:solidFill>
                    <a:srgbClr val="0000FF"/>
                  </a:solidFill>
                </a:uFill>
                <a:hlinkClick r:id="rId3"/>
              </a:rPr>
              <a:t>cliquant ici</a:t>
            </a:r>
            <a:r>
              <a:rPr lang="fr-FR" b="0" dirty="0">
                <a:solidFill>
                  <a:srgbClr val="6D6DFF"/>
                </a:solidFill>
              </a:rPr>
              <a:t>.</a:t>
            </a:r>
          </a:p>
          <a:p>
            <a:pPr marL="0" algn="just">
              <a:spcBef>
                <a:spcPts val="300"/>
              </a:spcBef>
              <a:defRPr b="1"/>
            </a:pPr>
            <a:r>
              <a:rPr lang="fr-FR" dirty="0">
                <a:hlinkClick r:id="rId4"/>
              </a:rPr>
              <a:t>Les </a:t>
            </a:r>
            <a:r>
              <a:rPr lang="fr-FR" dirty="0" err="1">
                <a:hlinkClick r:id="rId4"/>
              </a:rPr>
              <a:t>Edu</a:t>
            </a:r>
            <a:r>
              <a:rPr lang="fr-FR" dirty="0">
                <a:hlinkClick r:id="rId4"/>
              </a:rPr>
              <a:t>-prêts</a:t>
            </a:r>
            <a:r>
              <a:rPr lang="fr-FR" dirty="0"/>
              <a:t>, </a:t>
            </a:r>
            <a:r>
              <a:rPr lang="fr-FR" b="0" dirty="0"/>
              <a:t>distribués par </a:t>
            </a:r>
            <a:r>
              <a:rPr lang="fr-FR" dirty="0"/>
              <a:t>la Banque des territoires </a:t>
            </a:r>
            <a:r>
              <a:rPr lang="fr-FR" b="0" dirty="0"/>
              <a:t>pour les investissements éducatifs, peuvent également servir à la rénovation énergétique des bâtiments scolaires. </a:t>
            </a:r>
          </a:p>
        </p:txBody>
      </p:sp>
      <p:sp>
        <p:nvSpPr>
          <p:cNvPr id="411" name="Espace réservé du texte 3"/>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3949224" indent="-276225" algn="r">
              <a:spcBef>
                <a:spcPts val="0"/>
              </a:spcBef>
              <a:buClr>
                <a:srgbClr val="000000"/>
              </a:buClr>
              <a:buSzPts val="700"/>
              <a:buAutoNum type="arabicPeriod" startAt="2"/>
              <a:defRPr sz="700" b="1"/>
            </a:pPr>
            <a:r>
              <a:rPr lang="fr-FR" dirty="0"/>
              <a:t>Quelles étapes dois-je suivre ?</a:t>
            </a:r>
          </a:p>
          <a:p>
            <a:pPr marL="0" indent="180975" algn="r">
              <a:spcBef>
                <a:spcPts val="0"/>
              </a:spcBef>
              <a:buClr>
                <a:srgbClr val="000000"/>
              </a:buClr>
              <a:defRPr sz="700"/>
            </a:pPr>
            <a:r>
              <a:rPr lang="fr-FR" dirty="0"/>
              <a:t>Financer</a:t>
            </a:r>
          </a:p>
        </p:txBody>
      </p:sp>
      <p:grpSp>
        <p:nvGrpSpPr>
          <p:cNvPr id="414" name="Espace réservé du texte 2"/>
          <p:cNvGrpSpPr/>
          <p:nvPr/>
        </p:nvGrpSpPr>
        <p:grpSpPr>
          <a:xfrm>
            <a:off x="5453999" y="3829019"/>
            <a:ext cx="3330002" cy="895383"/>
            <a:chOff x="-1" y="-1"/>
            <a:chExt cx="3330001" cy="895382"/>
          </a:xfrm>
        </p:grpSpPr>
        <p:sp>
          <p:nvSpPr>
            <p:cNvPr id="412" name="Shape 412"/>
            <p:cNvSpPr/>
            <p:nvPr/>
          </p:nvSpPr>
          <p:spPr>
            <a:xfrm>
              <a:off x="-1" y="-1"/>
              <a:ext cx="3330001" cy="895382"/>
            </a:xfrm>
            <a:prstGeom prst="rect">
              <a:avLst/>
            </a:prstGeom>
            <a:solidFill>
              <a:srgbClr val="FFFFFF"/>
            </a:solidFill>
            <a:ln w="3175" cap="flat">
              <a:solidFill>
                <a:srgbClr val="000091"/>
              </a:solidFill>
              <a:prstDash val="solid"/>
              <a:round/>
            </a:ln>
            <a:effectLst/>
          </p:spPr>
          <p:txBody>
            <a:bodyPr wrap="square" lIns="45719" tIns="45719" rIns="45719" bIns="45719" numCol="1" anchor="t">
              <a:noAutofit/>
            </a:bodyPr>
            <a:lstStyle/>
            <a:p>
              <a:pPr algn="just">
                <a:defRPr sz="900">
                  <a:solidFill>
                    <a:srgbClr val="6D6DFF"/>
                  </a:solidFill>
                </a:defRPr>
              </a:pPr>
              <a:endParaRPr lang="fr-FR" dirty="0"/>
            </a:p>
          </p:txBody>
        </p:sp>
        <p:sp>
          <p:nvSpPr>
            <p:cNvPr id="413" name="Shape 413"/>
            <p:cNvSpPr txBox="1"/>
            <p:nvPr/>
          </p:nvSpPr>
          <p:spPr>
            <a:xfrm>
              <a:off x="-1" y="-1"/>
              <a:ext cx="3294000" cy="77457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indent="72000" algn="just">
                <a:spcBef>
                  <a:spcPts val="400"/>
                </a:spcBef>
                <a:defRPr sz="1100" b="1">
                  <a:solidFill>
                    <a:srgbClr val="000091"/>
                  </a:solidFill>
                </a:defRPr>
              </a:pPr>
              <a:r>
                <a:rPr lang="fr-FR" dirty="0"/>
                <a:t>Retrouvez </a:t>
              </a:r>
              <a:endParaRPr lang="fr-FR" sz="1000" dirty="0"/>
            </a:p>
            <a:p>
              <a:pPr marL="87313" algn="just">
                <a:spcBef>
                  <a:spcPts val="400"/>
                </a:spcBef>
                <a:defRPr sz="900" b="1"/>
              </a:pPr>
              <a:r>
                <a:rPr lang="fr-FR" dirty="0"/>
                <a:t>L’offre nationale d’accompagnement et de financement</a:t>
              </a:r>
              <a:r>
                <a:rPr lang="fr-FR" b="0" dirty="0"/>
                <a:t> </a:t>
              </a:r>
              <a:br>
                <a:rPr lang="fr-FR" b="0" dirty="0"/>
              </a:br>
              <a:r>
                <a:rPr lang="fr-FR" b="0" dirty="0"/>
                <a:t>des projets de rénovation énergétique des collectivités territoriales </a:t>
              </a:r>
              <a:r>
                <a:rPr lang="fr-FR" b="0" u="sng" dirty="0">
                  <a:solidFill>
                    <a:srgbClr val="0000FF"/>
                  </a:solidFill>
                  <a:uFill>
                    <a:solidFill>
                      <a:srgbClr val="0000FF"/>
                    </a:solidFill>
                  </a:uFill>
                  <a:hlinkClick r:id="rId5"/>
                </a:rPr>
                <a:t>ici</a:t>
              </a:r>
              <a:r>
                <a:rPr lang="fr-FR" b="0" dirty="0">
                  <a:solidFill>
                    <a:srgbClr val="6D6DFF"/>
                  </a:solidFill>
                </a:rPr>
                <a:t> </a:t>
              </a:r>
              <a:endParaRPr lang="fr-FR" sz="1000" dirty="0"/>
            </a:p>
            <a:p>
              <a:pPr marL="87313" algn="just">
                <a:defRPr sz="900" b="1"/>
              </a:pPr>
              <a:r>
                <a:rPr lang="fr-FR" dirty="0"/>
                <a:t>Vos contacts : </a:t>
              </a:r>
              <a:r>
                <a:rPr lang="fr-FR" b="0" u="sng" dirty="0">
                  <a:solidFill>
                    <a:srgbClr val="0000FF"/>
                  </a:solidFill>
                  <a:uFill>
                    <a:solidFill>
                      <a:srgbClr val="0000FF"/>
                    </a:solidFill>
                  </a:uFill>
                  <a:hlinkClick r:id="rId3"/>
                </a:rPr>
                <a:t>ici</a:t>
              </a:r>
            </a:p>
          </p:txBody>
        </p:sp>
      </p:grpSp>
      <p:grpSp>
        <p:nvGrpSpPr>
          <p:cNvPr id="417" name="Google Shape;332;p43"/>
          <p:cNvGrpSpPr/>
          <p:nvPr/>
        </p:nvGrpSpPr>
        <p:grpSpPr>
          <a:xfrm>
            <a:off x="331421" y="1502912"/>
            <a:ext cx="1225979" cy="278164"/>
            <a:chOff x="0" y="0"/>
            <a:chExt cx="1225977" cy="278163"/>
          </a:xfrm>
        </p:grpSpPr>
        <p:sp>
          <p:nvSpPr>
            <p:cNvPr id="415" name="Shape 415"/>
            <p:cNvSpPr/>
            <p:nvPr/>
          </p:nvSpPr>
          <p:spPr>
            <a:xfrm>
              <a:off x="0" y="0"/>
              <a:ext cx="1225978" cy="278164"/>
            </a:xfrm>
            <a:prstGeom prst="rect">
              <a:avLst/>
            </a:prstGeom>
            <a:solidFill>
              <a:srgbClr val="FFFFFF"/>
            </a:solidFill>
            <a:ln w="12700" cap="flat">
              <a:noFill/>
              <a:miter lim="400000"/>
            </a:ln>
            <a:effectLst/>
          </p:spPr>
          <p:txBody>
            <a:bodyPr wrap="square" lIns="45719" tIns="45719" rIns="45719" bIns="45719" numCol="1" anchor="ctr">
              <a:noAutofit/>
            </a:bodyPr>
            <a:lstStyle/>
            <a:p>
              <a:endParaRPr lang="fr-FR" dirty="0"/>
            </a:p>
          </p:txBody>
        </p:sp>
        <p:pic>
          <p:nvPicPr>
            <p:cNvPr id="416" name="image19.png"/>
            <p:cNvPicPr>
              <a:picLocks noChangeAspect="1"/>
            </p:cNvPicPr>
            <p:nvPr/>
          </p:nvPicPr>
          <p:blipFill>
            <a:blip r:embed="rId6"/>
            <a:stretch>
              <a:fillRect/>
            </a:stretch>
          </p:blipFill>
          <p:spPr>
            <a:xfrm>
              <a:off x="0" y="0"/>
              <a:ext cx="1225978" cy="278164"/>
            </a:xfrm>
            <a:prstGeom prst="rect">
              <a:avLst/>
            </a:prstGeom>
            <a:ln w="12700" cap="flat">
              <a:noFill/>
              <a:miter lim="400000"/>
            </a:ln>
            <a:effectLst/>
          </p:spPr>
        </p:pic>
      </p:grpSp>
      <p:sp>
        <p:nvSpPr>
          <p:cNvPr id="418" name="ZoneTexte 6"/>
          <p:cNvSpPr txBox="1"/>
          <p:nvPr/>
        </p:nvSpPr>
        <p:spPr>
          <a:xfrm>
            <a:off x="5454000" y="1583925"/>
            <a:ext cx="3312001" cy="2084399"/>
          </a:xfrm>
          <a:prstGeom prst="rect">
            <a:avLst/>
          </a:prstGeom>
          <a:solidFill>
            <a:srgbClr val="000091">
              <a:alpha val="5000"/>
            </a:srgb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000" tIns="72000" rIns="72000" bIns="72000">
            <a:spAutoFit/>
          </a:bodyPr>
          <a:lstStyle/>
          <a:p>
            <a:pPr>
              <a:spcBef>
                <a:spcPts val="400"/>
              </a:spcBef>
              <a:defRPr sz="900" b="1">
                <a:solidFill>
                  <a:srgbClr val="000091"/>
                </a:solidFill>
              </a:defRPr>
            </a:pPr>
            <a:r>
              <a:rPr lang="fr-FR" dirty="0"/>
              <a:t>Zoom sur le dispositif </a:t>
            </a:r>
            <a:r>
              <a:rPr lang="fr-FR" dirty="0" err="1"/>
              <a:t>Intracting</a:t>
            </a:r>
            <a:r>
              <a:rPr lang="fr-FR" dirty="0"/>
              <a:t> de la Banque des territoires </a:t>
            </a:r>
          </a:p>
          <a:p>
            <a:pPr algn="just">
              <a:defRPr sz="900">
                <a:solidFill>
                  <a:srgbClr val="000091"/>
                </a:solidFill>
              </a:defRPr>
            </a:pPr>
            <a:r>
              <a:rPr lang="fr-FR" dirty="0"/>
              <a:t>Il s’agit d’un mode de financement innovant des travaux d’efficacité énergétique amortissables en moins de dix ans et permettant de réduire les consommations. La banque octroie une avance remboursable à une collectivité pour financer les besoins d’investissement nécessaires à la réalisation de travaux d’efficacité énergétique. Les économies d’énergie qui font l’objet d’un suivi technique et budgétaire analytique permettent de rembourser dans un premier temps l’avance de </a:t>
            </a:r>
            <a:r>
              <a:rPr lang="fr-FR"/>
              <a:t>la Banque </a:t>
            </a:r>
            <a:r>
              <a:rPr lang="fr-FR" dirty="0"/>
              <a:t>des territoires, et dans un second temps, de nouveaux travaux d’efficacité énergétique. </a:t>
            </a:r>
          </a:p>
          <a:p>
            <a:pPr algn="just">
              <a:defRPr sz="900">
                <a:solidFill>
                  <a:srgbClr val="000091"/>
                </a:solidFill>
              </a:defRPr>
            </a:pPr>
            <a:endParaRPr lang="fr-FR" dirty="0"/>
          </a:p>
          <a:p>
            <a:pPr algn="r">
              <a:defRPr sz="900">
                <a:solidFill>
                  <a:srgbClr val="000091"/>
                </a:solidFill>
              </a:defRPr>
            </a:pPr>
            <a:r>
              <a:rPr lang="fr-FR" dirty="0"/>
              <a:t>Pour aller plus loin </a:t>
            </a:r>
            <a:r>
              <a:rPr lang="fr-FR" dirty="0">
                <a:solidFill>
                  <a:srgbClr val="6D6DFF"/>
                </a:solidFill>
              </a:rPr>
              <a:t>: </a:t>
            </a:r>
            <a:r>
              <a:rPr lang="fr-FR" u="sng" dirty="0">
                <a:solidFill>
                  <a:srgbClr val="0000FF"/>
                </a:solidFill>
                <a:uFill>
                  <a:solidFill>
                    <a:srgbClr val="0000FF"/>
                  </a:solidFill>
                </a:uFill>
                <a:hlinkClick r:id="rId7"/>
              </a:rPr>
              <a:t>fiche </a:t>
            </a:r>
          </a:p>
        </p:txBody>
      </p:sp>
      <p:sp>
        <p:nvSpPr>
          <p:cNvPr id="419" name="Espace réservé du numéro de diapositive 7"/>
          <p:cNvSpPr txBox="1">
            <a:spLocks noGrp="1"/>
          </p:cNvSpPr>
          <p:nvPr>
            <p:ph type="sldNum" sz="quarter" idx="2"/>
          </p:nvPr>
        </p:nvSpPr>
        <p:spPr>
          <a:xfrm>
            <a:off x="7514614" y="4909638"/>
            <a:ext cx="99386" cy="10772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lang="fr-FR" smtClean="0"/>
              <a:t>32</a:t>
            </a:fld>
            <a:endParaRPr lang="fr-FR" dirty="0"/>
          </a:p>
        </p:txBody>
      </p:sp>
      <p:sp>
        <p:nvSpPr>
          <p:cNvPr id="420" name="Espace réservé de la date 9"/>
          <p:cNvSpPr txBox="1"/>
          <p:nvPr/>
        </p:nvSpPr>
        <p:spPr>
          <a:xfrm>
            <a:off x="7614000" y="4909638"/>
            <a:ext cx="1170001" cy="1077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700" b="1"/>
            </a:lvl1pPr>
          </a:lstStyle>
          <a:p>
            <a:r>
              <a:rPr lang="fr-FR" dirty="0"/>
              <a:t>juillet 2020</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Espace réservé du pied de page 5"/>
          <p:cNvSpPr txBox="1"/>
          <p:nvPr/>
        </p:nvSpPr>
        <p:spPr>
          <a:xfrm>
            <a:off x="359999" y="4899999"/>
            <a:ext cx="5904002"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700" b="1"/>
            </a:lvl1pPr>
          </a:lstStyle>
          <a:p>
            <a:r>
              <a:t>Coordination interministérielle du plan de rénovation énergétique des bâtiments</a:t>
            </a:r>
          </a:p>
        </p:txBody>
      </p:sp>
      <p:sp>
        <p:nvSpPr>
          <p:cNvPr id="423" name="Titre 1"/>
          <p:cNvSpPr txBox="1">
            <a:spLocks noGrp="1"/>
          </p:cNvSpPr>
          <p:nvPr>
            <p:ph type="title"/>
          </p:nvPr>
        </p:nvSpPr>
        <p:spPr>
          <a:xfrm>
            <a:off x="360000" y="899588"/>
            <a:ext cx="8424000" cy="720001"/>
          </a:xfrm>
          <a:prstGeom prst="rect">
            <a:avLst/>
          </a:prstGeom>
        </p:spPr>
        <p:txBody>
          <a:bodyPr/>
          <a:lstStyle>
            <a:lvl1pPr>
              <a:defRPr sz="2800"/>
            </a:lvl1pPr>
          </a:lstStyle>
          <a:p>
            <a:r>
              <a:t>Financer </a:t>
            </a:r>
          </a:p>
        </p:txBody>
      </p:sp>
      <p:sp>
        <p:nvSpPr>
          <p:cNvPr id="424" name="Espace réservé du texte 2"/>
          <p:cNvSpPr txBox="1">
            <a:spLocks noGrp="1"/>
          </p:cNvSpPr>
          <p:nvPr>
            <p:ph type="body" sz="half" idx="1"/>
          </p:nvPr>
        </p:nvSpPr>
        <p:spPr>
          <a:xfrm>
            <a:off x="332997" y="1835999"/>
            <a:ext cx="5958006" cy="2574002"/>
          </a:xfrm>
          <a:prstGeom prst="rect">
            <a:avLst/>
          </a:prstGeom>
        </p:spPr>
        <p:txBody>
          <a:bodyPr/>
          <a:lstStyle/>
          <a:p>
            <a:pPr marL="0" algn="just" defTabSz="868680">
              <a:spcBef>
                <a:spcPts val="500"/>
              </a:spcBef>
              <a:defRPr sz="1330" b="1"/>
            </a:pPr>
            <a:r>
              <a:t>La dotation de soutien à l’investissement local (DSIL)</a:t>
            </a:r>
            <a:endParaRPr sz="855"/>
          </a:p>
          <a:p>
            <a:pPr marL="0" algn="just" defTabSz="868680">
              <a:defRPr sz="855" b="1"/>
            </a:pPr>
            <a:r>
              <a:t>Qu'est-ce que la DSIL ?</a:t>
            </a:r>
          </a:p>
          <a:p>
            <a:pPr marL="0" algn="just" defTabSz="868680">
              <a:spcBef>
                <a:spcPts val="100"/>
              </a:spcBef>
              <a:defRPr sz="855"/>
            </a:pPr>
            <a:r>
              <a:t>La dotation de soutien à l'investissement local (DSIL) permet de financer les grandes priorités d'investissement des communes ou de leurs groupements.</a:t>
            </a:r>
          </a:p>
          <a:p>
            <a:pPr marL="0" algn="just" defTabSz="868680">
              <a:spcBef>
                <a:spcPts val="100"/>
              </a:spcBef>
              <a:defRPr sz="855"/>
            </a:pPr>
            <a:r>
              <a:t>Elle est également destinée à soutenir la réalisation d'opérations visant au développement des territoires ruraux, inscrites dans un contrat (contrat de ruralité), signés entre l’</a:t>
            </a:r>
            <a:r>
              <a:rPr cap="all"/>
              <a:t>é</a:t>
            </a:r>
            <a:r>
              <a:t>tat et les groupements de communes.</a:t>
            </a:r>
          </a:p>
          <a:p>
            <a:pPr marL="0" algn="just" defTabSz="868680">
              <a:defRPr sz="855" b="1"/>
            </a:pPr>
            <a:r>
              <a:t>Qui peut percevoir de la DSIL ?</a:t>
            </a:r>
          </a:p>
          <a:p>
            <a:pPr marL="0" algn="just" defTabSz="868680">
              <a:spcBef>
                <a:spcPts val="100"/>
              </a:spcBef>
              <a:defRPr sz="855"/>
            </a:pPr>
            <a:r>
              <a:t>Toutes les communes et tous les établissements publics de coopération intercommunale (EPCI) à fiscalité propre, de métropole et des régions d'outre-mer, y compris Mayotte, ainsi que les pôles d'équilibre territoriaux et ruraux (PETR) (art. L. 2334-42 du CGCT) peuvent percevoir la DSIL.</a:t>
            </a:r>
          </a:p>
          <a:p>
            <a:pPr marL="0" algn="just" defTabSz="868680">
              <a:defRPr sz="855" b="1"/>
            </a:pPr>
            <a:r>
              <a:t>Quels sont les projets éligibles à la DSIL ?</a:t>
            </a:r>
          </a:p>
          <a:p>
            <a:pPr marL="0" algn="just" defTabSz="868680">
              <a:spcBef>
                <a:spcPts val="100"/>
              </a:spcBef>
              <a:defRPr sz="855"/>
            </a:pPr>
            <a:r>
              <a:t>La loi fixe 6 familles d'opérations éligibles à un financement au titre des « Grandes priorités thématiques d'investissement ». Parmi elles, sont éligibles la rénovation thermique, la transition énergétique, le développement des énergies renouvelables, la mise aux normes et la sécurisation des équipements publics, la transformation et la rénovation des bâtiments scolaires.</a:t>
            </a:r>
          </a:p>
          <a:p>
            <a:pPr marL="0" algn="just" defTabSz="868680">
              <a:defRPr sz="855" b="1"/>
            </a:pPr>
            <a:r>
              <a:t>Auprès de qui dois-je déposer un dossier demande de subvention DSIL ?</a:t>
            </a:r>
          </a:p>
          <a:p>
            <a:pPr marL="0" algn="just" defTabSz="868680">
              <a:defRPr sz="855"/>
            </a:pPr>
            <a:r>
              <a:t>Les préfectures utilisent souvent des plateformes de démarches simplifiées pour le dépôt des dossiers. Renseignez-vous sur le site internet de votre préfecture de département et prenez contact avec votre préfet de département ou sous-préfet de référence pour construire le financement de votre projet.</a:t>
            </a:r>
          </a:p>
        </p:txBody>
      </p:sp>
      <p:sp>
        <p:nvSpPr>
          <p:cNvPr id="425" name="Espace réservé du texte 3"/>
          <p:cNvSpPr txBox="1">
            <a:spLocks noGrp="1"/>
          </p:cNvSpPr>
          <p:nvPr>
            <p:ph type="body" idx="21"/>
          </p:nvPr>
        </p:nvSpPr>
        <p:spPr>
          <a:xfrm>
            <a:off x="3342070" y="153126"/>
            <a:ext cx="5472001" cy="360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3919154" indent="-276225" algn="r">
              <a:spcBef>
                <a:spcPts val="0"/>
              </a:spcBef>
              <a:buClr>
                <a:srgbClr val="000000"/>
              </a:buClr>
              <a:buSzPts val="700"/>
              <a:buAutoNum type="arabicPeriod" startAt="2"/>
              <a:defRPr sz="700" b="1"/>
            </a:pPr>
            <a:r>
              <a:t>Quelles étapes dois-je suivre ?</a:t>
            </a:r>
          </a:p>
          <a:p>
            <a:pPr marL="0" indent="180975" algn="r">
              <a:spcBef>
                <a:spcPts val="0"/>
              </a:spcBef>
              <a:buClr>
                <a:srgbClr val="000000"/>
              </a:buClr>
              <a:defRPr sz="700"/>
            </a:pPr>
            <a:r>
              <a:t>Financer</a:t>
            </a:r>
          </a:p>
        </p:txBody>
      </p:sp>
      <p:grpSp>
        <p:nvGrpSpPr>
          <p:cNvPr id="428" name="Espace réservé du texte 2"/>
          <p:cNvGrpSpPr/>
          <p:nvPr/>
        </p:nvGrpSpPr>
        <p:grpSpPr>
          <a:xfrm>
            <a:off x="6479999" y="1346437"/>
            <a:ext cx="2304001" cy="1834479"/>
            <a:chOff x="0" y="0"/>
            <a:chExt cx="2304000" cy="1834477"/>
          </a:xfrm>
        </p:grpSpPr>
        <p:sp>
          <p:nvSpPr>
            <p:cNvPr id="426" name="Shape 426"/>
            <p:cNvSpPr/>
            <p:nvPr/>
          </p:nvSpPr>
          <p:spPr>
            <a:xfrm>
              <a:off x="-1" y="0"/>
              <a:ext cx="2304002" cy="1834478"/>
            </a:xfrm>
            <a:prstGeom prst="rect">
              <a:avLst/>
            </a:prstGeom>
            <a:solidFill>
              <a:srgbClr val="FFFFFF"/>
            </a:solidFill>
            <a:ln w="3175" cap="flat">
              <a:solidFill>
                <a:srgbClr val="000091"/>
              </a:solidFill>
              <a:prstDash val="solid"/>
              <a:round/>
            </a:ln>
            <a:effectLst/>
          </p:spPr>
          <p:txBody>
            <a:bodyPr wrap="square" lIns="45719" tIns="45719" rIns="45719" bIns="45719" numCol="1" anchor="t">
              <a:noAutofit/>
            </a:bodyPr>
            <a:lstStyle/>
            <a:p>
              <a:pPr algn="just">
                <a:defRPr sz="1000"/>
              </a:pPr>
              <a:endParaRPr/>
            </a:p>
          </p:txBody>
        </p:sp>
        <p:sp>
          <p:nvSpPr>
            <p:cNvPr id="427" name="Shape 427"/>
            <p:cNvSpPr txBox="1"/>
            <p:nvPr/>
          </p:nvSpPr>
          <p:spPr>
            <a:xfrm>
              <a:off x="-1" y="0"/>
              <a:ext cx="2268002" cy="15710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indent="72000">
                <a:spcBef>
                  <a:spcPts val="400"/>
                </a:spcBef>
                <a:defRPr sz="1100" b="1">
                  <a:solidFill>
                    <a:srgbClr val="000091"/>
                  </a:solidFill>
                </a:defRPr>
              </a:pPr>
              <a:r>
                <a:t>1 milliard d’euros pour l’investissement</a:t>
              </a:r>
              <a:endParaRPr sz="1000"/>
            </a:p>
            <a:p>
              <a:pPr indent="72000" algn="just">
                <a:defRPr sz="900"/>
              </a:pPr>
              <a:r>
                <a:t>Le Gouvernement a pris en mai la décision de doter d’un milliard d’euros supplé-mentaire le fonds de dotation de soutien à l’investissement local (DSIL), qui permettra d’accompagner les investissements verts des communes. </a:t>
              </a:r>
              <a:endParaRPr sz="1000"/>
            </a:p>
            <a:p>
              <a:pPr indent="72000" algn="just">
                <a:defRPr sz="900"/>
              </a:pPr>
              <a:r>
                <a:t>Il s’agit de donner dès à présent aux exécutifs communaux et intercommunaux les moyens de relancer la machine économique.</a:t>
              </a:r>
            </a:p>
          </p:txBody>
        </p:sp>
      </p:grpSp>
      <p:sp>
        <p:nvSpPr>
          <p:cNvPr id="429" name="ZoneTexte 7"/>
          <p:cNvSpPr txBox="1"/>
          <p:nvPr/>
        </p:nvSpPr>
        <p:spPr>
          <a:xfrm>
            <a:off x="6482121" y="3343347"/>
            <a:ext cx="2303104" cy="1156262"/>
          </a:xfrm>
          <a:prstGeom prst="rect">
            <a:avLst/>
          </a:prstGeom>
          <a:solidFill>
            <a:srgbClr val="000091">
              <a:alpha val="5000"/>
            </a:srgb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000" tIns="72000" rIns="72000" bIns="72000">
            <a:spAutoFit/>
          </a:bodyPr>
          <a:lstStyle/>
          <a:p>
            <a:pPr algn="just">
              <a:spcBef>
                <a:spcPts val="400"/>
              </a:spcBef>
              <a:defRPr sz="900">
                <a:solidFill>
                  <a:srgbClr val="000091"/>
                </a:solidFill>
              </a:defRPr>
            </a:pPr>
            <a:r>
              <a:t>La </a:t>
            </a:r>
            <a:r>
              <a:rPr b="1"/>
              <a:t>dotation d’équipement des territoires ruraux </a:t>
            </a:r>
            <a:r>
              <a:t>(DETR) pour les communes et intercommunalités rurales, et </a:t>
            </a:r>
            <a:r>
              <a:rPr b="1"/>
              <a:t>la dotation de soutien à l'investis-sement des départements</a:t>
            </a:r>
            <a:r>
              <a:t> (DSID) peuvent également concourir au financement de la rénovation éner-gétique des bâtiments scolaires. </a:t>
            </a:r>
          </a:p>
        </p:txBody>
      </p:sp>
      <p:sp>
        <p:nvSpPr>
          <p:cNvPr id="430" name="Espace réservé du numéro de diapositive 6"/>
          <p:cNvSpPr txBox="1">
            <a:spLocks noGrp="1"/>
          </p:cNvSpPr>
          <p:nvPr>
            <p:ph type="sldNum" sz="quarter" idx="2"/>
          </p:nvPr>
        </p:nvSpPr>
        <p:spPr>
          <a:xfrm>
            <a:off x="7486999" y="4899999"/>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33</a:t>
            </a:fld>
            <a:endParaRPr/>
          </a:p>
        </p:txBody>
      </p:sp>
      <p:sp>
        <p:nvSpPr>
          <p:cNvPr id="431" name="Espace réservé de la date 8"/>
          <p:cNvSpPr txBox="1"/>
          <p:nvPr/>
        </p:nvSpPr>
        <p:spPr>
          <a:xfrm>
            <a:off x="7614000" y="4899999"/>
            <a:ext cx="1170001"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700" b="1"/>
            </a:lvl1pPr>
          </a:lstStyle>
          <a:p>
            <a:r>
              <a:t>juillet 2020</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Espace réservé du pied de page 4"/>
          <p:cNvSpPr txBox="1"/>
          <p:nvPr/>
        </p:nvSpPr>
        <p:spPr>
          <a:xfrm>
            <a:off x="359999" y="4899999"/>
            <a:ext cx="5904002"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700" b="1"/>
            </a:lvl1pPr>
          </a:lstStyle>
          <a:p>
            <a:r>
              <a:t>Coordination interministérielle du plan de rénovation énergétique des bâtiments</a:t>
            </a:r>
          </a:p>
        </p:txBody>
      </p:sp>
      <p:sp>
        <p:nvSpPr>
          <p:cNvPr id="434" name="Titre 1"/>
          <p:cNvSpPr txBox="1">
            <a:spLocks noGrp="1"/>
          </p:cNvSpPr>
          <p:nvPr>
            <p:ph type="title"/>
          </p:nvPr>
        </p:nvSpPr>
        <p:spPr>
          <a:xfrm>
            <a:off x="360000" y="899588"/>
            <a:ext cx="8424000" cy="720001"/>
          </a:xfrm>
          <a:prstGeom prst="rect">
            <a:avLst/>
          </a:prstGeom>
        </p:spPr>
        <p:txBody>
          <a:bodyPr/>
          <a:lstStyle>
            <a:lvl1pPr>
              <a:defRPr sz="2800"/>
            </a:lvl1pPr>
          </a:lstStyle>
          <a:p>
            <a:r>
              <a:t>Financer </a:t>
            </a:r>
          </a:p>
        </p:txBody>
      </p:sp>
      <p:sp>
        <p:nvSpPr>
          <p:cNvPr id="435" name="Espace réservé du texte 2"/>
          <p:cNvSpPr txBox="1">
            <a:spLocks noGrp="1"/>
          </p:cNvSpPr>
          <p:nvPr>
            <p:ph type="body" sz="half" idx="1"/>
          </p:nvPr>
        </p:nvSpPr>
        <p:spPr>
          <a:xfrm>
            <a:off x="359993" y="1835998"/>
            <a:ext cx="4968002" cy="3073853"/>
          </a:xfrm>
          <a:prstGeom prst="rect">
            <a:avLst/>
          </a:prstGeom>
        </p:spPr>
        <p:txBody>
          <a:bodyPr>
            <a:normAutofit/>
          </a:bodyPr>
          <a:lstStyle/>
          <a:p>
            <a:pPr marL="0" algn="just">
              <a:spcBef>
                <a:spcPts val="300"/>
              </a:spcBef>
              <a:defRPr sz="1100" b="1"/>
            </a:pPr>
            <a:r>
              <a:rPr sz="1200" dirty="0" err="1"/>
              <a:t>L’agence</a:t>
            </a:r>
            <a:r>
              <a:rPr sz="1200" dirty="0"/>
              <a:t> </a:t>
            </a:r>
            <a:r>
              <a:rPr sz="1200" dirty="0" err="1"/>
              <a:t>nationale</a:t>
            </a:r>
            <a:r>
              <a:rPr sz="1200" dirty="0"/>
              <a:t> de </a:t>
            </a:r>
            <a:r>
              <a:rPr sz="1200" dirty="0" err="1"/>
              <a:t>rénovation</a:t>
            </a:r>
            <a:r>
              <a:rPr sz="1200" dirty="0"/>
              <a:t> </a:t>
            </a:r>
            <a:r>
              <a:rPr sz="1200" dirty="0" err="1"/>
              <a:t>urbaine</a:t>
            </a:r>
            <a:r>
              <a:rPr sz="1200" dirty="0"/>
              <a:t> </a:t>
            </a:r>
            <a:r>
              <a:rPr sz="1200" dirty="0">
                <a:solidFill>
                  <a:srgbClr val="6D6DFF"/>
                </a:solidFill>
              </a:rPr>
              <a:t>(</a:t>
            </a:r>
            <a:r>
              <a:rPr sz="1200" u="sng" dirty="0">
                <a:solidFill>
                  <a:srgbClr val="0000FF"/>
                </a:solidFill>
                <a:uFill>
                  <a:solidFill>
                    <a:srgbClr val="0000FF"/>
                  </a:solidFill>
                </a:uFill>
                <a:hlinkClick r:id="rId2"/>
              </a:rPr>
              <a:t>ANRU</a:t>
            </a:r>
            <a:r>
              <a:rPr sz="1200" dirty="0">
                <a:solidFill>
                  <a:srgbClr val="6D6DFF"/>
                </a:solidFill>
              </a:rPr>
              <a:t>) </a:t>
            </a:r>
            <a:r>
              <a:rPr sz="1200" b="0" dirty="0"/>
              <a:t>a la </a:t>
            </a:r>
            <a:r>
              <a:rPr sz="1200" b="0" dirty="0" err="1"/>
              <a:t>possibilité</a:t>
            </a:r>
            <a:r>
              <a:rPr sz="1200" b="0" dirty="0"/>
              <a:t> de financer, </a:t>
            </a:r>
            <a:r>
              <a:rPr sz="1200" b="0" dirty="0" err="1"/>
              <a:t>dans</a:t>
            </a:r>
            <a:r>
              <a:rPr sz="1200" b="0" dirty="0"/>
              <a:t> le cadre de </a:t>
            </a:r>
            <a:r>
              <a:rPr sz="1200" b="0" dirty="0" err="1"/>
              <a:t>ses</a:t>
            </a:r>
            <a:r>
              <a:rPr sz="1200" b="0" dirty="0"/>
              <a:t> </a:t>
            </a:r>
            <a:r>
              <a:rPr sz="1200" b="0" dirty="0" err="1"/>
              <a:t>opérations</a:t>
            </a:r>
            <a:r>
              <a:rPr sz="1200" b="0" dirty="0"/>
              <a:t> </a:t>
            </a:r>
            <a:r>
              <a:rPr sz="1200" b="0" dirty="0" err="1"/>
              <a:t>dans</a:t>
            </a:r>
            <a:r>
              <a:rPr sz="1200" b="0" dirty="0"/>
              <a:t> les quartiers </a:t>
            </a:r>
            <a:r>
              <a:rPr sz="1200" b="0" dirty="0" err="1"/>
              <a:t>prioritaires</a:t>
            </a:r>
            <a:r>
              <a:rPr sz="1200" b="0" dirty="0"/>
              <a:t> de la </a:t>
            </a:r>
            <a:r>
              <a:rPr sz="1200" b="0" dirty="0" err="1"/>
              <a:t>politique</a:t>
            </a:r>
            <a:r>
              <a:rPr sz="1200" b="0" dirty="0"/>
              <a:t> de la </a:t>
            </a:r>
            <a:r>
              <a:rPr sz="1200" b="0" dirty="0" err="1"/>
              <a:t>ville</a:t>
            </a:r>
            <a:r>
              <a:rPr sz="1200" b="0" dirty="0"/>
              <a:t>, la </a:t>
            </a:r>
            <a:r>
              <a:rPr sz="1200" b="0" dirty="0" err="1"/>
              <a:t>rénovation</a:t>
            </a:r>
            <a:r>
              <a:rPr sz="1200" b="0" dirty="0"/>
              <a:t> des </a:t>
            </a:r>
            <a:r>
              <a:rPr sz="1200" b="0" dirty="0" err="1"/>
              <a:t>bâtiments</a:t>
            </a:r>
            <a:r>
              <a:rPr sz="1200" b="0" dirty="0"/>
              <a:t> </a:t>
            </a:r>
            <a:r>
              <a:rPr sz="1200" b="0" dirty="0" err="1"/>
              <a:t>scolaires</a:t>
            </a:r>
            <a:r>
              <a:rPr sz="1200" b="0" dirty="0"/>
              <a:t>.</a:t>
            </a:r>
          </a:p>
          <a:p>
            <a:pPr marL="0" algn="just">
              <a:spcBef>
                <a:spcPts val="600"/>
              </a:spcBef>
              <a:defRPr sz="1100" b="1"/>
            </a:pPr>
            <a:r>
              <a:rPr sz="1200" dirty="0" err="1"/>
              <a:t>L’Agence</a:t>
            </a:r>
            <a:r>
              <a:rPr sz="1200" dirty="0"/>
              <a:t> </a:t>
            </a:r>
            <a:r>
              <a:rPr sz="1200" dirty="0" err="1"/>
              <a:t>nationale</a:t>
            </a:r>
            <a:r>
              <a:rPr sz="1200" dirty="0"/>
              <a:t> de </a:t>
            </a:r>
            <a:r>
              <a:rPr sz="1200" dirty="0" err="1"/>
              <a:t>cohésion</a:t>
            </a:r>
            <a:r>
              <a:rPr sz="1200" dirty="0"/>
              <a:t> des </a:t>
            </a:r>
            <a:r>
              <a:rPr sz="1200" dirty="0" err="1"/>
              <a:t>territoires</a:t>
            </a:r>
            <a:r>
              <a:rPr sz="1200" dirty="0"/>
              <a:t> (ANCT) </a:t>
            </a:r>
            <a:r>
              <a:rPr sz="1200" b="0" dirty="0" err="1"/>
              <a:t>peut</a:t>
            </a:r>
            <a:r>
              <a:rPr sz="1200" b="0" dirty="0"/>
              <a:t> </a:t>
            </a:r>
            <a:r>
              <a:rPr sz="1200" b="0" dirty="0" err="1"/>
              <a:t>apporter</a:t>
            </a:r>
            <a:r>
              <a:rPr sz="1200" b="0" dirty="0"/>
              <a:t> un </a:t>
            </a:r>
            <a:r>
              <a:rPr sz="1200" b="0" dirty="0" err="1"/>
              <a:t>financement</a:t>
            </a:r>
            <a:r>
              <a:rPr sz="1200" b="0" dirty="0"/>
              <a:t> </a:t>
            </a:r>
            <a:r>
              <a:rPr sz="1200" b="0" dirty="0" err="1"/>
              <a:t>dans</a:t>
            </a:r>
            <a:r>
              <a:rPr sz="1200" b="0" dirty="0"/>
              <a:t> le cadre du </a:t>
            </a:r>
            <a:r>
              <a:rPr sz="1200" b="0" dirty="0" err="1"/>
              <a:t>programme</a:t>
            </a:r>
            <a:r>
              <a:rPr sz="1200" b="0" dirty="0"/>
              <a:t> « </a:t>
            </a:r>
            <a:r>
              <a:rPr sz="1200" b="0" u="sng" dirty="0">
                <a:solidFill>
                  <a:srgbClr val="0000FF"/>
                </a:solidFill>
                <a:uFill>
                  <a:solidFill>
                    <a:srgbClr val="0000FF"/>
                  </a:solidFill>
                </a:uFill>
                <a:hlinkClick r:id="rId3"/>
              </a:rPr>
              <a:t>petites </a:t>
            </a:r>
            <a:r>
              <a:rPr sz="1200" b="0" u="sng" dirty="0" err="1">
                <a:solidFill>
                  <a:srgbClr val="0000FF"/>
                </a:solidFill>
                <a:uFill>
                  <a:solidFill>
                    <a:srgbClr val="0000FF"/>
                  </a:solidFill>
                </a:uFill>
                <a:hlinkClick r:id="rId3"/>
              </a:rPr>
              <a:t>villes</a:t>
            </a:r>
            <a:r>
              <a:rPr sz="1200" b="0" u="sng" dirty="0">
                <a:solidFill>
                  <a:srgbClr val="0000FF"/>
                </a:solidFill>
                <a:uFill>
                  <a:solidFill>
                    <a:srgbClr val="0000FF"/>
                  </a:solidFill>
                </a:uFill>
                <a:hlinkClick r:id="rId3"/>
              </a:rPr>
              <a:t> de </a:t>
            </a:r>
            <a:r>
              <a:rPr sz="1200" b="0" u="sng" dirty="0" err="1">
                <a:solidFill>
                  <a:srgbClr val="0000FF"/>
                </a:solidFill>
                <a:uFill>
                  <a:solidFill>
                    <a:srgbClr val="0000FF"/>
                  </a:solidFill>
                </a:uFill>
                <a:hlinkClick r:id="rId3"/>
              </a:rPr>
              <a:t>demain</a:t>
            </a:r>
            <a:r>
              <a:rPr sz="1200" b="0" u="sng" dirty="0">
                <a:solidFill>
                  <a:srgbClr val="0000FF"/>
                </a:solidFill>
                <a:uFill>
                  <a:solidFill>
                    <a:srgbClr val="0000FF"/>
                  </a:solidFill>
                </a:uFill>
                <a:hlinkClick r:id="rId3"/>
              </a:rPr>
              <a:t> </a:t>
            </a:r>
            <a:r>
              <a:rPr sz="1200" b="0" dirty="0"/>
              <a:t>». Ce </a:t>
            </a:r>
            <a:r>
              <a:rPr sz="1200" b="0" dirty="0" err="1"/>
              <a:t>programme</a:t>
            </a:r>
            <a:r>
              <a:rPr sz="1200" b="0" dirty="0"/>
              <a:t> </a:t>
            </a:r>
            <a:r>
              <a:rPr sz="1200" b="0" dirty="0" err="1"/>
              <a:t>d’appui</a:t>
            </a:r>
            <a:r>
              <a:rPr sz="1200" b="0" dirty="0"/>
              <a:t> </a:t>
            </a:r>
            <a:r>
              <a:rPr sz="1200" b="0" dirty="0" err="1"/>
              <a:t>s’adresse</a:t>
            </a:r>
            <a:r>
              <a:rPr sz="1200" b="0" dirty="0"/>
              <a:t> à des </a:t>
            </a:r>
            <a:r>
              <a:rPr sz="1200" b="0" dirty="0" err="1"/>
              <a:t>villes</a:t>
            </a:r>
            <a:r>
              <a:rPr sz="1200" b="0" dirty="0"/>
              <a:t> de </a:t>
            </a:r>
            <a:r>
              <a:rPr sz="1200" b="0" dirty="0" err="1"/>
              <a:t>moins</a:t>
            </a:r>
            <a:r>
              <a:rPr sz="1200" b="0" dirty="0"/>
              <a:t> de 20 000 habitants. </a:t>
            </a:r>
          </a:p>
          <a:p>
            <a:pPr marL="0" algn="just">
              <a:spcBef>
                <a:spcPts val="600"/>
              </a:spcBef>
              <a:defRPr sz="1100" b="1"/>
            </a:pPr>
            <a:r>
              <a:rPr sz="1200" dirty="0"/>
              <a:t>Les aides locales et </a:t>
            </a:r>
            <a:r>
              <a:rPr sz="1200" dirty="0" err="1"/>
              <a:t>régionales</a:t>
            </a:r>
            <a:r>
              <a:rPr sz="1200" dirty="0"/>
              <a:t> :</a:t>
            </a:r>
            <a:r>
              <a:rPr sz="1200" b="0" dirty="0"/>
              <a:t> de </a:t>
            </a:r>
            <a:r>
              <a:rPr sz="1200" b="0" dirty="0" err="1"/>
              <a:t>nombreux</a:t>
            </a:r>
            <a:r>
              <a:rPr sz="1200" b="0" dirty="0"/>
              <a:t> </a:t>
            </a:r>
            <a:r>
              <a:rPr sz="1200" b="0" dirty="0" err="1"/>
              <a:t>départements</a:t>
            </a:r>
            <a:r>
              <a:rPr sz="1200" b="0" dirty="0"/>
              <a:t> et </a:t>
            </a:r>
            <a:r>
              <a:rPr sz="1200" b="0" dirty="0" err="1"/>
              <a:t>régions</a:t>
            </a:r>
            <a:r>
              <a:rPr sz="1200" b="0" dirty="0"/>
              <a:t> </a:t>
            </a:r>
            <a:r>
              <a:rPr sz="1200" b="0" dirty="0" err="1"/>
              <a:t>mettent</a:t>
            </a:r>
            <a:r>
              <a:rPr sz="1200" b="0" dirty="0"/>
              <a:t> </a:t>
            </a:r>
            <a:r>
              <a:rPr sz="1200" b="0" dirty="0" err="1"/>
              <a:t>en</a:t>
            </a:r>
            <a:r>
              <a:rPr sz="1200" b="0" dirty="0"/>
              <a:t> place des </a:t>
            </a:r>
            <a:r>
              <a:rPr sz="1200" b="0" dirty="0" err="1"/>
              <a:t>dispositifs</a:t>
            </a:r>
            <a:r>
              <a:rPr sz="1200" b="0" dirty="0"/>
              <a:t> </a:t>
            </a:r>
            <a:r>
              <a:rPr sz="1200" b="0" dirty="0" err="1"/>
              <a:t>incitatifs</a:t>
            </a:r>
            <a:r>
              <a:rPr sz="1200" b="0" dirty="0"/>
              <a:t> et des </a:t>
            </a:r>
            <a:r>
              <a:rPr sz="1200" b="0" dirty="0" err="1"/>
              <a:t>financements</a:t>
            </a:r>
            <a:r>
              <a:rPr sz="1200" b="0" dirty="0"/>
              <a:t> pour </a:t>
            </a:r>
            <a:r>
              <a:rPr sz="1200" b="0" dirty="0" err="1"/>
              <a:t>accélérer</a:t>
            </a:r>
            <a:r>
              <a:rPr sz="1200" b="0" dirty="0"/>
              <a:t> la transition </a:t>
            </a:r>
            <a:r>
              <a:rPr sz="1200" b="0" dirty="0" err="1"/>
              <a:t>énergétique</a:t>
            </a:r>
            <a:r>
              <a:rPr sz="1200" b="0" dirty="0"/>
              <a:t> du </a:t>
            </a:r>
            <a:r>
              <a:rPr sz="1200" b="0" dirty="0" err="1"/>
              <a:t>territoire</a:t>
            </a:r>
            <a:r>
              <a:rPr sz="1200" b="0" dirty="0"/>
              <a:t>. </a:t>
            </a:r>
          </a:p>
        </p:txBody>
      </p:sp>
      <p:sp>
        <p:nvSpPr>
          <p:cNvPr id="436" name="Espace réservé du texte 3"/>
          <p:cNvSpPr txBox="1">
            <a:spLocks noGrp="1"/>
          </p:cNvSpPr>
          <p:nvPr>
            <p:ph type="body" idx="21"/>
          </p:nvPr>
        </p:nvSpPr>
        <p:spPr>
          <a:xfrm>
            <a:off x="3342070" y="179918"/>
            <a:ext cx="5472001" cy="360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3919154" indent="-276225" algn="r">
              <a:spcBef>
                <a:spcPts val="0"/>
              </a:spcBef>
              <a:buClr>
                <a:srgbClr val="000000"/>
              </a:buClr>
              <a:buSzPts val="700"/>
              <a:buAutoNum type="arabicPeriod" startAt="2"/>
              <a:defRPr sz="700" b="1"/>
            </a:pPr>
            <a:r>
              <a:t>Quelles étapes dois-je suivre ?</a:t>
            </a:r>
          </a:p>
          <a:p>
            <a:pPr marL="0" indent="180975" algn="r">
              <a:spcBef>
                <a:spcPts val="0"/>
              </a:spcBef>
              <a:buClr>
                <a:srgbClr val="000000"/>
              </a:buClr>
              <a:defRPr sz="700"/>
            </a:pPr>
            <a:r>
              <a:t>Financer</a:t>
            </a:r>
          </a:p>
        </p:txBody>
      </p:sp>
      <p:pic>
        <p:nvPicPr>
          <p:cNvPr id="437" name="Google Shape;436;p51" descr="Google Shape;436;p51"/>
          <p:cNvPicPr>
            <a:picLocks noChangeAspect="1"/>
          </p:cNvPicPr>
          <p:nvPr/>
        </p:nvPicPr>
        <p:blipFill>
          <a:blip r:embed="rId4"/>
          <a:srcRect l="1562"/>
          <a:stretch>
            <a:fillRect/>
          </a:stretch>
        </p:blipFill>
        <p:spPr>
          <a:xfrm>
            <a:off x="5567190" y="1835999"/>
            <a:ext cx="3246881" cy="2199125"/>
          </a:xfrm>
          <a:prstGeom prst="rect">
            <a:avLst/>
          </a:prstGeom>
          <a:ln w="12700">
            <a:miter lim="400000"/>
          </a:ln>
        </p:spPr>
      </p:pic>
      <p:sp>
        <p:nvSpPr>
          <p:cNvPr id="438" name="Espace réservé du numéro de diapositive 5"/>
          <p:cNvSpPr txBox="1">
            <a:spLocks noGrp="1"/>
          </p:cNvSpPr>
          <p:nvPr>
            <p:ph type="sldNum" sz="quarter" idx="2"/>
          </p:nvPr>
        </p:nvSpPr>
        <p:spPr>
          <a:xfrm>
            <a:off x="7486999" y="4899999"/>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34</a:t>
            </a:fld>
            <a:endParaRPr/>
          </a:p>
        </p:txBody>
      </p:sp>
      <p:sp>
        <p:nvSpPr>
          <p:cNvPr id="439" name="Espace réservé de la date 6"/>
          <p:cNvSpPr txBox="1"/>
          <p:nvPr/>
        </p:nvSpPr>
        <p:spPr>
          <a:xfrm>
            <a:off x="7614000" y="4899999"/>
            <a:ext cx="1170001"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700" b="1"/>
            </a:lvl1pPr>
          </a:lstStyle>
          <a:p>
            <a:r>
              <a:t>juillet 2020</a:t>
            </a:r>
          </a:p>
        </p:txBody>
      </p:sp>
      <p:sp>
        <p:nvSpPr>
          <p:cNvPr id="440" name="Google Shape;437;p51"/>
          <p:cNvSpPr txBox="1"/>
          <p:nvPr/>
        </p:nvSpPr>
        <p:spPr>
          <a:xfrm>
            <a:off x="5567190" y="4035123"/>
            <a:ext cx="1211147" cy="1457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6000" tIns="36000" rIns="36000" bIns="36000">
            <a:spAutoFit/>
          </a:bodyPr>
          <a:lstStyle>
            <a:lvl1pPr>
              <a:defRPr sz="600" i="1"/>
            </a:lvl1pPr>
          </a:lstStyle>
          <a:p>
            <a:r>
              <a:t>© Damien Carles - Terra</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Espace réservé du pied de page 4"/>
          <p:cNvSpPr txBox="1"/>
          <p:nvPr/>
        </p:nvSpPr>
        <p:spPr>
          <a:xfrm>
            <a:off x="359999" y="4899999"/>
            <a:ext cx="5904002"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700" b="1"/>
            </a:lvl1pPr>
          </a:lstStyle>
          <a:p>
            <a:r>
              <a:t>Coordination interministérielle du plan de rénovation énergétique des bâtiments</a:t>
            </a:r>
          </a:p>
        </p:txBody>
      </p:sp>
      <p:sp>
        <p:nvSpPr>
          <p:cNvPr id="443" name="Titre 1"/>
          <p:cNvSpPr txBox="1">
            <a:spLocks noGrp="1"/>
          </p:cNvSpPr>
          <p:nvPr>
            <p:ph type="title"/>
          </p:nvPr>
        </p:nvSpPr>
        <p:spPr>
          <a:xfrm>
            <a:off x="360000" y="899588"/>
            <a:ext cx="8424000" cy="720001"/>
          </a:xfrm>
          <a:prstGeom prst="rect">
            <a:avLst/>
          </a:prstGeom>
        </p:spPr>
        <p:txBody>
          <a:bodyPr/>
          <a:lstStyle>
            <a:lvl1pPr>
              <a:defRPr sz="2800"/>
            </a:lvl1pPr>
          </a:lstStyle>
          <a:p>
            <a:r>
              <a:rPr dirty="0"/>
              <a:t>Financer </a:t>
            </a:r>
          </a:p>
        </p:txBody>
      </p:sp>
      <p:sp>
        <p:nvSpPr>
          <p:cNvPr id="444" name="Espace réservé du texte 2"/>
          <p:cNvSpPr txBox="1">
            <a:spLocks noGrp="1"/>
          </p:cNvSpPr>
          <p:nvPr>
            <p:ph type="body" idx="1"/>
          </p:nvPr>
        </p:nvSpPr>
        <p:spPr>
          <a:xfrm>
            <a:off x="359994" y="1835998"/>
            <a:ext cx="8424000" cy="2564552"/>
          </a:xfrm>
          <a:prstGeom prst="rect">
            <a:avLst/>
          </a:prstGeom>
        </p:spPr>
        <p:txBody>
          <a:bodyPr>
            <a:normAutofit/>
          </a:bodyPr>
          <a:lstStyle/>
          <a:p>
            <a:pPr marL="0" algn="just">
              <a:spcBef>
                <a:spcPts val="300"/>
              </a:spcBef>
              <a:defRPr sz="1100" b="1"/>
            </a:pPr>
            <a:r>
              <a:rPr sz="1200" dirty="0"/>
              <a:t>Les subventions FEDER </a:t>
            </a:r>
            <a:r>
              <a:rPr sz="1200" dirty="0" err="1"/>
              <a:t>fléchées</a:t>
            </a:r>
            <a:r>
              <a:rPr sz="1200" dirty="0"/>
              <a:t> par la </a:t>
            </a:r>
            <a:r>
              <a:rPr sz="1200" dirty="0" err="1"/>
              <a:t>région</a:t>
            </a:r>
            <a:r>
              <a:rPr sz="1200" dirty="0"/>
              <a:t> : </a:t>
            </a:r>
            <a:r>
              <a:rPr sz="1200" b="0" dirty="0" err="1"/>
              <a:t>plusieurs</a:t>
            </a:r>
            <a:r>
              <a:rPr sz="1200" b="0" dirty="0"/>
              <a:t> </a:t>
            </a:r>
            <a:r>
              <a:rPr sz="1200" b="0" dirty="0" err="1"/>
              <a:t>régions</a:t>
            </a:r>
            <a:r>
              <a:rPr sz="1200" b="0" dirty="0"/>
              <a:t> </a:t>
            </a:r>
            <a:r>
              <a:rPr sz="1200" b="0" dirty="0" err="1"/>
              <a:t>apportent</a:t>
            </a:r>
            <a:r>
              <a:rPr sz="1200" b="0" dirty="0"/>
              <a:t> des subventions aux </a:t>
            </a:r>
            <a:r>
              <a:rPr sz="1200" b="0" dirty="0" err="1"/>
              <a:t>programmes</a:t>
            </a:r>
            <a:r>
              <a:rPr sz="1200" b="0" dirty="0"/>
              <a:t> de </a:t>
            </a:r>
            <a:r>
              <a:rPr sz="1200" b="0" dirty="0" err="1"/>
              <a:t>rénovation</a:t>
            </a:r>
            <a:r>
              <a:rPr sz="1200" b="0" dirty="0"/>
              <a:t> </a:t>
            </a:r>
            <a:r>
              <a:rPr sz="1200" b="0" dirty="0" err="1"/>
              <a:t>énergétique</a:t>
            </a:r>
            <a:r>
              <a:rPr sz="1200" b="0" dirty="0"/>
              <a:t> des </a:t>
            </a:r>
            <a:r>
              <a:rPr sz="1200" b="0" dirty="0" err="1"/>
              <a:t>bâtiments</a:t>
            </a:r>
            <a:r>
              <a:rPr sz="1200" b="0" dirty="0"/>
              <a:t> (</a:t>
            </a:r>
            <a:r>
              <a:rPr sz="1200" b="0" dirty="0" err="1"/>
              <a:t>logements</a:t>
            </a:r>
            <a:r>
              <a:rPr sz="1200" b="0" dirty="0"/>
              <a:t> </a:t>
            </a:r>
            <a:r>
              <a:rPr sz="1200" b="0" dirty="0" err="1"/>
              <a:t>sociaux</a:t>
            </a:r>
            <a:r>
              <a:rPr sz="1200" b="0" dirty="0"/>
              <a:t> et </a:t>
            </a:r>
            <a:r>
              <a:rPr sz="1200" b="0" dirty="0" err="1"/>
              <a:t>bâtiments</a:t>
            </a:r>
            <a:r>
              <a:rPr sz="1200" b="0" dirty="0"/>
              <a:t> publics), </a:t>
            </a:r>
            <a:r>
              <a:rPr sz="1200" b="0" dirty="0" err="1"/>
              <a:t>dans</a:t>
            </a:r>
            <a:r>
              <a:rPr sz="1200" b="0" dirty="0"/>
              <a:t> le cadre des </a:t>
            </a:r>
            <a:r>
              <a:rPr sz="1200" b="0" dirty="0" err="1"/>
              <a:t>Programmes</a:t>
            </a:r>
            <a:r>
              <a:rPr sz="1200" b="0" dirty="0"/>
              <a:t> </a:t>
            </a:r>
            <a:r>
              <a:rPr sz="1200" b="0" dirty="0" err="1"/>
              <a:t>Opérationnels</a:t>
            </a:r>
            <a:r>
              <a:rPr sz="1200" b="0" dirty="0"/>
              <a:t> du FEDER (</a:t>
            </a:r>
            <a:r>
              <a:rPr sz="1200" b="0" dirty="0" err="1"/>
              <a:t>Fonds</a:t>
            </a:r>
            <a:r>
              <a:rPr sz="1200" b="0" dirty="0"/>
              <a:t> </a:t>
            </a:r>
            <a:r>
              <a:rPr sz="1200" b="0" dirty="0" err="1"/>
              <a:t>européen</a:t>
            </a:r>
            <a:r>
              <a:rPr sz="1200" b="0" dirty="0"/>
              <a:t> de </a:t>
            </a:r>
            <a:r>
              <a:rPr sz="1200" b="0" dirty="0" err="1"/>
              <a:t>développement</a:t>
            </a:r>
            <a:r>
              <a:rPr sz="1200" b="0" dirty="0"/>
              <a:t> </a:t>
            </a:r>
            <a:r>
              <a:rPr sz="1200" b="0" dirty="0" err="1"/>
              <a:t>économique</a:t>
            </a:r>
            <a:r>
              <a:rPr sz="1200" b="0" dirty="0"/>
              <a:t> </a:t>
            </a:r>
            <a:r>
              <a:rPr sz="1200" b="0" dirty="0" err="1"/>
              <a:t>régional</a:t>
            </a:r>
            <a:r>
              <a:rPr sz="1200" b="0" dirty="0"/>
              <a:t>).</a:t>
            </a:r>
          </a:p>
          <a:p>
            <a:pPr marL="0" algn="just">
              <a:spcBef>
                <a:spcPts val="600"/>
              </a:spcBef>
              <a:defRPr sz="1100" b="1"/>
            </a:pPr>
            <a:r>
              <a:rPr sz="1200" dirty="0"/>
              <a:t>Aides-</a:t>
            </a:r>
            <a:r>
              <a:rPr sz="1200" dirty="0" err="1"/>
              <a:t>Territoires</a:t>
            </a:r>
            <a:r>
              <a:rPr sz="1200" dirty="0"/>
              <a:t> </a:t>
            </a:r>
            <a:r>
              <a:rPr sz="1200" b="0" dirty="0" err="1"/>
              <a:t>vous</a:t>
            </a:r>
            <a:r>
              <a:rPr sz="1200" b="0" dirty="0"/>
              <a:t> fait </a:t>
            </a:r>
            <a:r>
              <a:rPr sz="1200" b="0" dirty="0" err="1"/>
              <a:t>gagner</a:t>
            </a:r>
            <a:r>
              <a:rPr sz="1200" b="0" dirty="0"/>
              <a:t> du temps </a:t>
            </a:r>
            <a:r>
              <a:rPr sz="1200" b="0" dirty="0" err="1"/>
              <a:t>en</a:t>
            </a:r>
            <a:r>
              <a:rPr sz="1200" b="0" dirty="0"/>
              <a:t> </a:t>
            </a:r>
            <a:r>
              <a:rPr sz="1200" b="0" dirty="0" err="1"/>
              <a:t>centralisant</a:t>
            </a:r>
            <a:r>
              <a:rPr sz="1200" b="0" dirty="0"/>
              <a:t> les </a:t>
            </a:r>
            <a:r>
              <a:rPr sz="1200" b="0" u="sng" dirty="0">
                <a:solidFill>
                  <a:srgbClr val="0000FF"/>
                </a:solidFill>
                <a:uFill>
                  <a:solidFill>
                    <a:srgbClr val="0000FF"/>
                  </a:solidFill>
                </a:uFill>
                <a:hlinkClick r:id="rId2"/>
              </a:rPr>
              <a:t>aides et </a:t>
            </a:r>
            <a:r>
              <a:rPr sz="1200" b="0" u="sng" dirty="0" err="1">
                <a:solidFill>
                  <a:srgbClr val="0000FF"/>
                </a:solidFill>
                <a:uFill>
                  <a:solidFill>
                    <a:srgbClr val="0000FF"/>
                  </a:solidFill>
                </a:uFill>
                <a:hlinkClick r:id="rId2"/>
              </a:rPr>
              <a:t>dispositifs</a:t>
            </a:r>
            <a:r>
              <a:rPr sz="1200" b="0" u="sng" dirty="0">
                <a:solidFill>
                  <a:srgbClr val="0000FF"/>
                </a:solidFill>
                <a:uFill>
                  <a:solidFill>
                    <a:srgbClr val="0000FF"/>
                  </a:solidFill>
                </a:uFill>
                <a:hlinkClick r:id="rId2"/>
              </a:rPr>
              <a:t> financiers </a:t>
            </a:r>
            <a:r>
              <a:rPr sz="1200" b="0" dirty="0" err="1"/>
              <a:t>auxquels</a:t>
            </a:r>
            <a:r>
              <a:rPr sz="1200" b="0" dirty="0"/>
              <a:t> </a:t>
            </a:r>
            <a:r>
              <a:rPr sz="1200" b="0" dirty="0" err="1"/>
              <a:t>vous</a:t>
            </a:r>
            <a:r>
              <a:rPr sz="1200" b="0" dirty="0"/>
              <a:t> </a:t>
            </a:r>
            <a:r>
              <a:rPr sz="1200" b="0" dirty="0" err="1"/>
              <a:t>pouvez</a:t>
            </a:r>
            <a:r>
              <a:rPr sz="1200" b="0" dirty="0"/>
              <a:t> </a:t>
            </a:r>
            <a:r>
              <a:rPr sz="1200" b="0" dirty="0" err="1"/>
              <a:t>prétendre</a:t>
            </a:r>
            <a:r>
              <a:rPr sz="1200" b="0" dirty="0"/>
              <a:t> </a:t>
            </a:r>
            <a:r>
              <a:rPr sz="1200" b="0" dirty="0" err="1"/>
              <a:t>en</a:t>
            </a:r>
            <a:r>
              <a:rPr sz="1200" b="0" dirty="0"/>
              <a:t> </a:t>
            </a:r>
            <a:r>
              <a:rPr sz="1200" b="0" dirty="0" err="1"/>
              <a:t>fonction</a:t>
            </a:r>
            <a:r>
              <a:rPr sz="1200" b="0" dirty="0"/>
              <a:t> de </a:t>
            </a:r>
            <a:r>
              <a:rPr sz="1200" b="0" dirty="0" err="1"/>
              <a:t>votre</a:t>
            </a:r>
            <a:r>
              <a:rPr sz="1200" b="0" dirty="0"/>
              <a:t> </a:t>
            </a:r>
            <a:r>
              <a:rPr sz="1200" b="0" dirty="0" err="1"/>
              <a:t>profil</a:t>
            </a:r>
            <a:r>
              <a:rPr sz="1200" b="0" dirty="0"/>
              <a:t>, de </a:t>
            </a:r>
            <a:r>
              <a:rPr sz="1200" b="0" dirty="0" err="1"/>
              <a:t>votre</a:t>
            </a:r>
            <a:r>
              <a:rPr sz="1200" b="0" dirty="0"/>
              <a:t> </a:t>
            </a:r>
            <a:r>
              <a:rPr sz="1200" b="0" dirty="0" err="1"/>
              <a:t>localité</a:t>
            </a:r>
            <a:r>
              <a:rPr sz="1200" b="0" dirty="0"/>
              <a:t> et du type de </a:t>
            </a:r>
            <a:r>
              <a:rPr sz="1200" b="0" dirty="0" err="1"/>
              <a:t>projet</a:t>
            </a:r>
            <a:r>
              <a:rPr sz="1200" b="0" dirty="0"/>
              <a:t> que </a:t>
            </a:r>
            <a:r>
              <a:rPr sz="1200" b="0" dirty="0" err="1"/>
              <a:t>vous</a:t>
            </a:r>
            <a:r>
              <a:rPr sz="1200" b="0" dirty="0"/>
              <a:t> </a:t>
            </a:r>
            <a:r>
              <a:rPr sz="1200" b="0" dirty="0" err="1"/>
              <a:t>souhaitez</a:t>
            </a:r>
            <a:r>
              <a:rPr sz="1200" b="0" dirty="0"/>
              <a:t> </a:t>
            </a:r>
            <a:r>
              <a:rPr sz="1200" b="0" dirty="0" err="1"/>
              <a:t>mettre</a:t>
            </a:r>
            <a:r>
              <a:rPr sz="1200" b="0" dirty="0"/>
              <a:t> </a:t>
            </a:r>
            <a:r>
              <a:rPr sz="1200" b="0" dirty="0" err="1"/>
              <a:t>en</a:t>
            </a:r>
            <a:r>
              <a:rPr sz="1200" b="0" dirty="0"/>
              <a:t> place. </a:t>
            </a:r>
          </a:p>
          <a:p>
            <a:pPr marL="0" algn="just">
              <a:spcBef>
                <a:spcPts val="600"/>
              </a:spcBef>
              <a:defRPr sz="1100"/>
            </a:pPr>
            <a:r>
              <a:rPr sz="1200" dirty="0"/>
              <a:t>Les subventions de </a:t>
            </a:r>
            <a:r>
              <a:rPr sz="1200" dirty="0" err="1"/>
              <a:t>l'État</a:t>
            </a:r>
            <a:r>
              <a:rPr sz="1200" dirty="0"/>
              <a:t> (DSIL…), de </a:t>
            </a:r>
            <a:r>
              <a:rPr sz="1200" dirty="0" err="1"/>
              <a:t>l’Union</a:t>
            </a:r>
            <a:r>
              <a:rPr sz="1200" dirty="0"/>
              <a:t> </a:t>
            </a:r>
            <a:r>
              <a:rPr sz="1200" dirty="0" err="1"/>
              <a:t>européenne</a:t>
            </a:r>
            <a:r>
              <a:rPr sz="1200" dirty="0"/>
              <a:t> (FEDER, ELENA…) </a:t>
            </a:r>
            <a:r>
              <a:rPr sz="1200" dirty="0" err="1"/>
              <a:t>ainsi</a:t>
            </a:r>
            <a:r>
              <a:rPr sz="1200" dirty="0"/>
              <a:t> que des </a:t>
            </a:r>
            <a:r>
              <a:rPr sz="1200" dirty="0" err="1"/>
              <a:t>établissements</a:t>
            </a:r>
            <a:r>
              <a:rPr sz="1200" dirty="0"/>
              <a:t> publics de </a:t>
            </a:r>
            <a:r>
              <a:rPr sz="1200" dirty="0" err="1"/>
              <a:t>coopération</a:t>
            </a:r>
            <a:r>
              <a:rPr sz="1200" dirty="0"/>
              <a:t> </a:t>
            </a:r>
            <a:r>
              <a:rPr sz="1200" dirty="0" err="1"/>
              <a:t>intercommunale</a:t>
            </a:r>
            <a:r>
              <a:rPr sz="1200" dirty="0"/>
              <a:t> (</a:t>
            </a:r>
            <a:r>
              <a:rPr sz="1200" dirty="0" err="1"/>
              <a:t>fonds</a:t>
            </a:r>
            <a:r>
              <a:rPr sz="1200" dirty="0"/>
              <a:t> de </a:t>
            </a:r>
            <a:r>
              <a:rPr sz="1200" dirty="0" err="1"/>
              <a:t>concours</a:t>
            </a:r>
            <a:r>
              <a:rPr sz="1200" dirty="0"/>
              <a:t>…) </a:t>
            </a:r>
            <a:r>
              <a:rPr sz="1200" dirty="0" err="1"/>
              <a:t>peuvent</a:t>
            </a:r>
            <a:r>
              <a:rPr sz="1200" dirty="0"/>
              <a:t> </a:t>
            </a:r>
            <a:r>
              <a:rPr sz="1200" dirty="0" err="1"/>
              <a:t>être</a:t>
            </a:r>
            <a:r>
              <a:rPr sz="1200" dirty="0"/>
              <a:t> </a:t>
            </a:r>
            <a:r>
              <a:rPr sz="1200" dirty="0" err="1"/>
              <a:t>cumulées</a:t>
            </a:r>
            <a:r>
              <a:rPr sz="1200" dirty="0"/>
              <a:t> </a:t>
            </a:r>
            <a:r>
              <a:rPr sz="1200" dirty="0" err="1"/>
              <a:t>dans</a:t>
            </a:r>
            <a:r>
              <a:rPr sz="1200" dirty="0"/>
              <a:t> </a:t>
            </a:r>
            <a:r>
              <a:rPr sz="1200" dirty="0" err="1"/>
              <a:t>une</a:t>
            </a:r>
            <a:r>
              <a:rPr sz="1200" dirty="0"/>
              <a:t> </a:t>
            </a:r>
            <a:r>
              <a:rPr sz="1200" dirty="0" err="1"/>
              <a:t>limite</a:t>
            </a:r>
            <a:r>
              <a:rPr sz="1200" dirty="0"/>
              <a:t> de 80 % du </a:t>
            </a:r>
            <a:r>
              <a:rPr sz="1200" dirty="0" err="1"/>
              <a:t>montant</a:t>
            </a:r>
            <a:r>
              <a:rPr sz="1200" dirty="0"/>
              <a:t> </a:t>
            </a:r>
            <a:r>
              <a:rPr sz="1200" dirty="0" err="1"/>
              <a:t>prévisionnel</a:t>
            </a:r>
            <a:r>
              <a:rPr sz="1200" dirty="0"/>
              <a:t> de la </a:t>
            </a:r>
            <a:r>
              <a:rPr sz="1200" dirty="0" err="1"/>
              <a:t>dépense</a:t>
            </a:r>
            <a:r>
              <a:rPr sz="1200" dirty="0"/>
              <a:t> </a:t>
            </a:r>
            <a:r>
              <a:rPr sz="1200" dirty="0" err="1"/>
              <a:t>subventionnable</a:t>
            </a:r>
            <a:r>
              <a:rPr sz="1200" dirty="0"/>
              <a:t>.</a:t>
            </a:r>
          </a:p>
        </p:txBody>
      </p:sp>
      <p:sp>
        <p:nvSpPr>
          <p:cNvPr id="445" name="Espace réservé du texte 3"/>
          <p:cNvSpPr txBox="1">
            <a:spLocks noGrp="1"/>
          </p:cNvSpPr>
          <p:nvPr>
            <p:ph type="body" idx="21"/>
          </p:nvPr>
        </p:nvSpPr>
        <p:spPr>
          <a:xfrm>
            <a:off x="3342070" y="179918"/>
            <a:ext cx="5472001" cy="360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3919154" indent="-276225" algn="r">
              <a:spcBef>
                <a:spcPts val="0"/>
              </a:spcBef>
              <a:buClr>
                <a:srgbClr val="000000"/>
              </a:buClr>
              <a:buSzPts val="700"/>
              <a:buAutoNum type="arabicPeriod" startAt="2"/>
              <a:defRPr sz="700" b="1"/>
            </a:pPr>
            <a:r>
              <a:t>Quelles étapes dois-je suivre ?</a:t>
            </a:r>
          </a:p>
          <a:p>
            <a:pPr marL="0" indent="180975" algn="r">
              <a:spcBef>
                <a:spcPts val="0"/>
              </a:spcBef>
              <a:buClr>
                <a:srgbClr val="000000"/>
              </a:buClr>
              <a:defRPr sz="700"/>
            </a:pPr>
            <a:r>
              <a:t>Financer</a:t>
            </a:r>
          </a:p>
        </p:txBody>
      </p:sp>
      <p:sp>
        <p:nvSpPr>
          <p:cNvPr id="446" name="Espace réservé du numéro de diapositive 5"/>
          <p:cNvSpPr txBox="1">
            <a:spLocks noGrp="1"/>
          </p:cNvSpPr>
          <p:nvPr>
            <p:ph type="sldNum" sz="quarter" idx="2"/>
          </p:nvPr>
        </p:nvSpPr>
        <p:spPr>
          <a:xfrm>
            <a:off x="7486999" y="4899999"/>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35</a:t>
            </a:fld>
            <a:endParaRPr/>
          </a:p>
        </p:txBody>
      </p:sp>
      <p:sp>
        <p:nvSpPr>
          <p:cNvPr id="447" name="Espace réservé de la date 6"/>
          <p:cNvSpPr txBox="1"/>
          <p:nvPr/>
        </p:nvSpPr>
        <p:spPr>
          <a:xfrm>
            <a:off x="7614000" y="4899999"/>
            <a:ext cx="1170001"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700" b="1"/>
            </a:lvl1pPr>
          </a:lstStyle>
          <a:p>
            <a:r>
              <a:t>juillet 2020</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 name="Espace réservé du pied de page 5"/>
          <p:cNvSpPr txBox="1"/>
          <p:nvPr/>
        </p:nvSpPr>
        <p:spPr>
          <a:xfrm>
            <a:off x="359999" y="4899999"/>
            <a:ext cx="5904002"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700" b="1"/>
            </a:lvl1pPr>
          </a:lstStyle>
          <a:p>
            <a:r>
              <a:t>Coordination interministérielle du plan de rénovation énergétique des bâtiments</a:t>
            </a:r>
          </a:p>
        </p:txBody>
      </p:sp>
      <p:sp>
        <p:nvSpPr>
          <p:cNvPr id="450" name="Titre 1"/>
          <p:cNvSpPr txBox="1">
            <a:spLocks noGrp="1"/>
          </p:cNvSpPr>
          <p:nvPr>
            <p:ph type="title"/>
          </p:nvPr>
        </p:nvSpPr>
        <p:spPr>
          <a:xfrm>
            <a:off x="360000" y="899588"/>
            <a:ext cx="8424000" cy="720001"/>
          </a:xfrm>
          <a:prstGeom prst="rect">
            <a:avLst/>
          </a:prstGeom>
        </p:spPr>
        <p:txBody>
          <a:bodyPr/>
          <a:lstStyle>
            <a:lvl1pPr>
              <a:defRPr sz="2800"/>
            </a:lvl1pPr>
          </a:lstStyle>
          <a:p>
            <a:r>
              <a:rPr dirty="0"/>
              <a:t>Financer </a:t>
            </a:r>
          </a:p>
        </p:txBody>
      </p:sp>
      <p:sp>
        <p:nvSpPr>
          <p:cNvPr id="451" name="Espace réservé du texte 2"/>
          <p:cNvSpPr txBox="1">
            <a:spLocks noGrp="1"/>
          </p:cNvSpPr>
          <p:nvPr>
            <p:ph type="body" idx="1"/>
          </p:nvPr>
        </p:nvSpPr>
        <p:spPr>
          <a:xfrm>
            <a:off x="359996" y="1835999"/>
            <a:ext cx="8424000" cy="2574002"/>
          </a:xfrm>
          <a:prstGeom prst="rect">
            <a:avLst/>
          </a:prstGeom>
        </p:spPr>
        <p:txBody>
          <a:bodyPr>
            <a:normAutofit lnSpcReduction="10000"/>
          </a:bodyPr>
          <a:lstStyle/>
          <a:p>
            <a:pPr marL="0">
              <a:spcBef>
                <a:spcPts val="600"/>
              </a:spcBef>
              <a:defRPr sz="1400" b="1"/>
            </a:pPr>
            <a:r>
              <a:rPr dirty="0"/>
              <a:t>Le </a:t>
            </a:r>
            <a:r>
              <a:rPr dirty="0" err="1"/>
              <a:t>fonds</a:t>
            </a:r>
            <a:r>
              <a:rPr dirty="0"/>
              <a:t> de </a:t>
            </a:r>
            <a:r>
              <a:rPr dirty="0" err="1"/>
              <a:t>concours</a:t>
            </a:r>
            <a:r>
              <a:rPr dirty="0"/>
              <a:t>, un </a:t>
            </a:r>
            <a:r>
              <a:rPr dirty="0" err="1"/>
              <a:t>mécanisme</a:t>
            </a:r>
            <a:r>
              <a:rPr dirty="0"/>
              <a:t> </a:t>
            </a:r>
            <a:r>
              <a:rPr dirty="0" err="1"/>
              <a:t>d'investissement</a:t>
            </a:r>
            <a:r>
              <a:rPr dirty="0"/>
              <a:t> </a:t>
            </a:r>
            <a:r>
              <a:rPr dirty="0" err="1"/>
              <a:t>très</a:t>
            </a:r>
            <a:r>
              <a:rPr dirty="0"/>
              <a:t> utile</a:t>
            </a:r>
          </a:p>
          <a:p>
            <a:pPr marL="0" algn="just">
              <a:spcBef>
                <a:spcPts val="600"/>
              </a:spcBef>
            </a:pPr>
            <a:r>
              <a:rPr sz="1200" dirty="0"/>
              <a:t>Il </a:t>
            </a:r>
            <a:r>
              <a:rPr sz="1200" dirty="0" err="1"/>
              <a:t>désigne</a:t>
            </a:r>
            <a:r>
              <a:rPr sz="1200" dirty="0"/>
              <a:t> le </a:t>
            </a:r>
            <a:r>
              <a:rPr sz="1200" dirty="0" err="1"/>
              <a:t>versement</a:t>
            </a:r>
            <a:r>
              <a:rPr sz="1200" dirty="0"/>
              <a:t> de subvention entre un </a:t>
            </a:r>
            <a:r>
              <a:rPr sz="1200" dirty="0" err="1"/>
              <a:t>établissement</a:t>
            </a:r>
            <a:r>
              <a:rPr sz="1200" dirty="0"/>
              <a:t> public de </a:t>
            </a:r>
            <a:r>
              <a:rPr sz="1200" dirty="0" err="1"/>
              <a:t>coopération</a:t>
            </a:r>
            <a:r>
              <a:rPr sz="1200" dirty="0"/>
              <a:t> </a:t>
            </a:r>
            <a:r>
              <a:rPr sz="1200" dirty="0" err="1"/>
              <a:t>intercommunale</a:t>
            </a:r>
            <a:r>
              <a:rPr sz="1200" dirty="0"/>
              <a:t> (EPCI) à </a:t>
            </a:r>
            <a:r>
              <a:rPr sz="1200" dirty="0" err="1"/>
              <a:t>fiscalité</a:t>
            </a:r>
            <a:r>
              <a:rPr sz="1200" dirty="0"/>
              <a:t> </a:t>
            </a:r>
            <a:r>
              <a:rPr sz="1200" dirty="0" err="1"/>
              <a:t>propre</a:t>
            </a:r>
            <a:r>
              <a:rPr sz="1200" dirty="0"/>
              <a:t> et </a:t>
            </a:r>
            <a:r>
              <a:rPr sz="1200" dirty="0" err="1"/>
              <a:t>ses</a:t>
            </a:r>
            <a:r>
              <a:rPr sz="1200" dirty="0"/>
              <a:t> communes </a:t>
            </a:r>
            <a:r>
              <a:rPr sz="1200" dirty="0" err="1"/>
              <a:t>membres</a:t>
            </a:r>
            <a:r>
              <a:rPr sz="1200" dirty="0"/>
              <a:t> </a:t>
            </a:r>
            <a:r>
              <a:rPr sz="1200" dirty="0" err="1"/>
              <a:t>ou</a:t>
            </a:r>
            <a:r>
              <a:rPr sz="1200" dirty="0"/>
              <a:t> entre un </a:t>
            </a:r>
            <a:r>
              <a:rPr sz="1200" dirty="0" err="1"/>
              <a:t>syndicat</a:t>
            </a:r>
            <a:r>
              <a:rPr sz="1200" dirty="0"/>
              <a:t> intercommunal </a:t>
            </a:r>
            <a:r>
              <a:rPr sz="1200" dirty="0" err="1"/>
              <a:t>ou</a:t>
            </a:r>
            <a:r>
              <a:rPr sz="1200" dirty="0"/>
              <a:t> </a:t>
            </a:r>
            <a:r>
              <a:rPr sz="1200" dirty="0" err="1"/>
              <a:t>mixte</a:t>
            </a:r>
            <a:r>
              <a:rPr sz="1200" dirty="0"/>
              <a:t> </a:t>
            </a:r>
            <a:r>
              <a:rPr sz="1200" dirty="0" err="1"/>
              <a:t>exerçant</a:t>
            </a:r>
            <a:r>
              <a:rPr sz="1200" dirty="0"/>
              <a:t> la </a:t>
            </a:r>
            <a:r>
              <a:rPr sz="1200" dirty="0" err="1"/>
              <a:t>compétence</a:t>
            </a:r>
            <a:r>
              <a:rPr sz="1200" dirty="0"/>
              <a:t> </a:t>
            </a:r>
            <a:r>
              <a:rPr sz="1200" dirty="0" err="1"/>
              <a:t>d'autorité</a:t>
            </a:r>
            <a:r>
              <a:rPr sz="1200" dirty="0"/>
              <a:t> </a:t>
            </a:r>
            <a:r>
              <a:rPr sz="1200" dirty="0" err="1"/>
              <a:t>organisatrice</a:t>
            </a:r>
            <a:r>
              <a:rPr sz="1200" dirty="0"/>
              <a:t> de la distribution </a:t>
            </a:r>
            <a:r>
              <a:rPr sz="1200" dirty="0" err="1"/>
              <a:t>publique</a:t>
            </a:r>
            <a:r>
              <a:rPr sz="1200" dirty="0"/>
              <a:t> </a:t>
            </a:r>
            <a:r>
              <a:rPr sz="1200" dirty="0" err="1"/>
              <a:t>d'électricité</a:t>
            </a:r>
            <a:r>
              <a:rPr sz="1200" dirty="0"/>
              <a:t> (</a:t>
            </a:r>
            <a:r>
              <a:rPr sz="1200" dirty="0" err="1"/>
              <a:t>syndicat</a:t>
            </a:r>
            <a:r>
              <a:rPr sz="1200" dirty="0"/>
              <a:t> </a:t>
            </a:r>
            <a:r>
              <a:rPr sz="1200" dirty="0" err="1"/>
              <a:t>d'énergie</a:t>
            </a:r>
            <a:r>
              <a:rPr sz="1200" dirty="0"/>
              <a:t>) et </a:t>
            </a:r>
            <a:r>
              <a:rPr sz="1200" dirty="0" err="1"/>
              <a:t>ses</a:t>
            </a:r>
            <a:r>
              <a:rPr sz="1200" dirty="0"/>
              <a:t> </a:t>
            </a:r>
            <a:r>
              <a:rPr sz="1200" dirty="0" err="1"/>
              <a:t>membres</a:t>
            </a:r>
            <a:r>
              <a:rPr sz="1200" dirty="0"/>
              <a:t> </a:t>
            </a:r>
            <a:r>
              <a:rPr sz="1200" dirty="0" err="1"/>
              <a:t>afin</a:t>
            </a:r>
            <a:r>
              <a:rPr sz="1200" dirty="0"/>
              <a:t> de financer la </a:t>
            </a:r>
            <a:r>
              <a:rPr sz="1200" dirty="0" err="1"/>
              <a:t>réalisation</a:t>
            </a:r>
            <a:r>
              <a:rPr sz="1200" dirty="0"/>
              <a:t> </a:t>
            </a:r>
            <a:r>
              <a:rPr sz="1200" dirty="0" err="1"/>
              <a:t>ou</a:t>
            </a:r>
            <a:r>
              <a:rPr sz="1200" dirty="0"/>
              <a:t> le </a:t>
            </a:r>
            <a:r>
              <a:rPr sz="1200" dirty="0" err="1"/>
              <a:t>fonctionnement</a:t>
            </a:r>
            <a:r>
              <a:rPr sz="1200" dirty="0"/>
              <a:t> d'un </a:t>
            </a:r>
            <a:r>
              <a:rPr sz="1200" dirty="0" err="1"/>
              <a:t>équipement</a:t>
            </a:r>
            <a:r>
              <a:rPr sz="1200" dirty="0"/>
              <a:t>.</a:t>
            </a:r>
          </a:p>
          <a:p>
            <a:pPr marL="0" algn="just">
              <a:spcBef>
                <a:spcPts val="600"/>
              </a:spcBef>
            </a:pPr>
            <a:r>
              <a:rPr sz="1200" dirty="0"/>
              <a:t>Après accord concordant des </a:t>
            </a:r>
            <a:r>
              <a:rPr sz="1200" dirty="0" err="1"/>
              <a:t>organes</a:t>
            </a:r>
            <a:r>
              <a:rPr sz="1200" dirty="0"/>
              <a:t> </a:t>
            </a:r>
            <a:r>
              <a:rPr sz="1200" dirty="0" err="1"/>
              <a:t>délibérants</a:t>
            </a:r>
            <a:r>
              <a:rPr sz="1200" dirty="0"/>
              <a:t>, </a:t>
            </a:r>
            <a:r>
              <a:rPr sz="1200" dirty="0" err="1"/>
              <a:t>ce</a:t>
            </a:r>
            <a:r>
              <a:rPr sz="1200" dirty="0"/>
              <a:t> </a:t>
            </a:r>
            <a:r>
              <a:rPr sz="1200" dirty="0" err="1"/>
              <a:t>mécanisme</a:t>
            </a:r>
            <a:r>
              <a:rPr sz="1200" dirty="0"/>
              <a:t> de </a:t>
            </a:r>
            <a:r>
              <a:rPr sz="1200" dirty="0" err="1"/>
              <a:t>financement</a:t>
            </a:r>
            <a:r>
              <a:rPr sz="1200" dirty="0"/>
              <a:t> </a:t>
            </a:r>
            <a:r>
              <a:rPr sz="1200" dirty="0" err="1"/>
              <a:t>permet</a:t>
            </a:r>
            <a:r>
              <a:rPr sz="1200" dirty="0"/>
              <a:t> de financer la </a:t>
            </a:r>
            <a:r>
              <a:rPr sz="1200" dirty="0" err="1"/>
              <a:t>rénovation</a:t>
            </a:r>
            <a:r>
              <a:rPr sz="1200" dirty="0"/>
              <a:t> et </a:t>
            </a:r>
            <a:r>
              <a:rPr sz="1200" dirty="0" err="1"/>
              <a:t>l'entretien</a:t>
            </a:r>
            <a:r>
              <a:rPr sz="1200" dirty="0"/>
              <a:t> de </a:t>
            </a:r>
            <a:r>
              <a:rPr sz="1200" dirty="0" err="1"/>
              <a:t>vos</a:t>
            </a:r>
            <a:r>
              <a:rPr sz="1200" dirty="0"/>
              <a:t> </a:t>
            </a:r>
            <a:r>
              <a:rPr sz="1200" dirty="0" err="1"/>
              <a:t>équipements</a:t>
            </a:r>
            <a:r>
              <a:rPr sz="1200" dirty="0"/>
              <a:t>. </a:t>
            </a:r>
            <a:r>
              <a:rPr sz="1200" dirty="0" err="1"/>
              <a:t>S'agissant</a:t>
            </a:r>
            <a:r>
              <a:rPr sz="1200" dirty="0"/>
              <a:t> des EPCI à </a:t>
            </a:r>
            <a:r>
              <a:rPr sz="1200" dirty="0" err="1"/>
              <a:t>fiscalité</a:t>
            </a:r>
            <a:r>
              <a:rPr sz="1200" dirty="0"/>
              <a:t> </a:t>
            </a:r>
            <a:r>
              <a:rPr sz="1200" dirty="0" err="1"/>
              <a:t>propre</a:t>
            </a:r>
            <a:r>
              <a:rPr sz="1200" dirty="0"/>
              <a:t>, le </a:t>
            </a:r>
            <a:r>
              <a:rPr sz="1200" dirty="0" err="1"/>
              <a:t>montant</a:t>
            </a:r>
            <a:r>
              <a:rPr sz="1200" dirty="0"/>
              <a:t> total des </a:t>
            </a:r>
            <a:r>
              <a:rPr sz="1200" dirty="0" err="1"/>
              <a:t>fonds</a:t>
            </a:r>
            <a:r>
              <a:rPr sz="1200" dirty="0"/>
              <a:t> de </a:t>
            </a:r>
            <a:r>
              <a:rPr sz="1200" dirty="0" err="1"/>
              <a:t>concours</a:t>
            </a:r>
            <a:r>
              <a:rPr sz="1200" dirty="0"/>
              <a:t> ne </a:t>
            </a:r>
            <a:r>
              <a:rPr sz="1200" dirty="0" err="1"/>
              <a:t>peut</a:t>
            </a:r>
            <a:r>
              <a:rPr sz="1200" dirty="0"/>
              <a:t> </a:t>
            </a:r>
            <a:r>
              <a:rPr sz="1200" dirty="0" err="1"/>
              <a:t>excéder</a:t>
            </a:r>
            <a:r>
              <a:rPr sz="1200" dirty="0"/>
              <a:t> la part du </a:t>
            </a:r>
            <a:r>
              <a:rPr sz="1200" dirty="0" err="1"/>
              <a:t>financement</a:t>
            </a:r>
            <a:r>
              <a:rPr sz="1200" dirty="0"/>
              <a:t> </a:t>
            </a:r>
            <a:r>
              <a:rPr sz="1200" dirty="0" err="1"/>
              <a:t>assurée</a:t>
            </a:r>
            <a:r>
              <a:rPr sz="1200" dirty="0"/>
              <a:t>, hors subventions, par le </a:t>
            </a:r>
            <a:r>
              <a:rPr sz="1200" dirty="0" err="1"/>
              <a:t>bénéficiaire</a:t>
            </a:r>
            <a:r>
              <a:rPr sz="1200" dirty="0"/>
              <a:t> du </a:t>
            </a:r>
            <a:r>
              <a:rPr sz="1200" dirty="0" err="1"/>
              <a:t>fonds</a:t>
            </a:r>
            <a:r>
              <a:rPr sz="1200" dirty="0"/>
              <a:t> de </a:t>
            </a:r>
            <a:r>
              <a:rPr sz="1200" dirty="0" err="1"/>
              <a:t>concours</a:t>
            </a:r>
            <a:r>
              <a:rPr sz="1200" dirty="0"/>
              <a:t> (</a:t>
            </a:r>
            <a:r>
              <a:rPr sz="1200" dirty="0" err="1"/>
              <a:t>règle</a:t>
            </a:r>
            <a:r>
              <a:rPr sz="1200" dirty="0"/>
              <a:t> de la participation </a:t>
            </a:r>
            <a:r>
              <a:rPr sz="1200" dirty="0" err="1"/>
              <a:t>minimale</a:t>
            </a:r>
            <a:r>
              <a:rPr sz="1200" dirty="0"/>
              <a:t>). </a:t>
            </a:r>
            <a:r>
              <a:rPr sz="1200" dirty="0" err="1"/>
              <a:t>S'agissant</a:t>
            </a:r>
            <a:r>
              <a:rPr sz="1200" dirty="0"/>
              <a:t> des </a:t>
            </a:r>
            <a:r>
              <a:rPr sz="1200" dirty="0" err="1"/>
              <a:t>syndicats</a:t>
            </a:r>
            <a:r>
              <a:rPr sz="1200" dirty="0"/>
              <a:t> </a:t>
            </a:r>
            <a:r>
              <a:rPr sz="1200" dirty="0" err="1"/>
              <a:t>d'énergie</a:t>
            </a:r>
            <a:r>
              <a:rPr sz="1200" dirty="0"/>
              <a:t>, le </a:t>
            </a:r>
            <a:r>
              <a:rPr sz="1200" dirty="0" err="1"/>
              <a:t>montant</a:t>
            </a:r>
            <a:r>
              <a:rPr sz="1200" dirty="0"/>
              <a:t> total des </a:t>
            </a:r>
            <a:r>
              <a:rPr sz="1200" dirty="0" err="1"/>
              <a:t>fonds</a:t>
            </a:r>
            <a:r>
              <a:rPr sz="1200" dirty="0"/>
              <a:t> de </a:t>
            </a:r>
            <a:r>
              <a:rPr sz="1200" dirty="0" err="1"/>
              <a:t>concours</a:t>
            </a:r>
            <a:r>
              <a:rPr sz="1200" dirty="0"/>
              <a:t> ne </a:t>
            </a:r>
            <a:r>
              <a:rPr sz="1200" dirty="0" err="1"/>
              <a:t>peut</a:t>
            </a:r>
            <a:r>
              <a:rPr sz="1200" dirty="0"/>
              <a:t> </a:t>
            </a:r>
            <a:r>
              <a:rPr sz="1200" dirty="0" err="1"/>
              <a:t>excéder</a:t>
            </a:r>
            <a:r>
              <a:rPr sz="1200" dirty="0"/>
              <a:t> 75 % du </a:t>
            </a:r>
            <a:r>
              <a:rPr sz="1200" dirty="0" err="1"/>
              <a:t>coût</a:t>
            </a:r>
            <a:r>
              <a:rPr sz="1200" dirty="0"/>
              <a:t> hors taxes de </a:t>
            </a:r>
            <a:r>
              <a:rPr sz="1200" dirty="0" err="1"/>
              <a:t>l’opération</a:t>
            </a:r>
            <a:r>
              <a:rPr sz="1200" dirty="0"/>
              <a:t> </a:t>
            </a:r>
            <a:r>
              <a:rPr sz="1200" dirty="0" err="1"/>
              <a:t>concernée</a:t>
            </a:r>
            <a:r>
              <a:rPr sz="1200" dirty="0"/>
              <a:t>. </a:t>
            </a:r>
          </a:p>
          <a:p>
            <a:pPr marL="0" algn="just">
              <a:spcBef>
                <a:spcPts val="600"/>
              </a:spcBef>
            </a:pPr>
            <a:r>
              <a:rPr sz="1200" dirty="0"/>
              <a:t>Le </a:t>
            </a:r>
            <a:r>
              <a:rPr sz="1200" dirty="0" err="1"/>
              <a:t>fonds</a:t>
            </a:r>
            <a:r>
              <a:rPr sz="1200" dirty="0"/>
              <a:t> de </a:t>
            </a:r>
            <a:r>
              <a:rPr sz="1200" dirty="0" err="1"/>
              <a:t>concours</a:t>
            </a:r>
            <a:r>
              <a:rPr sz="1200" dirty="0"/>
              <a:t> </a:t>
            </a:r>
            <a:r>
              <a:rPr sz="1200" dirty="0" err="1"/>
              <a:t>est</a:t>
            </a:r>
            <a:r>
              <a:rPr sz="1200" dirty="0"/>
              <a:t> à première </a:t>
            </a:r>
            <a:r>
              <a:rPr sz="1200" dirty="0" err="1"/>
              <a:t>vue</a:t>
            </a:r>
            <a:r>
              <a:rPr sz="1200" dirty="0"/>
              <a:t> </a:t>
            </a:r>
            <a:r>
              <a:rPr sz="1200" dirty="0" err="1"/>
              <a:t>l’instrument</a:t>
            </a:r>
            <a:r>
              <a:rPr sz="1200" dirty="0"/>
              <a:t> d’un </a:t>
            </a:r>
            <a:r>
              <a:rPr sz="1200" dirty="0" err="1"/>
              <a:t>financement</a:t>
            </a:r>
            <a:r>
              <a:rPr sz="1200" dirty="0"/>
              <a:t> </a:t>
            </a:r>
            <a:r>
              <a:rPr sz="1200" dirty="0" err="1"/>
              <a:t>croisé</a:t>
            </a:r>
            <a:r>
              <a:rPr sz="1200" dirty="0"/>
              <a:t> d’un </a:t>
            </a:r>
            <a:r>
              <a:rPr sz="1200" dirty="0" err="1"/>
              <a:t>seul</a:t>
            </a:r>
            <a:r>
              <a:rPr sz="1200" dirty="0"/>
              <a:t> </a:t>
            </a:r>
            <a:r>
              <a:rPr sz="1200" dirty="0" err="1"/>
              <a:t>investissement</a:t>
            </a:r>
            <a:r>
              <a:rPr sz="1200" dirty="0"/>
              <a:t>. Il </a:t>
            </a:r>
            <a:r>
              <a:rPr sz="1200" dirty="0" err="1"/>
              <a:t>est</a:t>
            </a:r>
            <a:r>
              <a:rPr sz="1200" dirty="0"/>
              <a:t> </a:t>
            </a:r>
            <a:r>
              <a:rPr sz="1200" dirty="0" err="1"/>
              <a:t>toutefois</a:t>
            </a:r>
            <a:r>
              <a:rPr sz="1200" dirty="0"/>
              <a:t> possible de </a:t>
            </a:r>
            <a:r>
              <a:rPr sz="1200" dirty="0" err="1"/>
              <a:t>prévoir</a:t>
            </a:r>
            <a:r>
              <a:rPr sz="1200" dirty="0"/>
              <a:t> des </a:t>
            </a:r>
            <a:r>
              <a:rPr sz="1200" dirty="0" err="1"/>
              <a:t>règlements</a:t>
            </a:r>
            <a:r>
              <a:rPr sz="1200" dirty="0"/>
              <a:t> </a:t>
            </a:r>
            <a:r>
              <a:rPr sz="1200" dirty="0" err="1"/>
              <a:t>d’attribution</a:t>
            </a:r>
            <a:r>
              <a:rPr sz="1200" dirty="0"/>
              <a:t> </a:t>
            </a:r>
            <a:r>
              <a:rPr sz="1200" dirty="0" err="1"/>
              <a:t>permettant</a:t>
            </a:r>
            <a:r>
              <a:rPr sz="1200" dirty="0"/>
              <a:t> de </a:t>
            </a:r>
            <a:r>
              <a:rPr sz="1200" dirty="0" err="1"/>
              <a:t>créer</a:t>
            </a:r>
            <a:r>
              <a:rPr sz="1200" dirty="0"/>
              <a:t> des relations </a:t>
            </a:r>
            <a:r>
              <a:rPr sz="1200" dirty="0" err="1"/>
              <a:t>financières</a:t>
            </a:r>
            <a:r>
              <a:rPr sz="1200" dirty="0"/>
              <a:t> </a:t>
            </a:r>
            <a:r>
              <a:rPr sz="1200" dirty="0" err="1"/>
              <a:t>croisées</a:t>
            </a:r>
            <a:r>
              <a:rPr sz="1200" dirty="0"/>
              <a:t> </a:t>
            </a:r>
            <a:r>
              <a:rPr sz="1200" dirty="0" err="1"/>
              <a:t>dans</a:t>
            </a:r>
            <a:r>
              <a:rPr sz="1200" dirty="0"/>
              <a:t> un cadre </a:t>
            </a:r>
            <a:r>
              <a:rPr sz="1200" dirty="0" err="1"/>
              <a:t>pluriannuel</a:t>
            </a:r>
            <a:r>
              <a:rPr sz="1200" dirty="0"/>
              <a:t>.</a:t>
            </a:r>
          </a:p>
        </p:txBody>
      </p:sp>
      <p:sp>
        <p:nvSpPr>
          <p:cNvPr id="452" name="Espace réservé du texte 3"/>
          <p:cNvSpPr txBox="1">
            <a:spLocks noGrp="1"/>
          </p:cNvSpPr>
          <p:nvPr>
            <p:ph type="body" idx="21"/>
          </p:nvPr>
        </p:nvSpPr>
        <p:spPr>
          <a:xfrm>
            <a:off x="3342070" y="179918"/>
            <a:ext cx="5472001" cy="360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3919154" indent="-276225" algn="r">
              <a:spcBef>
                <a:spcPts val="0"/>
              </a:spcBef>
              <a:buClr>
                <a:srgbClr val="000000"/>
              </a:buClr>
              <a:buSzPts val="700"/>
              <a:buAutoNum type="arabicPeriod" startAt="2"/>
              <a:defRPr sz="700" b="1"/>
            </a:pPr>
            <a:r>
              <a:t>Quelles étapes dois-je suivre ?</a:t>
            </a:r>
          </a:p>
          <a:p>
            <a:pPr marL="0" indent="180975" algn="r">
              <a:spcBef>
                <a:spcPts val="0"/>
              </a:spcBef>
              <a:buClr>
                <a:srgbClr val="000000"/>
              </a:buClr>
              <a:defRPr sz="700"/>
            </a:pPr>
            <a:r>
              <a:t>Financer</a:t>
            </a:r>
          </a:p>
        </p:txBody>
      </p:sp>
      <p:sp>
        <p:nvSpPr>
          <p:cNvPr id="453" name="Espace réservé du numéro de diapositive 6"/>
          <p:cNvSpPr txBox="1">
            <a:spLocks noGrp="1"/>
          </p:cNvSpPr>
          <p:nvPr>
            <p:ph type="sldNum" sz="quarter" idx="2"/>
          </p:nvPr>
        </p:nvSpPr>
        <p:spPr>
          <a:xfrm>
            <a:off x="7486999" y="4899999"/>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36</a:t>
            </a:fld>
            <a:endParaRPr/>
          </a:p>
        </p:txBody>
      </p:sp>
      <p:sp>
        <p:nvSpPr>
          <p:cNvPr id="454" name="Espace réservé de la date 7"/>
          <p:cNvSpPr txBox="1"/>
          <p:nvPr/>
        </p:nvSpPr>
        <p:spPr>
          <a:xfrm>
            <a:off x="7614000" y="4899999"/>
            <a:ext cx="1170001"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700" b="1"/>
            </a:lvl1pPr>
          </a:lstStyle>
          <a:p>
            <a:r>
              <a:t>juillet 2020</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 name="Espace réservé du pied de page 7"/>
          <p:cNvSpPr txBox="1"/>
          <p:nvPr/>
        </p:nvSpPr>
        <p:spPr>
          <a:xfrm>
            <a:off x="359999" y="4899999"/>
            <a:ext cx="5904002"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700" b="1"/>
            </a:lvl1pPr>
          </a:lstStyle>
          <a:p>
            <a:r>
              <a:t>Coordination interministérielle du plan de rénovation énergétique des bâtiments</a:t>
            </a:r>
          </a:p>
        </p:txBody>
      </p:sp>
      <p:sp>
        <p:nvSpPr>
          <p:cNvPr id="457" name="Titre 1"/>
          <p:cNvSpPr txBox="1">
            <a:spLocks noGrp="1"/>
          </p:cNvSpPr>
          <p:nvPr>
            <p:ph type="title"/>
          </p:nvPr>
        </p:nvSpPr>
        <p:spPr>
          <a:xfrm>
            <a:off x="360000" y="899588"/>
            <a:ext cx="8424000" cy="720001"/>
          </a:xfrm>
          <a:prstGeom prst="rect">
            <a:avLst/>
          </a:prstGeom>
        </p:spPr>
        <p:txBody>
          <a:bodyPr/>
          <a:lstStyle>
            <a:lvl1pPr>
              <a:defRPr sz="2800"/>
            </a:lvl1pPr>
          </a:lstStyle>
          <a:p>
            <a:r>
              <a:rPr dirty="0" err="1"/>
              <a:t>Mutualiser</a:t>
            </a:r>
            <a:r>
              <a:rPr dirty="0"/>
              <a:t> </a:t>
            </a:r>
            <a:r>
              <a:rPr dirty="0" err="1"/>
              <a:t>vos</a:t>
            </a:r>
            <a:r>
              <a:rPr dirty="0"/>
              <a:t> </a:t>
            </a:r>
            <a:r>
              <a:rPr dirty="0" err="1"/>
              <a:t>ressources</a:t>
            </a:r>
            <a:endParaRPr dirty="0"/>
          </a:p>
        </p:txBody>
      </p:sp>
      <p:sp>
        <p:nvSpPr>
          <p:cNvPr id="458" name="Espace réservé du texte 2"/>
          <p:cNvSpPr txBox="1">
            <a:spLocks noGrp="1"/>
          </p:cNvSpPr>
          <p:nvPr>
            <p:ph type="body" idx="1"/>
          </p:nvPr>
        </p:nvSpPr>
        <p:spPr>
          <a:xfrm>
            <a:off x="359993" y="1835999"/>
            <a:ext cx="8425231" cy="2574002"/>
          </a:xfrm>
          <a:prstGeom prst="rect">
            <a:avLst/>
          </a:prstGeom>
        </p:spPr>
        <p:txBody>
          <a:bodyPr>
            <a:normAutofit/>
          </a:bodyPr>
          <a:lstStyle/>
          <a:p>
            <a:pPr marL="0" algn="just">
              <a:spcBef>
                <a:spcPts val="600"/>
              </a:spcBef>
              <a:defRPr sz="1100"/>
            </a:pPr>
            <a:r>
              <a:rPr lang="fr-FR" sz="1200" dirty="0"/>
              <a:t>La transition énergétique est la conséquence d’une volonté politique s’appuyant sur la mobilisation de l’ensemble des </a:t>
            </a:r>
            <a:r>
              <a:rPr lang="fr-FR" sz="1200" b="1" dirty="0"/>
              <a:t>ressources disponibles sur le territoire </a:t>
            </a:r>
            <a:r>
              <a:rPr lang="fr-FR" sz="1200" dirty="0"/>
              <a:t>: services de conseil en énergie partagé (CEP), mutualisation de ressources (gestion des certificats d’économies d’énergie, regroupement d’achat d’énergie, mise en commun de services techniques, suivi des consommations à l’échelle du territoire, globalisation de certains marchés, etc.). </a:t>
            </a:r>
          </a:p>
          <a:p>
            <a:pPr marL="0" algn="just">
              <a:spcBef>
                <a:spcPts val="600"/>
              </a:spcBef>
              <a:defRPr sz="1100"/>
            </a:pPr>
            <a:r>
              <a:rPr lang="fr-FR" sz="1200" dirty="0"/>
              <a:t>L’article 16 de la </a:t>
            </a:r>
            <a:r>
              <a:rPr lang="fr-FR" sz="1200" b="1" dirty="0"/>
              <a:t>Loi énergie-climat </a:t>
            </a:r>
            <a:r>
              <a:rPr lang="fr-FR" sz="1200" dirty="0"/>
              <a:t>parue en 2019 permet de multiples formes de mutualisation des actions entre collectivités et l’égide notamment des syndicats d’énergie. </a:t>
            </a:r>
          </a:p>
          <a:p>
            <a:pPr marL="0" algn="just">
              <a:spcBef>
                <a:spcPts val="600"/>
              </a:spcBef>
              <a:defRPr sz="1100"/>
            </a:pPr>
            <a:r>
              <a:rPr lang="fr-FR" sz="1200" dirty="0"/>
              <a:t>Ceux-ci pourront prendre en charge, pour le compte de leurs membres, tout ou partie des travaux nécessaires pour améliorer la performance énergétique des bâtiments dont ses membres sont propriétaires. </a:t>
            </a:r>
          </a:p>
          <a:p>
            <a:pPr marL="0" algn="just">
              <a:spcBef>
                <a:spcPts val="600"/>
              </a:spcBef>
              <a:defRPr sz="1100"/>
            </a:pPr>
            <a:r>
              <a:rPr lang="fr-FR" sz="1200" dirty="0"/>
              <a:t>Le</a:t>
            </a:r>
            <a:r>
              <a:rPr lang="fr-FR" sz="1200" b="1" dirty="0"/>
              <a:t> financement</a:t>
            </a:r>
            <a:r>
              <a:rPr lang="fr-FR" sz="1200" dirty="0"/>
              <a:t> de ces travaux font alors l'objet de </a:t>
            </a:r>
            <a:r>
              <a:rPr lang="fr-FR" sz="1200" b="1" dirty="0"/>
              <a:t>conventions conclues avec les membres bénéficiaires.</a:t>
            </a:r>
          </a:p>
        </p:txBody>
      </p:sp>
      <p:sp>
        <p:nvSpPr>
          <p:cNvPr id="459" name="Espace réservé du texte 3"/>
          <p:cNvSpPr txBox="1">
            <a:spLocks noGrp="1"/>
          </p:cNvSpPr>
          <p:nvPr>
            <p:ph type="body" idx="21"/>
          </p:nvPr>
        </p:nvSpPr>
        <p:spPr>
          <a:xfrm>
            <a:off x="3342070" y="153126"/>
            <a:ext cx="5472001" cy="360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3919154" indent="-276225" algn="r">
              <a:spcBef>
                <a:spcPts val="0"/>
              </a:spcBef>
              <a:buClr>
                <a:srgbClr val="000000"/>
              </a:buClr>
              <a:buSzPts val="700"/>
              <a:buAutoNum type="arabicPeriod" startAt="2"/>
              <a:defRPr sz="700" b="1"/>
            </a:pPr>
            <a:r>
              <a:t>Quelles étapes dois-je suivre ?</a:t>
            </a:r>
          </a:p>
          <a:p>
            <a:pPr marL="0" indent="180975" algn="r">
              <a:spcBef>
                <a:spcPts val="0"/>
              </a:spcBef>
              <a:buClr>
                <a:srgbClr val="000000"/>
              </a:buClr>
              <a:defRPr sz="700"/>
            </a:pPr>
            <a:r>
              <a:t>Mutualiser vos ressources</a:t>
            </a:r>
          </a:p>
        </p:txBody>
      </p:sp>
      <p:sp>
        <p:nvSpPr>
          <p:cNvPr id="460" name="Espace réservé du numéro de diapositive 8"/>
          <p:cNvSpPr txBox="1">
            <a:spLocks noGrp="1"/>
          </p:cNvSpPr>
          <p:nvPr>
            <p:ph type="sldNum" sz="quarter" idx="2"/>
          </p:nvPr>
        </p:nvSpPr>
        <p:spPr>
          <a:xfrm>
            <a:off x="7486999" y="4899999"/>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37</a:t>
            </a:fld>
            <a:endParaRPr/>
          </a:p>
        </p:txBody>
      </p:sp>
      <p:sp>
        <p:nvSpPr>
          <p:cNvPr id="461" name="Espace réservé de la date 9"/>
          <p:cNvSpPr txBox="1"/>
          <p:nvPr/>
        </p:nvSpPr>
        <p:spPr>
          <a:xfrm>
            <a:off x="7614000" y="4899999"/>
            <a:ext cx="1170001"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700" b="1"/>
            </a:lvl1pPr>
          </a:lstStyle>
          <a:p>
            <a:r>
              <a:t>juillet 2020</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 name="Espace réservé du pied de page 7"/>
          <p:cNvSpPr txBox="1"/>
          <p:nvPr/>
        </p:nvSpPr>
        <p:spPr>
          <a:xfrm>
            <a:off x="359999" y="4899999"/>
            <a:ext cx="5904002"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700" b="1"/>
            </a:lvl1pPr>
          </a:lstStyle>
          <a:p>
            <a:r>
              <a:t>Coordination interministérielle du plan de rénovation énergétique des bâtiments</a:t>
            </a:r>
          </a:p>
        </p:txBody>
      </p:sp>
      <p:sp>
        <p:nvSpPr>
          <p:cNvPr id="464" name="Espace réservé du texte 3"/>
          <p:cNvSpPr txBox="1">
            <a:spLocks noGrp="1"/>
          </p:cNvSpPr>
          <p:nvPr>
            <p:ph type="body" idx="21"/>
          </p:nvPr>
        </p:nvSpPr>
        <p:spPr>
          <a:xfrm>
            <a:off x="3342070" y="179918"/>
            <a:ext cx="5472001" cy="360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3919154" indent="-276225" algn="r">
              <a:spcBef>
                <a:spcPts val="0"/>
              </a:spcBef>
              <a:buClr>
                <a:srgbClr val="000000"/>
              </a:buClr>
              <a:buSzPts val="700"/>
              <a:buAutoNum type="arabicPeriod" startAt="2"/>
              <a:defRPr sz="700" b="1"/>
            </a:pPr>
            <a:r>
              <a:t>Quelles étapes dois-je suivre ?</a:t>
            </a:r>
          </a:p>
          <a:p>
            <a:pPr marL="0" indent="180975" algn="r">
              <a:spcBef>
                <a:spcPts val="0"/>
              </a:spcBef>
              <a:buClr>
                <a:srgbClr val="000000"/>
              </a:buClr>
              <a:defRPr sz="700"/>
            </a:pPr>
            <a:r>
              <a:t>Mutualiser vos ressources</a:t>
            </a:r>
          </a:p>
        </p:txBody>
      </p:sp>
      <p:sp>
        <p:nvSpPr>
          <p:cNvPr id="465" name="Espace réservé du numéro de diapositive 8"/>
          <p:cNvSpPr txBox="1">
            <a:spLocks noGrp="1"/>
          </p:cNvSpPr>
          <p:nvPr>
            <p:ph type="sldNum" sz="quarter" idx="2"/>
          </p:nvPr>
        </p:nvSpPr>
        <p:spPr>
          <a:xfrm>
            <a:off x="7486999" y="4899999"/>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38</a:t>
            </a:fld>
            <a:endParaRPr/>
          </a:p>
        </p:txBody>
      </p:sp>
      <p:sp>
        <p:nvSpPr>
          <p:cNvPr id="466" name="Espace réservé de la date 9"/>
          <p:cNvSpPr txBox="1"/>
          <p:nvPr/>
        </p:nvSpPr>
        <p:spPr>
          <a:xfrm>
            <a:off x="7614000" y="4899999"/>
            <a:ext cx="1170001"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700" b="1"/>
            </a:lvl1pPr>
          </a:lstStyle>
          <a:p>
            <a:r>
              <a:t>juillet 2020</a:t>
            </a:r>
          </a:p>
        </p:txBody>
      </p:sp>
      <p:sp>
        <p:nvSpPr>
          <p:cNvPr id="467" name="Titre 1"/>
          <p:cNvSpPr txBox="1">
            <a:spLocks noGrp="1"/>
          </p:cNvSpPr>
          <p:nvPr>
            <p:ph type="title"/>
          </p:nvPr>
        </p:nvSpPr>
        <p:spPr>
          <a:xfrm>
            <a:off x="359999" y="900000"/>
            <a:ext cx="8424000" cy="720002"/>
          </a:xfrm>
          <a:prstGeom prst="rect">
            <a:avLst/>
          </a:prstGeom>
        </p:spPr>
        <p:txBody>
          <a:bodyPr/>
          <a:lstStyle>
            <a:lvl1pPr>
              <a:defRPr sz="2800"/>
            </a:lvl1pPr>
          </a:lstStyle>
          <a:p>
            <a:r>
              <a:t>Ils le font déjà </a:t>
            </a:r>
          </a:p>
        </p:txBody>
      </p:sp>
      <p:sp>
        <p:nvSpPr>
          <p:cNvPr id="468" name="Espace réservé du texte 8"/>
          <p:cNvSpPr/>
          <p:nvPr/>
        </p:nvSpPr>
        <p:spPr>
          <a:xfrm>
            <a:off x="359998" y="1835998"/>
            <a:ext cx="2520003" cy="25740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spcBef>
                <a:spcPts val="500"/>
              </a:spcBef>
              <a:defRPr sz="1000" b="1"/>
            </a:pPr>
            <a:r>
              <a:t>Dans le département </a:t>
            </a:r>
          </a:p>
          <a:p>
            <a:pPr>
              <a:spcBef>
                <a:spcPts val="500"/>
              </a:spcBef>
              <a:defRPr sz="1000" b="1"/>
            </a:pPr>
            <a:r>
              <a:t>du Puy de Dôme</a:t>
            </a:r>
          </a:p>
          <a:p>
            <a:pPr>
              <a:spcBef>
                <a:spcPts val="500"/>
              </a:spcBef>
              <a:defRPr sz="1000"/>
            </a:pPr>
            <a:endParaRPr b="1"/>
          </a:p>
          <a:p>
            <a:pPr>
              <a:spcBef>
                <a:spcPts val="500"/>
              </a:spcBef>
              <a:defRPr sz="1000"/>
            </a:pPr>
            <a:endParaRPr b="1"/>
          </a:p>
          <a:p>
            <a:pPr>
              <a:spcBef>
                <a:spcPts val="500"/>
              </a:spcBef>
              <a:defRPr sz="1000"/>
            </a:pPr>
            <a:endParaRPr b="1"/>
          </a:p>
          <a:p>
            <a:pPr>
              <a:spcBef>
                <a:spcPts val="500"/>
              </a:spcBef>
              <a:defRPr sz="1000"/>
            </a:pPr>
            <a:endParaRPr b="1"/>
          </a:p>
          <a:p>
            <a:pPr>
              <a:spcBef>
                <a:spcPts val="500"/>
              </a:spcBef>
              <a:defRPr sz="1000"/>
            </a:pPr>
            <a:endParaRPr b="1"/>
          </a:p>
          <a:p>
            <a:pPr algn="just">
              <a:spcBef>
                <a:spcPts val="500"/>
              </a:spcBef>
              <a:defRPr sz="1000" b="1"/>
            </a:pPr>
            <a:r>
              <a:rPr b="0"/>
              <a:t>Une démarche collective innovante pour isoler les combles perdus des bâtiments publics : l’opération COCON 63. </a:t>
            </a:r>
          </a:p>
        </p:txBody>
      </p:sp>
      <p:sp>
        <p:nvSpPr>
          <p:cNvPr id="469" name="Espace réservé du texte 9"/>
          <p:cNvSpPr/>
          <p:nvPr/>
        </p:nvSpPr>
        <p:spPr>
          <a:xfrm>
            <a:off x="3060897" y="1835998"/>
            <a:ext cx="2904191" cy="25740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defTabSz="425194">
              <a:spcBef>
                <a:spcPts val="1100"/>
              </a:spcBef>
              <a:defRPr sz="1000" b="1"/>
            </a:pPr>
            <a:r>
              <a:t>Le concept : l’union fait la force !</a:t>
            </a:r>
          </a:p>
          <a:p>
            <a:pPr algn="just" defTabSz="425194">
              <a:spcBef>
                <a:spcPts val="1100"/>
              </a:spcBef>
              <a:defRPr sz="1000"/>
            </a:pPr>
            <a:r>
              <a:t>Initié par l’agence locale des énergies et du climat et le conseil départemental, le projet repose sur le principe d’un groupement de commande pour l’achat et la pose des matériaux. Il permet ainsi des économies d’échelle substantielles et un coût de travaux plus faible que si la commune avait agit seule. Prés de 150 collectivités y ont adhéré.  </a:t>
            </a:r>
          </a:p>
          <a:p>
            <a:pPr algn="just" defTabSz="425194">
              <a:spcBef>
                <a:spcPts val="1100"/>
              </a:spcBef>
              <a:defRPr sz="1000"/>
            </a:pPr>
            <a:r>
              <a:t>En parallèle, les travaux génèrent des certificats d’économie d’énergie qui ont été valorisés auprès des fournisseurs d’énergie « obligés », permettant de réduire le reste à charge pour les collectivités en complément des subventions européennes, d’Etat et du Département qui a assuré une mission de maîtrise d’ouvrage complète. </a:t>
            </a:r>
          </a:p>
        </p:txBody>
      </p:sp>
      <p:sp>
        <p:nvSpPr>
          <p:cNvPr id="470" name="Espace réservé du texte 10"/>
          <p:cNvSpPr/>
          <p:nvPr/>
        </p:nvSpPr>
        <p:spPr>
          <a:xfrm>
            <a:off x="6263999" y="1835998"/>
            <a:ext cx="2520002" cy="25740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defTabSz="448055">
              <a:spcBef>
                <a:spcPts val="1100"/>
              </a:spcBef>
              <a:defRPr sz="1000" b="1"/>
            </a:pPr>
            <a:r>
              <a:t>Résultats obtenus </a:t>
            </a:r>
          </a:p>
          <a:p>
            <a:pPr algn="just" defTabSz="448055">
              <a:defRPr sz="1000"/>
            </a:pPr>
            <a:r>
              <a:t>L’isolation des combles perdus est une opération très efficace en matière d’économies d’énergie puisqu’on traite en général 30% des déperditions thermiques d’un bâtiment tout en améliorant le confort des usagers. Ce sont des travaux rapides et souvent assez simples à mettre en oeuvre.</a:t>
            </a:r>
          </a:p>
          <a:p>
            <a:pPr algn="just" defTabSz="448055">
              <a:defRPr sz="1000"/>
            </a:pPr>
            <a:endParaRPr/>
          </a:p>
          <a:p>
            <a:pPr marL="98256" indent="-98256" defTabSz="448055">
              <a:spcBef>
                <a:spcPts val="1100"/>
              </a:spcBef>
              <a:buSzPct val="100000"/>
              <a:buChar char="•"/>
              <a:defRPr sz="1000"/>
            </a:pPr>
            <a:r>
              <a:t>100 000 m2 de combles de bâtiments publics isolés </a:t>
            </a:r>
          </a:p>
          <a:p>
            <a:pPr marL="98256" indent="-98256" defTabSz="448055">
              <a:spcBef>
                <a:spcPts val="1100"/>
              </a:spcBef>
              <a:buSzPct val="100000"/>
              <a:buChar char="•"/>
              <a:defRPr sz="1000"/>
            </a:pPr>
            <a:r>
              <a:t>186 GWh d’économie d’énergie </a:t>
            </a:r>
          </a:p>
          <a:p>
            <a:pPr defTabSz="448055">
              <a:spcBef>
                <a:spcPts val="1100"/>
              </a:spcBef>
              <a:defRPr sz="1000"/>
            </a:pPr>
            <a:r>
              <a:t>Plus d’informations sur </a:t>
            </a:r>
            <a:r>
              <a:rPr u="sng">
                <a:solidFill>
                  <a:srgbClr val="0000FF"/>
                </a:solidFill>
                <a:uFill>
                  <a:solidFill>
                    <a:srgbClr val="0000FF"/>
                  </a:solidFill>
                </a:uFill>
                <a:hlinkClick r:id="rId2"/>
              </a:rPr>
              <a:t>www.operation-cocon63.fr</a:t>
            </a:r>
          </a:p>
        </p:txBody>
      </p:sp>
      <p:pic>
        <p:nvPicPr>
          <p:cNvPr id="471" name="langfr-280px-Puy-de-Dôme-Position.png" descr="langfr-280px-Puy-de-Dôme-Position.png"/>
          <p:cNvPicPr>
            <a:picLocks noChangeAspect="1"/>
          </p:cNvPicPr>
          <p:nvPr/>
        </p:nvPicPr>
        <p:blipFill>
          <a:blip r:embed="rId3"/>
          <a:stretch>
            <a:fillRect/>
          </a:stretch>
        </p:blipFill>
        <p:spPr>
          <a:xfrm>
            <a:off x="1638300" y="1765300"/>
            <a:ext cx="990600" cy="1079048"/>
          </a:xfrm>
          <a:prstGeom prst="rect">
            <a:avLst/>
          </a:prstGeom>
          <a:ln w="12700">
            <a:miter lim="400000"/>
          </a:ln>
        </p:spPr>
      </p:pic>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 name="Espace réservé du pied de page 4"/>
          <p:cNvSpPr txBox="1"/>
          <p:nvPr/>
        </p:nvSpPr>
        <p:spPr>
          <a:xfrm>
            <a:off x="359999" y="4899999"/>
            <a:ext cx="5904002"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700" b="1"/>
            </a:lvl1pPr>
          </a:lstStyle>
          <a:p>
            <a:r>
              <a:t>Coordination interministérielle du plan de rénovation énergétique des bâtiments</a:t>
            </a:r>
          </a:p>
        </p:txBody>
      </p:sp>
      <p:sp>
        <p:nvSpPr>
          <p:cNvPr id="474" name="Titre 1"/>
          <p:cNvSpPr txBox="1">
            <a:spLocks noGrp="1"/>
          </p:cNvSpPr>
          <p:nvPr>
            <p:ph type="title"/>
          </p:nvPr>
        </p:nvSpPr>
        <p:spPr>
          <a:xfrm>
            <a:off x="360000" y="899588"/>
            <a:ext cx="8424000" cy="720001"/>
          </a:xfrm>
          <a:prstGeom prst="rect">
            <a:avLst/>
          </a:prstGeom>
        </p:spPr>
        <p:txBody>
          <a:bodyPr/>
          <a:lstStyle/>
          <a:p>
            <a:pPr>
              <a:defRPr sz="2800"/>
            </a:pPr>
            <a:r>
              <a:t>Rénover</a:t>
            </a:r>
            <a:br/>
            <a:r>
              <a:rPr sz="2000" b="0"/>
              <a:t>Choisir son niveau de rénovation</a:t>
            </a:r>
          </a:p>
        </p:txBody>
      </p:sp>
      <p:sp>
        <p:nvSpPr>
          <p:cNvPr id="475" name="Espace réservé du texte 2"/>
          <p:cNvSpPr txBox="1">
            <a:spLocks noGrp="1"/>
          </p:cNvSpPr>
          <p:nvPr>
            <p:ph type="body" sz="half" idx="1"/>
          </p:nvPr>
        </p:nvSpPr>
        <p:spPr>
          <a:xfrm>
            <a:off x="359996" y="1835999"/>
            <a:ext cx="3674794" cy="2574002"/>
          </a:xfrm>
          <a:prstGeom prst="rect">
            <a:avLst/>
          </a:prstGeom>
        </p:spPr>
        <p:txBody>
          <a:bodyPr>
            <a:normAutofit lnSpcReduction="10000"/>
          </a:bodyPr>
          <a:lstStyle/>
          <a:p>
            <a:pPr marL="342900" indent="-342900">
              <a:spcBef>
                <a:spcPts val="600"/>
              </a:spcBef>
              <a:buClr>
                <a:srgbClr val="E1000F"/>
              </a:buClr>
              <a:buSzPct val="150000"/>
              <a:buAutoNum type="arabicPeriod"/>
              <a:defRPr sz="1400" b="1">
                <a:solidFill>
                  <a:srgbClr val="000091"/>
                </a:solidFill>
              </a:defRPr>
            </a:pPr>
            <a:r>
              <a:t>Rénovation légère et actions à faible investissement</a:t>
            </a:r>
          </a:p>
          <a:p>
            <a:pPr marL="0">
              <a:spcBef>
                <a:spcPts val="600"/>
              </a:spcBef>
              <a:defRPr b="1"/>
            </a:pPr>
            <a:r>
              <a:t>Des économiques rapides, un risque financier très limité</a:t>
            </a:r>
          </a:p>
          <a:p>
            <a:pPr marL="0" algn="just">
              <a:spcBef>
                <a:spcPts val="600"/>
              </a:spcBef>
            </a:pPr>
            <a:r>
              <a:t>Ces actions mettent l’accent sur la bonne gestion des équipements, avec un effort d’investissement limité et une attention aux comportements d’usage. En effet, quelque soit la sophistication de l’équipement, son bon usage prime pour une recherche d’efficacité maximale. </a:t>
            </a:r>
          </a:p>
          <a:p>
            <a:pPr marL="0" algn="just">
              <a:spcBef>
                <a:spcPts val="600"/>
              </a:spcBef>
            </a:pPr>
            <a:r>
              <a:t>Ces actions permettent de se convaincre de l’intérêt de la démarche et libèrent des ressources financières pouvant être mobilisées pour de nouveaux investissements. Sur cette base, des actions plus ambitieuses peuvent être mises en œuvre. </a:t>
            </a:r>
          </a:p>
          <a:p>
            <a:pPr marL="0" algn="just">
              <a:spcBef>
                <a:spcPts val="600"/>
              </a:spcBef>
            </a:pPr>
            <a:r>
              <a:t>En moyenne, le potentiel d’économie d’énergie au sein des communes est de 15 % avec un temps de retour inférieur à 2 ans, seulement avec des actions simples à mettre en œuvre.</a:t>
            </a:r>
          </a:p>
        </p:txBody>
      </p:sp>
      <p:sp>
        <p:nvSpPr>
          <p:cNvPr id="476" name="Espace réservé du texte 3"/>
          <p:cNvSpPr txBox="1">
            <a:spLocks noGrp="1"/>
          </p:cNvSpPr>
          <p:nvPr>
            <p:ph type="body" idx="21"/>
          </p:nvPr>
        </p:nvSpPr>
        <p:spPr>
          <a:xfrm>
            <a:off x="3342070" y="153126"/>
            <a:ext cx="5472001" cy="360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3919154" indent="-276225" algn="r">
              <a:spcBef>
                <a:spcPts val="0"/>
              </a:spcBef>
              <a:buClr>
                <a:srgbClr val="000000"/>
              </a:buClr>
              <a:buSzPts val="700"/>
              <a:buAutoNum type="arabicPeriod" startAt="2"/>
              <a:defRPr sz="700" b="1"/>
            </a:pPr>
            <a:r>
              <a:t>Quelles étapes dois-je suivre ?</a:t>
            </a:r>
          </a:p>
          <a:p>
            <a:pPr marL="0" indent="180975" algn="r">
              <a:spcBef>
                <a:spcPts val="0"/>
              </a:spcBef>
              <a:buClr>
                <a:srgbClr val="000000"/>
              </a:buClr>
              <a:defRPr sz="700"/>
            </a:pPr>
            <a:r>
              <a:t>Rénover</a:t>
            </a:r>
          </a:p>
        </p:txBody>
      </p:sp>
      <p:graphicFrame>
        <p:nvGraphicFramePr>
          <p:cNvPr id="477" name="Google Shape;466;p54"/>
          <p:cNvGraphicFramePr/>
          <p:nvPr/>
        </p:nvGraphicFramePr>
        <p:xfrm>
          <a:off x="4253865" y="2074982"/>
          <a:ext cx="4691268" cy="2370236"/>
        </p:xfrm>
        <a:graphic>
          <a:graphicData uri="http://schemas.openxmlformats.org/drawingml/2006/table">
            <a:tbl>
              <a:tblPr>
                <a:tableStyleId>{4C3C2611-4C71-4FC5-86AE-919BDF0F9419}</a:tableStyleId>
              </a:tblPr>
              <a:tblGrid>
                <a:gridCol w="740817">
                  <a:extLst>
                    <a:ext uri="{9D8B030D-6E8A-4147-A177-3AD203B41FA5}">
                      <a16:colId xmlns:a16="http://schemas.microsoft.com/office/drawing/2014/main" val="20000"/>
                    </a:ext>
                  </a:extLst>
                </a:gridCol>
                <a:gridCol w="864000">
                  <a:extLst>
                    <a:ext uri="{9D8B030D-6E8A-4147-A177-3AD203B41FA5}">
                      <a16:colId xmlns:a16="http://schemas.microsoft.com/office/drawing/2014/main" val="20001"/>
                    </a:ext>
                  </a:extLst>
                </a:gridCol>
                <a:gridCol w="864000">
                  <a:extLst>
                    <a:ext uri="{9D8B030D-6E8A-4147-A177-3AD203B41FA5}">
                      <a16:colId xmlns:a16="http://schemas.microsoft.com/office/drawing/2014/main" val="20002"/>
                    </a:ext>
                  </a:extLst>
                </a:gridCol>
                <a:gridCol w="740817">
                  <a:extLst>
                    <a:ext uri="{9D8B030D-6E8A-4147-A177-3AD203B41FA5}">
                      <a16:colId xmlns:a16="http://schemas.microsoft.com/office/drawing/2014/main" val="20003"/>
                    </a:ext>
                  </a:extLst>
                </a:gridCol>
                <a:gridCol w="740817">
                  <a:extLst>
                    <a:ext uri="{9D8B030D-6E8A-4147-A177-3AD203B41FA5}">
                      <a16:colId xmlns:a16="http://schemas.microsoft.com/office/drawing/2014/main" val="20004"/>
                    </a:ext>
                  </a:extLst>
                </a:gridCol>
                <a:gridCol w="740817">
                  <a:extLst>
                    <a:ext uri="{9D8B030D-6E8A-4147-A177-3AD203B41FA5}">
                      <a16:colId xmlns:a16="http://schemas.microsoft.com/office/drawing/2014/main" val="20005"/>
                    </a:ext>
                  </a:extLst>
                </a:gridCol>
              </a:tblGrid>
              <a:tr h="477275">
                <a:tc>
                  <a:txBody>
                    <a:bodyPr/>
                    <a:lstStyle/>
                    <a:p>
                      <a:pPr algn="ctr">
                        <a:lnSpc>
                          <a:spcPct val="115000"/>
                        </a:lnSpc>
                        <a:defRPr sz="1800"/>
                      </a:pPr>
                      <a:r>
                        <a:rPr sz="700" b="1">
                          <a:solidFill>
                            <a:srgbClr val="000091"/>
                          </a:solidFill>
                        </a:rPr>
                        <a:t>chauffage</a:t>
                      </a:r>
                    </a:p>
                  </a:txBody>
                  <a:tcPr marL="38100" marR="38100" marT="38100" marB="38100" anchor="ctr" horzOverflow="overflow">
                    <a:lnL w="6350">
                      <a:solidFill>
                        <a:srgbClr val="000091"/>
                      </a:solidFill>
                    </a:lnL>
                    <a:lnR w="6350">
                      <a:solidFill>
                        <a:srgbClr val="000091"/>
                      </a:solidFill>
                    </a:lnR>
                    <a:lnT w="6350">
                      <a:solidFill>
                        <a:srgbClr val="000091"/>
                      </a:solidFill>
                    </a:lnT>
                    <a:lnB w="6350">
                      <a:solidFill>
                        <a:srgbClr val="000091"/>
                      </a:solidFill>
                    </a:lnB>
                    <a:solidFill>
                      <a:srgbClr val="0070C0">
                        <a:alpha val="14902"/>
                      </a:srgbClr>
                    </a:solidFill>
                  </a:tcPr>
                </a:tc>
                <a:tc>
                  <a:txBody>
                    <a:bodyPr/>
                    <a:lstStyle/>
                    <a:p>
                      <a:pPr algn="ctr">
                        <a:lnSpc>
                          <a:spcPct val="115000"/>
                        </a:lnSpc>
                        <a:defRPr sz="1800"/>
                      </a:pPr>
                      <a:r>
                        <a:rPr sz="700" b="1">
                          <a:solidFill>
                            <a:srgbClr val="000091"/>
                          </a:solidFill>
                        </a:rPr>
                        <a:t>éclairage</a:t>
                      </a:r>
                    </a:p>
                  </a:txBody>
                  <a:tcPr marL="38100" marR="38100" marT="38100" marB="38100" anchor="ctr" horzOverflow="overflow">
                    <a:lnL w="6350">
                      <a:solidFill>
                        <a:srgbClr val="000091"/>
                      </a:solidFill>
                    </a:lnL>
                    <a:lnR w="6350">
                      <a:solidFill>
                        <a:srgbClr val="000091"/>
                      </a:solidFill>
                    </a:lnR>
                    <a:lnT w="6350">
                      <a:solidFill>
                        <a:srgbClr val="000091"/>
                      </a:solidFill>
                    </a:lnT>
                    <a:lnB w="6350">
                      <a:solidFill>
                        <a:srgbClr val="000091"/>
                      </a:solidFill>
                    </a:lnB>
                    <a:solidFill>
                      <a:srgbClr val="0070C0">
                        <a:alpha val="14902"/>
                      </a:srgbClr>
                    </a:solidFill>
                  </a:tcPr>
                </a:tc>
                <a:tc>
                  <a:txBody>
                    <a:bodyPr/>
                    <a:lstStyle/>
                    <a:p>
                      <a:pPr algn="ctr">
                        <a:lnSpc>
                          <a:spcPct val="115000"/>
                        </a:lnSpc>
                        <a:defRPr sz="1800"/>
                      </a:pPr>
                      <a:r>
                        <a:rPr sz="700" b="1">
                          <a:solidFill>
                            <a:srgbClr val="000091"/>
                          </a:solidFill>
                        </a:rPr>
                        <a:t>ventilation</a:t>
                      </a:r>
                    </a:p>
                  </a:txBody>
                  <a:tcPr marL="38100" marR="38100" marT="38100" marB="38100" anchor="ctr" horzOverflow="overflow">
                    <a:lnL w="6350">
                      <a:solidFill>
                        <a:srgbClr val="000091"/>
                      </a:solidFill>
                    </a:lnL>
                    <a:lnR w="6350">
                      <a:solidFill>
                        <a:srgbClr val="000091"/>
                      </a:solidFill>
                    </a:lnR>
                    <a:lnT w="6350">
                      <a:solidFill>
                        <a:srgbClr val="000091"/>
                      </a:solidFill>
                    </a:lnT>
                    <a:lnB w="6350">
                      <a:solidFill>
                        <a:srgbClr val="000091"/>
                      </a:solidFill>
                    </a:lnB>
                    <a:solidFill>
                      <a:srgbClr val="0070C0">
                        <a:alpha val="14902"/>
                      </a:srgbClr>
                    </a:solidFill>
                  </a:tcPr>
                </a:tc>
                <a:tc>
                  <a:txBody>
                    <a:bodyPr/>
                    <a:lstStyle/>
                    <a:p>
                      <a:pPr algn="ctr">
                        <a:lnSpc>
                          <a:spcPct val="115000"/>
                        </a:lnSpc>
                        <a:defRPr sz="1800"/>
                      </a:pPr>
                      <a:r>
                        <a:rPr sz="700" b="1">
                          <a:solidFill>
                            <a:srgbClr val="000091"/>
                          </a:solidFill>
                        </a:rPr>
                        <a:t>isolation  du bâti</a:t>
                      </a:r>
                    </a:p>
                  </a:txBody>
                  <a:tcPr marL="38100" marR="38100" marT="38100" marB="38100" anchor="ctr" horzOverflow="overflow">
                    <a:lnL w="6350">
                      <a:solidFill>
                        <a:srgbClr val="000091"/>
                      </a:solidFill>
                    </a:lnL>
                    <a:lnR w="6350">
                      <a:solidFill>
                        <a:srgbClr val="000091"/>
                      </a:solidFill>
                    </a:lnR>
                    <a:lnT w="6350">
                      <a:solidFill>
                        <a:srgbClr val="000091"/>
                      </a:solidFill>
                    </a:lnT>
                    <a:lnB w="6350">
                      <a:solidFill>
                        <a:srgbClr val="000091"/>
                      </a:solidFill>
                    </a:lnB>
                    <a:solidFill>
                      <a:srgbClr val="0070C0">
                        <a:alpha val="14902"/>
                      </a:srgbClr>
                    </a:solidFill>
                  </a:tcPr>
                </a:tc>
                <a:tc>
                  <a:txBody>
                    <a:bodyPr/>
                    <a:lstStyle/>
                    <a:p>
                      <a:pPr algn="ctr">
                        <a:lnSpc>
                          <a:spcPct val="115000"/>
                        </a:lnSpc>
                        <a:defRPr sz="1800"/>
                      </a:pPr>
                      <a:r>
                        <a:rPr sz="700" b="1">
                          <a:solidFill>
                            <a:srgbClr val="000091"/>
                          </a:solidFill>
                        </a:rPr>
                        <a:t>électricité spécifique</a:t>
                      </a:r>
                    </a:p>
                  </a:txBody>
                  <a:tcPr marL="38100" marR="38100" marT="38100" marB="38100" anchor="ctr" horzOverflow="overflow">
                    <a:lnL w="6350">
                      <a:solidFill>
                        <a:srgbClr val="000091"/>
                      </a:solidFill>
                    </a:lnL>
                    <a:lnR w="6350">
                      <a:solidFill>
                        <a:srgbClr val="000091"/>
                      </a:solidFill>
                    </a:lnR>
                    <a:lnT w="6350">
                      <a:solidFill>
                        <a:srgbClr val="000091"/>
                      </a:solidFill>
                    </a:lnT>
                    <a:lnB w="6350">
                      <a:solidFill>
                        <a:srgbClr val="000091"/>
                      </a:solidFill>
                    </a:lnB>
                    <a:solidFill>
                      <a:srgbClr val="0070C0">
                        <a:alpha val="14902"/>
                      </a:srgbClr>
                    </a:solidFill>
                  </a:tcPr>
                </a:tc>
                <a:tc>
                  <a:txBody>
                    <a:bodyPr/>
                    <a:lstStyle/>
                    <a:p>
                      <a:pPr algn="ctr">
                        <a:lnSpc>
                          <a:spcPct val="115000"/>
                        </a:lnSpc>
                        <a:defRPr sz="1800"/>
                      </a:pPr>
                      <a:r>
                        <a:rPr sz="700" b="1">
                          <a:solidFill>
                            <a:srgbClr val="000091"/>
                          </a:solidFill>
                        </a:rPr>
                        <a:t>eau chaude et eau froide</a:t>
                      </a:r>
                    </a:p>
                  </a:txBody>
                  <a:tcPr marL="38100" marR="38100" marT="38100" marB="38100" anchor="ctr" horzOverflow="overflow">
                    <a:lnL w="6350">
                      <a:solidFill>
                        <a:srgbClr val="000091"/>
                      </a:solidFill>
                    </a:lnL>
                    <a:lnR w="6350">
                      <a:solidFill>
                        <a:srgbClr val="000091"/>
                      </a:solidFill>
                    </a:lnR>
                    <a:lnT w="6350">
                      <a:solidFill>
                        <a:srgbClr val="000091"/>
                      </a:solidFill>
                    </a:lnT>
                    <a:lnB w="6350">
                      <a:solidFill>
                        <a:srgbClr val="000091"/>
                      </a:solidFill>
                    </a:lnB>
                    <a:solidFill>
                      <a:srgbClr val="0070C0">
                        <a:alpha val="14902"/>
                      </a:srgbClr>
                    </a:solidFill>
                  </a:tcPr>
                </a:tc>
                <a:extLst>
                  <a:ext uri="{0D108BD9-81ED-4DB2-BD59-A6C34878D82A}">
                    <a16:rowId xmlns:a16="http://schemas.microsoft.com/office/drawing/2014/main" val="10000"/>
                  </a:ext>
                </a:extLst>
              </a:tr>
              <a:tr h="759105">
                <a:tc>
                  <a:txBody>
                    <a:bodyPr/>
                    <a:lstStyle/>
                    <a:p>
                      <a:pPr algn="ctr">
                        <a:lnSpc>
                          <a:spcPct val="115000"/>
                        </a:lnSpc>
                        <a:defRPr sz="1800"/>
                      </a:pPr>
                      <a:r>
                        <a:rPr sz="700">
                          <a:solidFill>
                            <a:srgbClr val="454545"/>
                          </a:solidFill>
                        </a:rPr>
                        <a:t>vérifier les températures par la mesure (outils enregisteurs)</a:t>
                      </a:r>
                    </a:p>
                  </a:txBody>
                  <a:tcPr marL="38100" marR="38100" marT="38100" marB="38100" anchor="ctr" horzOverflow="overflow">
                    <a:lnL w="6350">
                      <a:solidFill>
                        <a:srgbClr val="000091"/>
                      </a:solidFill>
                    </a:lnL>
                    <a:lnR w="6350">
                      <a:solidFill>
                        <a:srgbClr val="000091"/>
                      </a:solidFill>
                    </a:lnR>
                    <a:lnT w="6350">
                      <a:solidFill>
                        <a:srgbClr val="000091"/>
                      </a:solidFill>
                    </a:lnT>
                    <a:lnB w="6350">
                      <a:solidFill>
                        <a:srgbClr val="000091"/>
                      </a:solidFill>
                    </a:lnB>
                  </a:tcPr>
                </a:tc>
                <a:tc>
                  <a:txBody>
                    <a:bodyPr/>
                    <a:lstStyle/>
                    <a:p>
                      <a:pPr algn="ctr">
                        <a:lnSpc>
                          <a:spcPct val="115000"/>
                        </a:lnSpc>
                        <a:defRPr sz="1800"/>
                      </a:pPr>
                      <a:r>
                        <a:rPr sz="700">
                          <a:solidFill>
                            <a:srgbClr val="454545"/>
                          </a:solidFill>
                        </a:rPr>
                        <a:t>agir sur le temps de fonctionnement (détecteurs de présence, etc.)</a:t>
                      </a:r>
                    </a:p>
                  </a:txBody>
                  <a:tcPr marL="38100" marR="38100" marT="38100" marB="38100" anchor="ctr" horzOverflow="overflow">
                    <a:lnL w="6350">
                      <a:solidFill>
                        <a:srgbClr val="000091"/>
                      </a:solidFill>
                    </a:lnL>
                    <a:lnR w="6350">
                      <a:solidFill>
                        <a:srgbClr val="000091"/>
                      </a:solidFill>
                    </a:lnR>
                    <a:lnT w="6350">
                      <a:solidFill>
                        <a:srgbClr val="000091"/>
                      </a:solidFill>
                    </a:lnT>
                    <a:lnB w="6350">
                      <a:solidFill>
                        <a:srgbClr val="000091"/>
                      </a:solidFill>
                    </a:lnB>
                  </a:tcPr>
                </a:tc>
                <a:tc>
                  <a:txBody>
                    <a:bodyPr/>
                    <a:lstStyle/>
                    <a:p>
                      <a:pPr algn="ctr">
                        <a:lnSpc>
                          <a:spcPct val="115000"/>
                        </a:lnSpc>
                        <a:defRPr sz="1800"/>
                      </a:pPr>
                      <a:r>
                        <a:rPr sz="700">
                          <a:solidFill>
                            <a:srgbClr val="454545"/>
                          </a:solidFill>
                        </a:rPr>
                        <a:t>agir sur le temps de fonctionnement (horloges programmables, etc.)</a:t>
                      </a:r>
                    </a:p>
                  </a:txBody>
                  <a:tcPr marL="38100" marR="38100" marT="38100" marB="38100" anchor="ctr" horzOverflow="overflow">
                    <a:lnL w="6350">
                      <a:solidFill>
                        <a:srgbClr val="000091"/>
                      </a:solidFill>
                    </a:lnL>
                    <a:lnR w="6350">
                      <a:solidFill>
                        <a:srgbClr val="000091"/>
                      </a:solidFill>
                    </a:lnR>
                    <a:lnT w="6350">
                      <a:solidFill>
                        <a:srgbClr val="000091"/>
                      </a:solidFill>
                    </a:lnT>
                    <a:lnB w="6350">
                      <a:solidFill>
                        <a:srgbClr val="000091"/>
                      </a:solidFill>
                    </a:lnB>
                  </a:tcPr>
                </a:tc>
                <a:tc>
                  <a:txBody>
                    <a:bodyPr/>
                    <a:lstStyle/>
                    <a:p>
                      <a:pPr algn="ctr">
                        <a:lnSpc>
                          <a:spcPct val="115000"/>
                        </a:lnSpc>
                        <a:defRPr sz="1800"/>
                      </a:pPr>
                      <a:r>
                        <a:rPr sz="700">
                          <a:solidFill>
                            <a:srgbClr val="454545"/>
                          </a:solidFill>
                        </a:rPr>
                        <a:t>agir sur le confort en limitant les entrées d’air</a:t>
                      </a:r>
                    </a:p>
                  </a:txBody>
                  <a:tcPr marL="38100" marR="38100" marT="38100" marB="38100" anchor="ctr" horzOverflow="overflow">
                    <a:lnL w="6350">
                      <a:solidFill>
                        <a:srgbClr val="000091"/>
                      </a:solidFill>
                    </a:lnL>
                    <a:lnR w="6350">
                      <a:solidFill>
                        <a:srgbClr val="000091"/>
                      </a:solidFill>
                    </a:lnR>
                    <a:lnT w="6350">
                      <a:solidFill>
                        <a:srgbClr val="000091"/>
                      </a:solidFill>
                    </a:lnT>
                    <a:lnB w="6350">
                      <a:solidFill>
                        <a:srgbClr val="000091"/>
                      </a:solidFill>
                    </a:lnB>
                  </a:tcPr>
                </a:tc>
                <a:tc>
                  <a:txBody>
                    <a:bodyPr/>
                    <a:lstStyle/>
                    <a:p>
                      <a:pPr algn="ctr">
                        <a:lnSpc>
                          <a:spcPct val="115000"/>
                        </a:lnSpc>
                        <a:defRPr sz="1800"/>
                      </a:pPr>
                      <a:r>
                        <a:rPr sz="700">
                          <a:solidFill>
                            <a:srgbClr val="454545"/>
                          </a:solidFill>
                        </a:rPr>
                        <a:t>supprimer les veilles (mise en place de coupe-veilles, horloges, etc.)</a:t>
                      </a:r>
                    </a:p>
                  </a:txBody>
                  <a:tcPr marL="38100" marR="38100" marT="38100" marB="38100" anchor="ctr" horzOverflow="overflow">
                    <a:lnL w="6350">
                      <a:solidFill>
                        <a:srgbClr val="000091"/>
                      </a:solidFill>
                    </a:lnL>
                    <a:lnR w="6350">
                      <a:solidFill>
                        <a:srgbClr val="000091"/>
                      </a:solidFill>
                    </a:lnR>
                    <a:lnT w="6350">
                      <a:solidFill>
                        <a:srgbClr val="000091"/>
                      </a:solidFill>
                    </a:lnT>
                    <a:lnB w="6350">
                      <a:solidFill>
                        <a:srgbClr val="000091"/>
                      </a:solidFill>
                    </a:lnB>
                  </a:tcPr>
                </a:tc>
                <a:tc>
                  <a:txBody>
                    <a:bodyPr/>
                    <a:lstStyle/>
                    <a:p>
                      <a:pPr algn="ctr">
                        <a:lnSpc>
                          <a:spcPct val="115000"/>
                        </a:lnSpc>
                        <a:defRPr sz="1800"/>
                      </a:pPr>
                      <a:r>
                        <a:rPr sz="700">
                          <a:solidFill>
                            <a:srgbClr val="454545"/>
                          </a:solidFill>
                        </a:rPr>
                        <a:t>ajuster le débit et le vérifier par la mesure </a:t>
                      </a:r>
                    </a:p>
                  </a:txBody>
                  <a:tcPr marL="38100" marR="38100" marT="38100" marB="38100" anchor="ctr" horzOverflow="overflow">
                    <a:lnL w="6350">
                      <a:solidFill>
                        <a:srgbClr val="000091"/>
                      </a:solidFill>
                    </a:lnL>
                    <a:lnR w="6350">
                      <a:solidFill>
                        <a:srgbClr val="000091"/>
                      </a:solidFill>
                    </a:lnR>
                    <a:lnT w="6350">
                      <a:solidFill>
                        <a:srgbClr val="000091"/>
                      </a:solidFill>
                    </a:lnT>
                    <a:lnB w="6350">
                      <a:solidFill>
                        <a:srgbClr val="000091"/>
                      </a:solidFill>
                    </a:lnB>
                  </a:tcPr>
                </a:tc>
                <a:extLst>
                  <a:ext uri="{0D108BD9-81ED-4DB2-BD59-A6C34878D82A}">
                    <a16:rowId xmlns:a16="http://schemas.microsoft.com/office/drawing/2014/main" val="10001"/>
                  </a:ext>
                </a:extLst>
              </a:tr>
              <a:tr h="662592">
                <a:tc>
                  <a:txBody>
                    <a:bodyPr/>
                    <a:lstStyle/>
                    <a:p>
                      <a:pPr algn="ctr">
                        <a:lnSpc>
                          <a:spcPct val="115000"/>
                        </a:lnSpc>
                        <a:defRPr sz="1800"/>
                      </a:pPr>
                      <a:r>
                        <a:rPr sz="700">
                          <a:solidFill>
                            <a:srgbClr val="454545"/>
                          </a:solidFill>
                        </a:rPr>
                        <a:t>agir sur la régulation </a:t>
                      </a:r>
                    </a:p>
                  </a:txBody>
                  <a:tcPr marL="38100" marR="38100" marT="38100" marB="38100" anchor="ctr" horzOverflow="overflow">
                    <a:lnL w="6350">
                      <a:solidFill>
                        <a:srgbClr val="000091"/>
                      </a:solidFill>
                    </a:lnL>
                    <a:lnR w="6350">
                      <a:solidFill>
                        <a:srgbClr val="000091"/>
                      </a:solidFill>
                    </a:lnR>
                    <a:lnT w="6350">
                      <a:solidFill>
                        <a:srgbClr val="000091"/>
                      </a:solidFill>
                    </a:lnT>
                    <a:lnB w="6350">
                      <a:solidFill>
                        <a:srgbClr val="000091"/>
                      </a:solidFill>
                    </a:lnB>
                  </a:tcPr>
                </a:tc>
                <a:tc>
                  <a:txBody>
                    <a:bodyPr/>
                    <a:lstStyle/>
                    <a:p>
                      <a:pPr algn="ctr">
                        <a:lnSpc>
                          <a:spcPct val="115000"/>
                        </a:lnSpc>
                        <a:defRPr sz="1800"/>
                      </a:pPr>
                      <a:r>
                        <a:rPr sz="700">
                          <a:solidFill>
                            <a:srgbClr val="454545"/>
                          </a:solidFill>
                        </a:rPr>
                        <a:t>opter pour des technologies plus performantes (LEDs par exemple)</a:t>
                      </a:r>
                    </a:p>
                  </a:txBody>
                  <a:tcPr marL="38100" marR="38100" marT="38100" marB="38100" anchor="ctr" horzOverflow="overflow">
                    <a:lnL w="6350">
                      <a:solidFill>
                        <a:srgbClr val="000091"/>
                      </a:solidFill>
                    </a:lnL>
                    <a:lnR w="6350">
                      <a:solidFill>
                        <a:srgbClr val="000091"/>
                      </a:solidFill>
                    </a:lnR>
                    <a:lnT w="6350">
                      <a:solidFill>
                        <a:srgbClr val="000091"/>
                      </a:solidFill>
                    </a:lnT>
                    <a:lnB w="6350">
                      <a:solidFill>
                        <a:srgbClr val="000091"/>
                      </a:solidFill>
                    </a:lnB>
                  </a:tcPr>
                </a:tc>
                <a:tc>
                  <a:txBody>
                    <a:bodyPr/>
                    <a:lstStyle/>
                    <a:p>
                      <a:pPr algn="ctr">
                        <a:lnSpc>
                          <a:spcPct val="115000"/>
                        </a:lnSpc>
                      </a:pPr>
                      <a:endParaRPr/>
                    </a:p>
                  </a:txBody>
                  <a:tcPr marL="38100" marR="38100" marT="38100" marB="38100" anchor="ctr" horzOverflow="overflow">
                    <a:lnL w="6350">
                      <a:solidFill>
                        <a:srgbClr val="000091"/>
                      </a:solidFill>
                    </a:lnL>
                    <a:lnR w="6350">
                      <a:solidFill>
                        <a:srgbClr val="000091"/>
                      </a:solidFill>
                    </a:lnR>
                    <a:lnT w="6350">
                      <a:solidFill>
                        <a:srgbClr val="000091"/>
                      </a:solidFill>
                    </a:lnT>
                    <a:lnB w="6350">
                      <a:solidFill>
                        <a:srgbClr val="000091"/>
                      </a:solidFill>
                    </a:lnB>
                  </a:tcPr>
                </a:tc>
                <a:tc>
                  <a:txBody>
                    <a:bodyPr/>
                    <a:lstStyle/>
                    <a:p>
                      <a:pPr algn="ctr">
                        <a:lnSpc>
                          <a:spcPct val="115000"/>
                        </a:lnSpc>
                        <a:defRPr sz="1800"/>
                      </a:pPr>
                      <a:r>
                        <a:rPr sz="700">
                          <a:solidFill>
                            <a:srgbClr val="454545"/>
                          </a:solidFill>
                        </a:rPr>
                        <a:t>opter pour des matériaux performants</a:t>
                      </a:r>
                    </a:p>
                  </a:txBody>
                  <a:tcPr marL="38100" marR="38100" marT="38100" marB="38100" anchor="ctr" horzOverflow="overflow">
                    <a:lnL w="6350">
                      <a:solidFill>
                        <a:srgbClr val="000091"/>
                      </a:solidFill>
                    </a:lnL>
                    <a:lnR w="6350">
                      <a:solidFill>
                        <a:srgbClr val="000091"/>
                      </a:solidFill>
                    </a:lnR>
                    <a:lnT w="6350">
                      <a:solidFill>
                        <a:srgbClr val="000091"/>
                      </a:solidFill>
                    </a:lnT>
                    <a:lnB w="6350">
                      <a:solidFill>
                        <a:srgbClr val="000091"/>
                      </a:solidFill>
                    </a:lnB>
                  </a:tcPr>
                </a:tc>
                <a:tc>
                  <a:txBody>
                    <a:bodyPr/>
                    <a:lstStyle/>
                    <a:p>
                      <a:pPr algn="ctr">
                        <a:lnSpc>
                          <a:spcPct val="115000"/>
                        </a:lnSpc>
                        <a:defRPr sz="1800"/>
                      </a:pPr>
                      <a:r>
                        <a:rPr sz="700">
                          <a:solidFill>
                            <a:srgbClr val="454545"/>
                          </a:solidFill>
                        </a:rPr>
                        <a:t>sensibiliser les utilisateurs</a:t>
                      </a:r>
                    </a:p>
                  </a:txBody>
                  <a:tcPr marL="38100" marR="38100" marT="38100" marB="38100" anchor="ctr" horzOverflow="overflow">
                    <a:lnL w="6350">
                      <a:solidFill>
                        <a:srgbClr val="000091"/>
                      </a:solidFill>
                    </a:lnL>
                    <a:lnR w="6350">
                      <a:solidFill>
                        <a:srgbClr val="000091"/>
                      </a:solidFill>
                    </a:lnR>
                    <a:lnT w="6350">
                      <a:solidFill>
                        <a:srgbClr val="000091"/>
                      </a:solidFill>
                    </a:lnT>
                    <a:lnB w="6350">
                      <a:solidFill>
                        <a:srgbClr val="000091"/>
                      </a:solidFill>
                    </a:lnB>
                  </a:tcPr>
                </a:tc>
                <a:tc>
                  <a:txBody>
                    <a:bodyPr/>
                    <a:lstStyle/>
                    <a:p>
                      <a:pPr algn="ctr">
                        <a:lnSpc>
                          <a:spcPct val="115000"/>
                        </a:lnSpc>
                        <a:defRPr sz="1800"/>
                      </a:pPr>
                      <a:r>
                        <a:rPr sz="700">
                          <a:solidFill>
                            <a:srgbClr val="454545"/>
                          </a:solidFill>
                        </a:rPr>
                        <a:t>agir sur les systèmes avec le gestionnaire du bâtiment</a:t>
                      </a:r>
                    </a:p>
                  </a:txBody>
                  <a:tcPr marL="38100" marR="38100" marT="38100" marB="38100" anchor="ctr" horzOverflow="overflow">
                    <a:lnL w="6350">
                      <a:solidFill>
                        <a:srgbClr val="000091"/>
                      </a:solidFill>
                    </a:lnL>
                    <a:lnR w="6350">
                      <a:solidFill>
                        <a:srgbClr val="000091"/>
                      </a:solidFill>
                    </a:lnR>
                    <a:lnT w="6350">
                      <a:solidFill>
                        <a:srgbClr val="000091"/>
                      </a:solidFill>
                    </a:lnT>
                    <a:lnB w="6350">
                      <a:solidFill>
                        <a:srgbClr val="000091"/>
                      </a:solidFill>
                    </a:lnB>
                  </a:tcPr>
                </a:tc>
                <a:extLst>
                  <a:ext uri="{0D108BD9-81ED-4DB2-BD59-A6C34878D82A}">
                    <a16:rowId xmlns:a16="http://schemas.microsoft.com/office/drawing/2014/main" val="10002"/>
                  </a:ext>
                </a:extLst>
              </a:tr>
              <a:tr h="376325">
                <a:tc>
                  <a:txBody>
                    <a:bodyPr/>
                    <a:lstStyle/>
                    <a:p>
                      <a:pPr algn="ctr">
                        <a:lnSpc>
                          <a:spcPct val="115000"/>
                        </a:lnSpc>
                        <a:defRPr sz="1800"/>
                      </a:pPr>
                      <a:r>
                        <a:rPr sz="700">
                          <a:solidFill>
                            <a:srgbClr val="454545"/>
                          </a:solidFill>
                        </a:rPr>
                        <a:t>sensibiliser les utilisateurs</a:t>
                      </a:r>
                    </a:p>
                  </a:txBody>
                  <a:tcPr marL="38100" marR="38100" marT="38100" marB="38100" anchor="ctr" horzOverflow="overflow">
                    <a:lnL w="6350">
                      <a:solidFill>
                        <a:srgbClr val="000091"/>
                      </a:solidFill>
                    </a:lnL>
                    <a:lnR w="6350">
                      <a:solidFill>
                        <a:srgbClr val="000091"/>
                      </a:solidFill>
                    </a:lnR>
                    <a:lnT w="6350">
                      <a:solidFill>
                        <a:srgbClr val="000091"/>
                      </a:solidFill>
                    </a:lnT>
                    <a:lnB w="6350">
                      <a:solidFill>
                        <a:srgbClr val="000091"/>
                      </a:solidFill>
                    </a:lnB>
                  </a:tcPr>
                </a:tc>
                <a:tc>
                  <a:txBody>
                    <a:bodyPr/>
                    <a:lstStyle/>
                    <a:p>
                      <a:pPr algn="ctr">
                        <a:lnSpc>
                          <a:spcPct val="115000"/>
                        </a:lnSpc>
                      </a:pPr>
                      <a:endParaRPr/>
                    </a:p>
                  </a:txBody>
                  <a:tcPr marL="38100" marR="38100" marT="38100" marB="38100" anchor="ctr" horzOverflow="overflow">
                    <a:lnL w="6350">
                      <a:solidFill>
                        <a:srgbClr val="000091"/>
                      </a:solidFill>
                    </a:lnL>
                    <a:lnR w="6350">
                      <a:solidFill>
                        <a:srgbClr val="000091"/>
                      </a:solidFill>
                    </a:lnR>
                    <a:lnT w="6350">
                      <a:solidFill>
                        <a:srgbClr val="000091"/>
                      </a:solidFill>
                    </a:lnT>
                    <a:lnB w="6350">
                      <a:solidFill>
                        <a:srgbClr val="000091"/>
                      </a:solidFill>
                    </a:lnB>
                  </a:tcPr>
                </a:tc>
                <a:tc>
                  <a:txBody>
                    <a:bodyPr/>
                    <a:lstStyle/>
                    <a:p>
                      <a:pPr algn="ctr">
                        <a:lnSpc>
                          <a:spcPct val="115000"/>
                        </a:lnSpc>
                      </a:pPr>
                      <a:endParaRPr/>
                    </a:p>
                  </a:txBody>
                  <a:tcPr marL="38100" marR="38100" marT="38100" marB="38100" anchor="ctr" horzOverflow="overflow">
                    <a:lnL w="6350">
                      <a:solidFill>
                        <a:srgbClr val="000091"/>
                      </a:solidFill>
                    </a:lnL>
                    <a:lnR w="6350">
                      <a:solidFill>
                        <a:srgbClr val="000091"/>
                      </a:solidFill>
                    </a:lnR>
                    <a:lnT w="6350">
                      <a:solidFill>
                        <a:srgbClr val="000091"/>
                      </a:solidFill>
                    </a:lnT>
                    <a:lnB w="6350">
                      <a:solidFill>
                        <a:srgbClr val="000091"/>
                      </a:solidFill>
                    </a:lnB>
                  </a:tcPr>
                </a:tc>
                <a:tc>
                  <a:txBody>
                    <a:bodyPr/>
                    <a:lstStyle/>
                    <a:p>
                      <a:pPr algn="ctr">
                        <a:lnSpc>
                          <a:spcPct val="115000"/>
                        </a:lnSpc>
                      </a:pPr>
                      <a:endParaRPr/>
                    </a:p>
                  </a:txBody>
                  <a:tcPr marL="38100" marR="38100" marT="38100" marB="38100" anchor="ctr" horzOverflow="overflow">
                    <a:lnL w="6350">
                      <a:solidFill>
                        <a:srgbClr val="000091"/>
                      </a:solidFill>
                    </a:lnL>
                    <a:lnR w="6350">
                      <a:solidFill>
                        <a:srgbClr val="000091"/>
                      </a:solidFill>
                    </a:lnR>
                    <a:lnT w="6350">
                      <a:solidFill>
                        <a:srgbClr val="000091"/>
                      </a:solidFill>
                    </a:lnT>
                    <a:lnB w="6350">
                      <a:solidFill>
                        <a:srgbClr val="000091"/>
                      </a:solidFill>
                    </a:lnB>
                  </a:tcPr>
                </a:tc>
                <a:tc>
                  <a:txBody>
                    <a:bodyPr/>
                    <a:lstStyle/>
                    <a:p>
                      <a:pPr algn="ctr">
                        <a:lnSpc>
                          <a:spcPct val="115000"/>
                        </a:lnSpc>
                      </a:pPr>
                      <a:endParaRPr/>
                    </a:p>
                  </a:txBody>
                  <a:tcPr marL="38100" marR="38100" marT="38100" marB="38100" anchor="ctr" horzOverflow="overflow">
                    <a:lnL w="6350">
                      <a:solidFill>
                        <a:srgbClr val="000091"/>
                      </a:solidFill>
                    </a:lnL>
                    <a:lnR w="6350">
                      <a:solidFill>
                        <a:srgbClr val="000091"/>
                      </a:solidFill>
                    </a:lnR>
                    <a:lnT w="6350">
                      <a:solidFill>
                        <a:srgbClr val="000091"/>
                      </a:solidFill>
                    </a:lnT>
                    <a:lnB w="6350">
                      <a:solidFill>
                        <a:srgbClr val="000091"/>
                      </a:solidFill>
                    </a:lnB>
                  </a:tcPr>
                </a:tc>
                <a:tc>
                  <a:txBody>
                    <a:bodyPr/>
                    <a:lstStyle/>
                    <a:p>
                      <a:pPr algn="ctr">
                        <a:lnSpc>
                          <a:spcPct val="115000"/>
                        </a:lnSpc>
                        <a:defRPr sz="1800"/>
                      </a:pPr>
                      <a:r>
                        <a:rPr sz="700">
                          <a:solidFill>
                            <a:srgbClr val="535353"/>
                          </a:solidFill>
                        </a:rPr>
                        <a:t>lutter contre les fuites et usages inutiles</a:t>
                      </a:r>
                    </a:p>
                  </a:txBody>
                  <a:tcPr marL="38100" marR="38100" marT="38100" marB="38100" anchor="ctr" horzOverflow="overflow">
                    <a:lnL w="6350">
                      <a:solidFill>
                        <a:srgbClr val="000091"/>
                      </a:solidFill>
                    </a:lnL>
                    <a:lnR w="6350">
                      <a:solidFill>
                        <a:srgbClr val="000091"/>
                      </a:solidFill>
                    </a:lnR>
                    <a:lnT w="6350">
                      <a:solidFill>
                        <a:srgbClr val="000091"/>
                      </a:solidFill>
                    </a:lnT>
                    <a:lnB w="6350">
                      <a:solidFill>
                        <a:srgbClr val="000091"/>
                      </a:solidFill>
                    </a:lnB>
                  </a:tcPr>
                </a:tc>
                <a:extLst>
                  <a:ext uri="{0D108BD9-81ED-4DB2-BD59-A6C34878D82A}">
                    <a16:rowId xmlns:a16="http://schemas.microsoft.com/office/drawing/2014/main" val="10003"/>
                  </a:ext>
                </a:extLst>
              </a:tr>
            </a:tbl>
          </a:graphicData>
        </a:graphic>
      </p:graphicFrame>
      <p:sp>
        <p:nvSpPr>
          <p:cNvPr id="478" name="Google Shape;471;p54"/>
          <p:cNvSpPr txBox="1"/>
          <p:nvPr/>
        </p:nvSpPr>
        <p:spPr>
          <a:xfrm>
            <a:off x="5801500" y="1756982"/>
            <a:ext cx="1526101" cy="3183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lvl1pPr algn="ctr">
              <a:defRPr sz="1000" b="1">
                <a:solidFill>
                  <a:srgbClr val="000091"/>
                </a:solidFill>
              </a:defRPr>
            </a:lvl1pPr>
          </a:lstStyle>
          <a:p>
            <a:r>
              <a:t>Quelques exemples</a:t>
            </a:r>
          </a:p>
        </p:txBody>
      </p:sp>
      <p:sp>
        <p:nvSpPr>
          <p:cNvPr id="479" name="Espace réservé du numéro de diapositive 5"/>
          <p:cNvSpPr txBox="1">
            <a:spLocks noGrp="1"/>
          </p:cNvSpPr>
          <p:nvPr>
            <p:ph type="sldNum" sz="quarter" idx="2"/>
          </p:nvPr>
        </p:nvSpPr>
        <p:spPr>
          <a:xfrm>
            <a:off x="7486999" y="4899999"/>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39</a:t>
            </a:fld>
            <a:endParaRPr/>
          </a:p>
        </p:txBody>
      </p:sp>
      <p:sp>
        <p:nvSpPr>
          <p:cNvPr id="480" name="Espace réservé de la date 7"/>
          <p:cNvSpPr txBox="1"/>
          <p:nvPr/>
        </p:nvSpPr>
        <p:spPr>
          <a:xfrm>
            <a:off x="7614000" y="4899999"/>
            <a:ext cx="1170001"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700" b="1"/>
            </a:lvl1pPr>
          </a:lstStyle>
          <a:p>
            <a:r>
              <a:t>juillet 2020</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Espace réservé du pied de page 5"/>
          <p:cNvSpPr txBox="1"/>
          <p:nvPr/>
        </p:nvSpPr>
        <p:spPr>
          <a:xfrm>
            <a:off x="359999" y="4899999"/>
            <a:ext cx="5904002"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700" b="1"/>
            </a:lvl1pPr>
          </a:lstStyle>
          <a:p>
            <a:r>
              <a:t>Coordination interministérielle du plan de rénovation énergétique des bâtiments</a:t>
            </a:r>
          </a:p>
        </p:txBody>
      </p:sp>
      <p:grpSp>
        <p:nvGrpSpPr>
          <p:cNvPr id="147" name="Espace réservé pour une image  4"/>
          <p:cNvGrpSpPr/>
          <p:nvPr/>
        </p:nvGrpSpPr>
        <p:grpSpPr>
          <a:xfrm>
            <a:off x="0" y="738000"/>
            <a:ext cx="9144000" cy="4406401"/>
            <a:chOff x="0" y="0"/>
            <a:chExt cx="9144000" cy="4406400"/>
          </a:xfrm>
        </p:grpSpPr>
        <p:sp>
          <p:nvSpPr>
            <p:cNvPr id="145" name="Shape 145"/>
            <p:cNvSpPr/>
            <p:nvPr/>
          </p:nvSpPr>
          <p:spPr>
            <a:xfrm>
              <a:off x="0" y="0"/>
              <a:ext cx="9144000" cy="4406401"/>
            </a:xfrm>
            <a:prstGeom prst="rect">
              <a:avLst/>
            </a:prstGeom>
            <a:solidFill>
              <a:srgbClr val="D9D9D9"/>
            </a:solidFill>
            <a:ln w="12700" cap="flat">
              <a:noFill/>
              <a:miter lim="400000"/>
            </a:ln>
            <a:effectLst/>
          </p:spPr>
          <p:txBody>
            <a:bodyPr wrap="square" lIns="45719" tIns="45719" rIns="45719" bIns="45719" numCol="1" anchor="ctr">
              <a:noAutofit/>
            </a:bodyPr>
            <a:lstStyle/>
            <a:p>
              <a:endParaRPr/>
            </a:p>
          </p:txBody>
        </p:sp>
        <p:pic>
          <p:nvPicPr>
            <p:cNvPr id="146" name="image4.jpeg"/>
            <p:cNvPicPr>
              <a:picLocks noChangeAspect="1"/>
            </p:cNvPicPr>
            <p:nvPr/>
          </p:nvPicPr>
          <p:blipFill>
            <a:blip r:embed="rId2">
              <a:alphaModFix amt="28000"/>
            </a:blip>
            <a:srcRect t="13786" b="13785"/>
            <a:stretch>
              <a:fillRect/>
            </a:stretch>
          </p:blipFill>
          <p:spPr>
            <a:xfrm>
              <a:off x="0" y="0"/>
              <a:ext cx="9144000" cy="4406401"/>
            </a:xfrm>
            <a:prstGeom prst="rect">
              <a:avLst/>
            </a:prstGeom>
            <a:ln w="12700" cap="flat">
              <a:noFill/>
              <a:miter lim="400000"/>
            </a:ln>
            <a:effectLst/>
          </p:spPr>
        </p:pic>
      </p:grpSp>
      <p:sp>
        <p:nvSpPr>
          <p:cNvPr id="148" name="Titre 2"/>
          <p:cNvSpPr txBox="1">
            <a:spLocks noGrp="1"/>
          </p:cNvSpPr>
          <p:nvPr>
            <p:ph type="title"/>
          </p:nvPr>
        </p:nvSpPr>
        <p:spPr>
          <a:xfrm>
            <a:off x="359999" y="738000"/>
            <a:ext cx="8424000" cy="4046400"/>
          </a:xfrm>
          <a:prstGeom prst="rect">
            <a:avLst/>
          </a:prstGeom>
        </p:spPr>
        <p:txBody>
          <a:bodyPr/>
          <a:lstStyle/>
          <a:p>
            <a:pPr>
              <a:buSzPct val="100000"/>
            </a:pPr>
            <a:r>
              <a:t> Pourquoi rénover les bâtiments </a:t>
            </a:r>
            <a:br/>
            <a:r>
              <a:t> de ma collectivité ?</a:t>
            </a:r>
          </a:p>
        </p:txBody>
      </p:sp>
      <p:sp>
        <p:nvSpPr>
          <p:cNvPr id="149" name="Espace réservé du numéro de diapositive 6"/>
          <p:cNvSpPr txBox="1">
            <a:spLocks noGrp="1"/>
          </p:cNvSpPr>
          <p:nvPr>
            <p:ph type="sldNum" sz="quarter" idx="2"/>
          </p:nvPr>
        </p:nvSpPr>
        <p:spPr>
          <a:xfrm>
            <a:off x="7486999" y="4899999"/>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sp>
        <p:nvSpPr>
          <p:cNvPr id="150" name="Google Shape;437;p51"/>
          <p:cNvSpPr txBox="1"/>
          <p:nvPr/>
        </p:nvSpPr>
        <p:spPr>
          <a:xfrm rot="16200000">
            <a:off x="8379318" y="4105073"/>
            <a:ext cx="1211147" cy="1457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6000" tIns="36000" rIns="36000" bIns="36000">
            <a:spAutoFit/>
          </a:bodyPr>
          <a:lstStyle>
            <a:lvl1pPr>
              <a:defRPr sz="600" i="1"/>
            </a:lvl1pPr>
          </a:lstStyle>
          <a:p>
            <a:r>
              <a:t>© Arnaud Bouissou - Terra</a:t>
            </a:r>
          </a:p>
        </p:txBody>
      </p:sp>
      <p:sp>
        <p:nvSpPr>
          <p:cNvPr id="151" name="Google Shape;165;p29"/>
          <p:cNvSpPr txBox="1"/>
          <p:nvPr/>
        </p:nvSpPr>
        <p:spPr>
          <a:xfrm>
            <a:off x="7221570" y="4899998"/>
            <a:ext cx="1170002"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r">
              <a:defRPr sz="700" b="1"/>
            </a:lvl1pPr>
          </a:lstStyle>
          <a:p>
            <a:r>
              <a:t>juillet 2020</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 name="Espace réservé du pied de page 4"/>
          <p:cNvSpPr txBox="1"/>
          <p:nvPr/>
        </p:nvSpPr>
        <p:spPr>
          <a:xfrm>
            <a:off x="359999" y="4899999"/>
            <a:ext cx="5904002"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700" b="1"/>
            </a:lvl1pPr>
          </a:lstStyle>
          <a:p>
            <a:r>
              <a:t>Coordination interministérielle du plan de rénovation énergétique des bâtiments</a:t>
            </a:r>
          </a:p>
        </p:txBody>
      </p:sp>
      <p:sp>
        <p:nvSpPr>
          <p:cNvPr id="483" name="Titre 1"/>
          <p:cNvSpPr txBox="1">
            <a:spLocks noGrp="1"/>
          </p:cNvSpPr>
          <p:nvPr>
            <p:ph type="title"/>
          </p:nvPr>
        </p:nvSpPr>
        <p:spPr>
          <a:xfrm>
            <a:off x="360000" y="899588"/>
            <a:ext cx="8424000" cy="720001"/>
          </a:xfrm>
          <a:prstGeom prst="rect">
            <a:avLst/>
          </a:prstGeom>
        </p:spPr>
        <p:txBody>
          <a:bodyPr/>
          <a:lstStyle/>
          <a:p>
            <a:pPr>
              <a:defRPr sz="2800"/>
            </a:pPr>
            <a:r>
              <a:t>Rénover</a:t>
            </a:r>
            <a:br/>
            <a:r>
              <a:rPr sz="2000" b="0"/>
              <a:t>Choisir son niveau de rénovation</a:t>
            </a:r>
          </a:p>
        </p:txBody>
      </p:sp>
      <p:sp>
        <p:nvSpPr>
          <p:cNvPr id="484" name="Espace réservé du texte 2"/>
          <p:cNvSpPr txBox="1">
            <a:spLocks noGrp="1"/>
          </p:cNvSpPr>
          <p:nvPr>
            <p:ph type="body" sz="half" idx="1"/>
          </p:nvPr>
        </p:nvSpPr>
        <p:spPr>
          <a:xfrm>
            <a:off x="359995" y="1835999"/>
            <a:ext cx="3960002" cy="2574002"/>
          </a:xfrm>
          <a:prstGeom prst="rect">
            <a:avLst/>
          </a:prstGeom>
        </p:spPr>
        <p:txBody>
          <a:bodyPr/>
          <a:lstStyle/>
          <a:p>
            <a:pPr marL="342900" indent="-342900">
              <a:spcBef>
                <a:spcPts val="600"/>
              </a:spcBef>
              <a:buClr>
                <a:srgbClr val="E1000F"/>
              </a:buClr>
              <a:buSzPct val="150000"/>
              <a:buAutoNum type="arabicPeriod" startAt="2"/>
              <a:defRPr sz="1400" b="1">
                <a:solidFill>
                  <a:srgbClr val="000091"/>
                </a:solidFill>
              </a:defRPr>
            </a:pPr>
            <a:r>
              <a:t>Rénovation intermédiaire</a:t>
            </a:r>
          </a:p>
          <a:p>
            <a:pPr marL="0">
              <a:defRPr b="1"/>
            </a:pPr>
            <a:r>
              <a:t>Un investissement significatif centré sur l’énergie</a:t>
            </a:r>
          </a:p>
          <a:p>
            <a:pPr marL="0">
              <a:spcBef>
                <a:spcPts val="200"/>
              </a:spcBef>
              <a:defRPr b="1"/>
            </a:pPr>
            <a:r>
              <a:t>Objectif 30 à 40 % d’économie d’énergie </a:t>
            </a:r>
          </a:p>
          <a:p>
            <a:pPr marL="359999" lvl="1" indent="-171450">
              <a:spcBef>
                <a:spcPts val="600"/>
              </a:spcBef>
              <a:buClr>
                <a:srgbClr val="000000"/>
              </a:buClr>
              <a:buSzPct val="150000"/>
              <a:buFont typeface="Arial"/>
              <a:defRPr b="1"/>
            </a:pPr>
            <a:r>
              <a:t>Coût moyen : 150 à 300 €/m</a:t>
            </a:r>
            <a:r>
              <a:rPr baseline="30000"/>
              <a:t>2</a:t>
            </a:r>
            <a:endParaRPr sz="900"/>
          </a:p>
          <a:p>
            <a:pPr marL="359999" lvl="1" indent="-171450">
              <a:spcBef>
                <a:spcPts val="300"/>
              </a:spcBef>
              <a:buClr>
                <a:srgbClr val="000000"/>
              </a:buClr>
              <a:buSzPct val="150000"/>
              <a:buFont typeface="Arial"/>
              <a:defRPr b="1"/>
            </a:pPr>
            <a:r>
              <a:t>Temps moyen de retour sur investissement : 5 à 10 ans</a:t>
            </a:r>
            <a:endParaRPr sz="900"/>
          </a:p>
          <a:p>
            <a:pPr marL="0" algn="just">
              <a:spcBef>
                <a:spcPts val="600"/>
              </a:spcBef>
            </a:pPr>
            <a:r>
              <a:t>Il s’agit d’un premier panel de travaux compatibles avec les moyens de la collectivité mais aussi avec d’autres travaux ultérieurs qui permettront d’atteindre un niveau de performance élevé.</a:t>
            </a:r>
          </a:p>
        </p:txBody>
      </p:sp>
      <p:sp>
        <p:nvSpPr>
          <p:cNvPr id="485" name="Espace réservé du texte 3"/>
          <p:cNvSpPr txBox="1">
            <a:spLocks noGrp="1"/>
          </p:cNvSpPr>
          <p:nvPr>
            <p:ph type="body" idx="21"/>
          </p:nvPr>
        </p:nvSpPr>
        <p:spPr>
          <a:xfrm>
            <a:off x="3342070" y="179918"/>
            <a:ext cx="5472001" cy="360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3919154" indent="-276225" algn="r">
              <a:spcBef>
                <a:spcPts val="0"/>
              </a:spcBef>
              <a:buClr>
                <a:srgbClr val="000000"/>
              </a:buClr>
              <a:buSzPts val="700"/>
              <a:buAutoNum type="arabicPeriod" startAt="2"/>
              <a:defRPr sz="700" b="1"/>
            </a:pPr>
            <a:r>
              <a:t>Quelles étapes dois-je suivre ?</a:t>
            </a:r>
          </a:p>
          <a:p>
            <a:pPr marL="0" indent="180975" algn="r">
              <a:spcBef>
                <a:spcPts val="0"/>
              </a:spcBef>
              <a:buClr>
                <a:srgbClr val="000000"/>
              </a:buClr>
              <a:defRPr sz="700"/>
            </a:pPr>
            <a:r>
              <a:t>Rénover</a:t>
            </a:r>
          </a:p>
        </p:txBody>
      </p:sp>
      <p:sp>
        <p:nvSpPr>
          <p:cNvPr id="486" name="ZoneTexte 7"/>
          <p:cNvSpPr txBox="1"/>
          <p:nvPr/>
        </p:nvSpPr>
        <p:spPr>
          <a:xfrm>
            <a:off x="358465" y="3432980"/>
            <a:ext cx="3736800" cy="849702"/>
          </a:xfrm>
          <a:prstGeom prst="rect">
            <a:avLst/>
          </a:prstGeom>
          <a:solidFill>
            <a:srgbClr val="000091">
              <a:alpha val="5000"/>
            </a:srgb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spcBef>
                <a:spcPts val="200"/>
              </a:spcBef>
              <a:defRPr sz="900" b="1">
                <a:solidFill>
                  <a:srgbClr val="000091"/>
                </a:solidFill>
              </a:defRPr>
            </a:pPr>
            <a:r>
              <a:t>Focus sur  </a:t>
            </a:r>
            <a:r>
              <a:rPr b="0" u="sng">
                <a:solidFill>
                  <a:srgbClr val="0000FF"/>
                </a:solidFill>
                <a:uFill>
                  <a:solidFill>
                    <a:srgbClr val="0000FF"/>
                  </a:solidFill>
                </a:uFill>
                <a:hlinkClick r:id="rId2"/>
              </a:rPr>
              <a:t>“coup de pouce chauffage des bâtiments tertiaires” </a:t>
            </a:r>
            <a:r>
              <a:rPr b="0"/>
              <a:t>: </a:t>
            </a:r>
            <a:br>
              <a:rPr b="0"/>
            </a:br>
            <a:r>
              <a:rPr b="0"/>
              <a:t>ce nouveau dispositif finance en partie le remplacement de votre chaudière fioul au profit d’équipements de chaleur renouvelables ou économes en énergie. En cas de raccordement à un réseau de chaleur, ces certificats d’économie d’énergie sont cumulables avec l’aide de l’Ademe dans le cadre du </a:t>
            </a:r>
            <a:r>
              <a:rPr b="0" u="sng">
                <a:solidFill>
                  <a:srgbClr val="0000FF"/>
                </a:solidFill>
                <a:uFill>
                  <a:solidFill>
                    <a:srgbClr val="0000FF"/>
                  </a:solidFill>
                </a:uFill>
                <a:hlinkClick r:id="rId3"/>
              </a:rPr>
              <a:t>fonds chaleur. </a:t>
            </a:r>
          </a:p>
        </p:txBody>
      </p:sp>
      <p:sp>
        <p:nvSpPr>
          <p:cNvPr id="487" name="Espace réservé du texte 2"/>
          <p:cNvSpPr txBox="1"/>
          <p:nvPr/>
        </p:nvSpPr>
        <p:spPr>
          <a:xfrm>
            <a:off x="4848867" y="1835999"/>
            <a:ext cx="3960002" cy="25485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342900" indent="-342900">
              <a:spcBef>
                <a:spcPts val="600"/>
              </a:spcBef>
              <a:buClr>
                <a:srgbClr val="E1000F"/>
              </a:buClr>
              <a:buSzPct val="150000"/>
              <a:buAutoNum type="arabicPeriod" startAt="3"/>
              <a:defRPr b="1">
                <a:solidFill>
                  <a:srgbClr val="000091"/>
                </a:solidFill>
              </a:defRPr>
            </a:pPr>
            <a:r>
              <a:t>Rénovation globale</a:t>
            </a:r>
            <a:endParaRPr sz="1000"/>
          </a:p>
          <a:p>
            <a:pPr>
              <a:defRPr sz="1000" b="1"/>
            </a:pPr>
            <a:r>
              <a:t>Un investissement patrimonial et travaux de rénovation énergétique embarqués</a:t>
            </a:r>
          </a:p>
          <a:p>
            <a:pPr>
              <a:spcBef>
                <a:spcPts val="200"/>
              </a:spcBef>
              <a:defRPr sz="1000" b="1"/>
            </a:pPr>
            <a:r>
              <a:t>Objectif 60 % d’économie d’énergie</a:t>
            </a:r>
          </a:p>
          <a:p>
            <a:pPr algn="just">
              <a:spcBef>
                <a:spcPts val="600"/>
              </a:spcBef>
              <a:defRPr sz="1000"/>
            </a:pPr>
            <a:r>
              <a:t>Ces rénovations totales impliquent une restructuration lourde, des interventions significatives sur l’enveloppe et les abords du bâtiment, l’intégration d’énergies renouvelables. Elles sont aussi l’occasion de repenser la fonctionnalité, l’accessibilité, la sécurité du bâtiment. C’est un investissement patrimonial particulièrement adapté aux bâtiments nécessitant des rénovations pour cause de fort vieillissement. Il existe une grande variabilité des coûts et des temps de retour en fonction des situations de référence. </a:t>
            </a:r>
          </a:p>
          <a:p>
            <a:pPr algn="just">
              <a:spcBef>
                <a:spcPts val="600"/>
              </a:spcBef>
              <a:defRPr sz="1000" cap="all"/>
            </a:pPr>
            <a:r>
              <a:t>à</a:t>
            </a:r>
            <a:r>
              <a:rPr cap="none"/>
              <a:t> titre d’exemple : sur la base d’un panel de 18 projets de rénovation globale au label BBC Rénovation, Effinergie estime à 540 € /m</a:t>
            </a:r>
            <a:r>
              <a:rPr cap="none" baseline="30000"/>
              <a:t>2</a:t>
            </a:r>
            <a:r>
              <a:rPr cap="none"/>
              <a:t> SRT (surface thermique au sens de la RT 2012), le montant relatif à la part rénovation énergétique, soit 41 % du cout total de la rénovation.</a:t>
            </a:r>
          </a:p>
        </p:txBody>
      </p:sp>
      <p:sp>
        <p:nvSpPr>
          <p:cNvPr id="488" name="Espace réservé du numéro de diapositive 5"/>
          <p:cNvSpPr txBox="1">
            <a:spLocks noGrp="1"/>
          </p:cNvSpPr>
          <p:nvPr>
            <p:ph type="sldNum" sz="quarter" idx="2"/>
          </p:nvPr>
        </p:nvSpPr>
        <p:spPr>
          <a:xfrm>
            <a:off x="7486999" y="4899999"/>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40</a:t>
            </a:fld>
            <a:endParaRPr/>
          </a:p>
        </p:txBody>
      </p:sp>
      <p:sp>
        <p:nvSpPr>
          <p:cNvPr id="489" name="Espace réservé de la date 6"/>
          <p:cNvSpPr txBox="1"/>
          <p:nvPr/>
        </p:nvSpPr>
        <p:spPr>
          <a:xfrm>
            <a:off x="7614000" y="4899999"/>
            <a:ext cx="1170001"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700" b="1"/>
            </a:lvl1pPr>
          </a:lstStyle>
          <a:p>
            <a:r>
              <a:t>juillet 2020</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 name="Espace réservé du pied de page 4"/>
          <p:cNvSpPr txBox="1"/>
          <p:nvPr/>
        </p:nvSpPr>
        <p:spPr>
          <a:xfrm>
            <a:off x="359999" y="4899999"/>
            <a:ext cx="5904002"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700" b="1"/>
            </a:lvl1pPr>
          </a:lstStyle>
          <a:p>
            <a:r>
              <a:t>Coordination interministérielle du plan de rénovation énergétique des bâtiments</a:t>
            </a:r>
          </a:p>
        </p:txBody>
      </p:sp>
      <p:sp>
        <p:nvSpPr>
          <p:cNvPr id="492" name="Espace réservé du texte 3"/>
          <p:cNvSpPr txBox="1">
            <a:spLocks noGrp="1"/>
          </p:cNvSpPr>
          <p:nvPr>
            <p:ph type="body" idx="21"/>
          </p:nvPr>
        </p:nvSpPr>
        <p:spPr>
          <a:xfrm>
            <a:off x="3342070" y="153126"/>
            <a:ext cx="5472001" cy="360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3919154" indent="-276225" algn="r">
              <a:spcBef>
                <a:spcPts val="0"/>
              </a:spcBef>
              <a:buClr>
                <a:srgbClr val="000000"/>
              </a:buClr>
              <a:buSzPts val="700"/>
              <a:buAutoNum type="arabicPeriod" startAt="2"/>
              <a:defRPr sz="700" b="1"/>
            </a:pPr>
            <a:r>
              <a:t>Quelles étapes dois-je suivre ?</a:t>
            </a:r>
          </a:p>
          <a:p>
            <a:pPr marL="0" indent="180975" algn="r">
              <a:spcBef>
                <a:spcPts val="0"/>
              </a:spcBef>
              <a:buClr>
                <a:srgbClr val="000000"/>
              </a:buClr>
              <a:defRPr sz="700"/>
            </a:pPr>
            <a:r>
              <a:t>Rénover</a:t>
            </a:r>
          </a:p>
        </p:txBody>
      </p:sp>
      <p:sp>
        <p:nvSpPr>
          <p:cNvPr id="493" name="Espace réservé du numéro de diapositive 5"/>
          <p:cNvSpPr txBox="1">
            <a:spLocks noGrp="1"/>
          </p:cNvSpPr>
          <p:nvPr>
            <p:ph type="sldNum" sz="quarter" idx="2"/>
          </p:nvPr>
        </p:nvSpPr>
        <p:spPr>
          <a:xfrm>
            <a:off x="7486999" y="4899999"/>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41</a:t>
            </a:fld>
            <a:endParaRPr/>
          </a:p>
        </p:txBody>
      </p:sp>
      <p:sp>
        <p:nvSpPr>
          <p:cNvPr id="494" name="Espace réservé de la date 6"/>
          <p:cNvSpPr txBox="1"/>
          <p:nvPr/>
        </p:nvSpPr>
        <p:spPr>
          <a:xfrm>
            <a:off x="7614000" y="4899999"/>
            <a:ext cx="1170001"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700" b="1"/>
            </a:lvl1pPr>
          </a:lstStyle>
          <a:p>
            <a:r>
              <a:t>juillet 2020</a:t>
            </a:r>
          </a:p>
        </p:txBody>
      </p:sp>
      <p:sp>
        <p:nvSpPr>
          <p:cNvPr id="495" name="Titre 1"/>
          <p:cNvSpPr txBox="1">
            <a:spLocks noGrp="1"/>
          </p:cNvSpPr>
          <p:nvPr>
            <p:ph type="title"/>
          </p:nvPr>
        </p:nvSpPr>
        <p:spPr>
          <a:xfrm>
            <a:off x="359999" y="900000"/>
            <a:ext cx="8424000" cy="720002"/>
          </a:xfrm>
          <a:prstGeom prst="rect">
            <a:avLst/>
          </a:prstGeom>
        </p:spPr>
        <p:txBody>
          <a:bodyPr/>
          <a:lstStyle>
            <a:lvl1pPr>
              <a:defRPr sz="2800"/>
            </a:lvl1pPr>
          </a:lstStyle>
          <a:p>
            <a:r>
              <a:t>Ils le font déjà </a:t>
            </a:r>
          </a:p>
        </p:txBody>
      </p:sp>
      <p:sp>
        <p:nvSpPr>
          <p:cNvPr id="496" name="Espace réservé du texte 8"/>
          <p:cNvSpPr/>
          <p:nvPr/>
        </p:nvSpPr>
        <p:spPr>
          <a:xfrm>
            <a:off x="359998" y="1835998"/>
            <a:ext cx="2520003" cy="25740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spcBef>
                <a:spcPts val="500"/>
              </a:spcBef>
              <a:defRPr sz="1000" b="1"/>
            </a:pPr>
            <a:r>
              <a:t>Commune de l’Ain</a:t>
            </a:r>
          </a:p>
          <a:p>
            <a:pPr>
              <a:spcBef>
                <a:spcPts val="500"/>
              </a:spcBef>
              <a:defRPr sz="1000" b="1"/>
            </a:pPr>
            <a:r>
              <a:t>12 000 habitants</a:t>
            </a:r>
          </a:p>
          <a:p>
            <a:pPr>
              <a:spcBef>
                <a:spcPts val="500"/>
              </a:spcBef>
              <a:defRPr sz="1000"/>
            </a:pPr>
            <a:endParaRPr b="1"/>
          </a:p>
          <a:p>
            <a:pPr>
              <a:spcBef>
                <a:spcPts val="500"/>
              </a:spcBef>
              <a:defRPr sz="1000"/>
            </a:pPr>
            <a:endParaRPr b="1"/>
          </a:p>
          <a:p>
            <a:pPr>
              <a:spcBef>
                <a:spcPts val="500"/>
              </a:spcBef>
              <a:defRPr sz="1000"/>
            </a:pPr>
            <a:endParaRPr b="1"/>
          </a:p>
          <a:p>
            <a:pPr>
              <a:spcBef>
                <a:spcPts val="500"/>
              </a:spcBef>
              <a:defRPr sz="1000"/>
            </a:pPr>
            <a:endParaRPr b="1"/>
          </a:p>
          <a:p>
            <a:pPr marL="100263" indent="-100263">
              <a:spcBef>
                <a:spcPts val="500"/>
              </a:spcBef>
              <a:buSzPct val="100000"/>
              <a:buChar char="•"/>
              <a:defRPr sz="1000"/>
            </a:pPr>
            <a:r>
              <a:t>Un centre culturel construit en 1990</a:t>
            </a:r>
          </a:p>
          <a:p>
            <a:pPr marL="100263" indent="-100263">
              <a:spcBef>
                <a:spcPts val="500"/>
              </a:spcBef>
              <a:buSzPct val="100000"/>
              <a:buChar char="•"/>
              <a:defRPr sz="1000"/>
            </a:pPr>
            <a:r>
              <a:t>surface . 1628 m2</a:t>
            </a:r>
          </a:p>
          <a:p>
            <a:pPr marL="100263" indent="-100263">
              <a:spcBef>
                <a:spcPts val="500"/>
              </a:spcBef>
              <a:buSzPct val="100000"/>
              <a:buChar char="•"/>
              <a:defRPr sz="1000"/>
            </a:pPr>
            <a:r>
              <a:t>consommation d’énergie primaire avant travaux : 432 MWh/an, soit un coût de 22000 euros pour les dépenses d’énergie.</a:t>
            </a:r>
          </a:p>
        </p:txBody>
      </p:sp>
      <p:sp>
        <p:nvSpPr>
          <p:cNvPr id="497" name="Espace réservé du texte 9"/>
          <p:cNvSpPr/>
          <p:nvPr/>
        </p:nvSpPr>
        <p:spPr>
          <a:xfrm>
            <a:off x="3312000" y="1872000"/>
            <a:ext cx="2520002" cy="25740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lnSpcReduction="10000"/>
          </a:bodyPr>
          <a:lstStyle/>
          <a:p>
            <a:pPr algn="just">
              <a:spcBef>
                <a:spcPts val="500"/>
              </a:spcBef>
              <a:defRPr sz="1000" b="1"/>
            </a:pPr>
            <a:r>
              <a:t>Un projet de rénovation globale qui intègre performance énergétique et requalification architecturale </a:t>
            </a:r>
          </a:p>
          <a:p>
            <a:pPr algn="just">
              <a:spcBef>
                <a:spcPts val="500"/>
              </a:spcBef>
              <a:defRPr sz="1000"/>
            </a:pPr>
            <a:r>
              <a:t>Les travaux ont eu pour objet l’amélioration de l’efficacité énergétique et du confort d’été. Ils comprennent également la mise au norme concernant l’accessibilité et la sécurité incendie, des améliorations fonctionnelles (réfection de l’accueil, création d’un nouvel espace d’exposition, création de salle de danse).</a:t>
            </a:r>
          </a:p>
          <a:p>
            <a:pPr algn="just">
              <a:spcBef>
                <a:spcPts val="500"/>
              </a:spcBef>
              <a:defRPr sz="1000"/>
            </a:pPr>
            <a:r>
              <a:t>Les travaux ont été réalisés dans le cadre d’un contrat de performance énergétique pour une durée de 8 ans. Le marché s’élève à 2,3 M euros HT. Il bénéficie de la valorisation des CEE et de financement du FEDER. </a:t>
            </a:r>
          </a:p>
        </p:txBody>
      </p:sp>
      <p:sp>
        <p:nvSpPr>
          <p:cNvPr id="498" name="Espace réservé du texte 10"/>
          <p:cNvSpPr/>
          <p:nvPr/>
        </p:nvSpPr>
        <p:spPr>
          <a:xfrm>
            <a:off x="6263999" y="1835998"/>
            <a:ext cx="2520002" cy="25740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spcBef>
                <a:spcPts val="500"/>
              </a:spcBef>
              <a:defRPr sz="1000" b="1"/>
            </a:pPr>
            <a:r>
              <a:t>Chiffres clés après travaux</a:t>
            </a:r>
          </a:p>
          <a:p>
            <a:pPr marL="100263" indent="-100263">
              <a:spcBef>
                <a:spcPts val="500"/>
              </a:spcBef>
              <a:buSzPct val="100000"/>
              <a:buChar char="•"/>
              <a:defRPr sz="1000"/>
            </a:pPr>
            <a:r>
              <a:t>consommation d’énergie primaire : 167 MWh/an</a:t>
            </a:r>
          </a:p>
          <a:p>
            <a:pPr marL="100263" indent="-100263">
              <a:spcBef>
                <a:spcPts val="500"/>
              </a:spcBef>
              <a:buSzPct val="100000"/>
              <a:buChar char="•"/>
              <a:defRPr sz="1000"/>
            </a:pPr>
            <a:r>
              <a:t>61 % de réduction des consommation d’énergie primaire</a:t>
            </a:r>
          </a:p>
          <a:p>
            <a:pPr marL="100263" indent="-100263">
              <a:spcBef>
                <a:spcPts val="500"/>
              </a:spcBef>
              <a:buSzPct val="100000"/>
              <a:buChar char="•"/>
              <a:defRPr sz="1000"/>
            </a:pPr>
            <a:r>
              <a:t>les économies générées sont estimés à 11 000 € TTC/an.</a:t>
            </a:r>
          </a:p>
          <a:p>
            <a:pPr marL="100263" indent="-100263">
              <a:spcBef>
                <a:spcPts val="500"/>
              </a:spcBef>
              <a:buSzPct val="100000"/>
              <a:buChar char="•"/>
              <a:defRPr sz="1000"/>
            </a:pPr>
            <a:r>
              <a:t>niveau BBC rénovation</a:t>
            </a:r>
          </a:p>
        </p:txBody>
      </p:sp>
      <p:pic>
        <p:nvPicPr>
          <p:cNvPr id="499" name="Ain-Position.png" descr="Ain-Position.png"/>
          <p:cNvPicPr>
            <a:picLocks noChangeAspect="1"/>
          </p:cNvPicPr>
          <p:nvPr/>
        </p:nvPicPr>
        <p:blipFill>
          <a:blip r:embed="rId2"/>
          <a:stretch>
            <a:fillRect/>
          </a:stretch>
        </p:blipFill>
        <p:spPr>
          <a:xfrm>
            <a:off x="1638300" y="1765300"/>
            <a:ext cx="990600" cy="1079048"/>
          </a:xfrm>
          <a:prstGeom prst="rect">
            <a:avLst/>
          </a:prstGeom>
          <a:ln w="12700">
            <a:miter lim="400000"/>
          </a:ln>
        </p:spPr>
      </p:pic>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 name="Espace réservé du pied de page 6"/>
          <p:cNvSpPr txBox="1"/>
          <p:nvPr/>
        </p:nvSpPr>
        <p:spPr>
          <a:xfrm>
            <a:off x="359999" y="4899999"/>
            <a:ext cx="5904002"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700" b="1"/>
            </a:lvl1pPr>
          </a:lstStyle>
          <a:p>
            <a:r>
              <a:t>Coordination interministérielle du plan de rénovation énergétique des bâtiments</a:t>
            </a:r>
          </a:p>
        </p:txBody>
      </p:sp>
      <p:sp>
        <p:nvSpPr>
          <p:cNvPr id="502" name="Titre 1"/>
          <p:cNvSpPr txBox="1">
            <a:spLocks noGrp="1"/>
          </p:cNvSpPr>
          <p:nvPr>
            <p:ph type="title"/>
          </p:nvPr>
        </p:nvSpPr>
        <p:spPr>
          <a:xfrm>
            <a:off x="377738" y="892390"/>
            <a:ext cx="8424000" cy="720001"/>
          </a:xfrm>
          <a:prstGeom prst="rect">
            <a:avLst/>
          </a:prstGeom>
        </p:spPr>
        <p:txBody>
          <a:bodyPr/>
          <a:lstStyle>
            <a:lvl1pPr>
              <a:defRPr sz="2800"/>
            </a:lvl1pPr>
          </a:lstStyle>
          <a:p>
            <a:r>
              <a:t>Rénover</a:t>
            </a:r>
          </a:p>
        </p:txBody>
      </p:sp>
      <p:sp>
        <p:nvSpPr>
          <p:cNvPr id="503" name="Espace réservé du texte 2"/>
          <p:cNvSpPr txBox="1">
            <a:spLocks noGrp="1"/>
          </p:cNvSpPr>
          <p:nvPr>
            <p:ph type="body" sz="half" idx="1"/>
          </p:nvPr>
        </p:nvSpPr>
        <p:spPr>
          <a:xfrm>
            <a:off x="359994" y="1835999"/>
            <a:ext cx="4780042" cy="2732538"/>
          </a:xfrm>
          <a:prstGeom prst="rect">
            <a:avLst/>
          </a:prstGeom>
        </p:spPr>
        <p:txBody>
          <a:bodyPr>
            <a:normAutofit lnSpcReduction="10000"/>
          </a:bodyPr>
          <a:lstStyle/>
          <a:p>
            <a:pPr marL="0" algn="just" defTabSz="905255">
              <a:spcBef>
                <a:spcPts val="500"/>
              </a:spcBef>
              <a:defRPr sz="1386" b="1"/>
            </a:pPr>
            <a:r>
              <a:t>Engagez une réflexion sur les énergies renouvelables</a:t>
            </a:r>
          </a:p>
          <a:p>
            <a:pPr marL="0" algn="just" defTabSz="905255">
              <a:spcBef>
                <a:spcPts val="500"/>
              </a:spcBef>
              <a:defRPr sz="989"/>
            </a:pPr>
            <a:r>
              <a:t>Le chauffage représente une part particulièrement importante dans les budgets de fonctionnement et d’investissement des bâtiments publics, il est donc particulièrement important de mener une réflexion sur le recours à des sources d’énergies renouvelables pour les usages énergétiques liés au chauffage et l'eau chaude sanitaire. De nombreuses solutions techniques existent : solaire thermique, solaire photovoltaïque, système de chauffage au bois ou à la biomasse, système éoliens, pompes à chaleur géothermique ou autre, systèmes combinés de production de chaleur et d’électricité, raccordement à un réseau de chaleur ou de froid.</a:t>
            </a:r>
          </a:p>
          <a:p>
            <a:pPr marL="0" algn="just" defTabSz="905255">
              <a:spcBef>
                <a:spcPts val="500"/>
              </a:spcBef>
              <a:defRPr sz="989"/>
            </a:pPr>
            <a:r>
              <a:t>Celles-ci constituent un vecteur indispensable pour exploiter massivement les énergies renouvelables et verdir la consommation énergétique des bâtiments.</a:t>
            </a:r>
          </a:p>
          <a:p>
            <a:pPr marL="0" algn="just" defTabSz="905255">
              <a:spcBef>
                <a:spcPts val="500"/>
              </a:spcBef>
              <a:defRPr sz="989"/>
            </a:pPr>
            <a:r>
              <a:t>Les réseaux alimentés majoritairement par des énergies renouvelables ou fatales bénéficient d’aides dédiées comme le fonds chaleur géré par l’Ademe, la TVA à taux réduit sur la fourniture de chaleur ou les certificats d’économies d’énergie.</a:t>
            </a:r>
          </a:p>
          <a:p>
            <a:pPr marL="0" algn="just" defTabSz="905255">
              <a:spcBef>
                <a:spcPts val="500"/>
              </a:spcBef>
              <a:defRPr sz="989"/>
            </a:pPr>
            <a:r>
              <a:t>Consultez la </a:t>
            </a:r>
            <a:r>
              <a:rPr u="sng">
                <a:solidFill>
                  <a:srgbClr val="0000FF"/>
                </a:solidFill>
                <a:uFill>
                  <a:solidFill>
                    <a:srgbClr val="0000FF"/>
                  </a:solidFill>
                </a:uFill>
                <a:hlinkClick r:id="rId2"/>
              </a:rPr>
              <a:t>cartographie des réseaux et des gisements</a:t>
            </a:r>
          </a:p>
          <a:p>
            <a:pPr marL="0" algn="just" defTabSz="905255">
              <a:spcBef>
                <a:spcPts val="500"/>
              </a:spcBef>
              <a:defRPr sz="989"/>
            </a:pPr>
            <a:r>
              <a:t>Retrouvez le détail des aides sur le </a:t>
            </a:r>
            <a:r>
              <a:rPr u="sng">
                <a:solidFill>
                  <a:srgbClr val="0000FF"/>
                </a:solidFill>
                <a:uFill>
                  <a:solidFill>
                    <a:srgbClr val="0000FF"/>
                  </a:solidFill>
                </a:uFill>
                <a:hlinkClick r:id="rId3"/>
              </a:rPr>
              <a:t>site de l’Ademe</a:t>
            </a:r>
            <a:r>
              <a:rPr>
                <a:solidFill>
                  <a:srgbClr val="6D6DFF"/>
                </a:solidFill>
              </a:rPr>
              <a:t>.</a:t>
            </a:r>
          </a:p>
        </p:txBody>
      </p:sp>
      <p:sp>
        <p:nvSpPr>
          <p:cNvPr id="504" name="Espace réservé du texte 3"/>
          <p:cNvSpPr txBox="1">
            <a:spLocks noGrp="1"/>
          </p:cNvSpPr>
          <p:nvPr>
            <p:ph type="body" idx="21"/>
          </p:nvPr>
        </p:nvSpPr>
        <p:spPr>
          <a:xfrm>
            <a:off x="3342070" y="179918"/>
            <a:ext cx="5472001" cy="360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3919154" indent="-276225" algn="r">
              <a:spcBef>
                <a:spcPts val="0"/>
              </a:spcBef>
              <a:buClr>
                <a:srgbClr val="000000"/>
              </a:buClr>
              <a:buSzPts val="700"/>
              <a:buAutoNum type="arabicPeriod" startAt="2"/>
              <a:defRPr sz="700" b="1"/>
            </a:pPr>
            <a:r>
              <a:t>Quelles étapes dois-je suivre ?</a:t>
            </a:r>
          </a:p>
          <a:p>
            <a:pPr marL="0" indent="180975" algn="r">
              <a:spcBef>
                <a:spcPts val="0"/>
              </a:spcBef>
              <a:buClr>
                <a:srgbClr val="000000"/>
              </a:buClr>
              <a:defRPr sz="700"/>
            </a:pPr>
            <a:r>
              <a:t>Rénover</a:t>
            </a:r>
          </a:p>
        </p:txBody>
      </p:sp>
      <p:sp>
        <p:nvSpPr>
          <p:cNvPr id="505" name="Espace réservé du numéro de diapositive 7"/>
          <p:cNvSpPr txBox="1">
            <a:spLocks noGrp="1"/>
          </p:cNvSpPr>
          <p:nvPr>
            <p:ph type="sldNum" sz="quarter" idx="2"/>
          </p:nvPr>
        </p:nvSpPr>
        <p:spPr>
          <a:xfrm>
            <a:off x="7486999" y="4899999"/>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42</a:t>
            </a:fld>
            <a:endParaRPr/>
          </a:p>
        </p:txBody>
      </p:sp>
      <p:sp>
        <p:nvSpPr>
          <p:cNvPr id="506" name="Espace réservé de la date 8"/>
          <p:cNvSpPr txBox="1"/>
          <p:nvPr/>
        </p:nvSpPr>
        <p:spPr>
          <a:xfrm>
            <a:off x="7614000" y="4899999"/>
            <a:ext cx="1170001"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700" b="1"/>
            </a:lvl1pPr>
          </a:lstStyle>
          <a:p>
            <a:r>
              <a:t>juillet 2020</a:t>
            </a:r>
          </a:p>
        </p:txBody>
      </p:sp>
      <p:pic>
        <p:nvPicPr>
          <p:cNvPr id="507" name="Image 10" descr="Image 10"/>
          <p:cNvPicPr>
            <a:picLocks noChangeAspect="1"/>
          </p:cNvPicPr>
          <p:nvPr/>
        </p:nvPicPr>
        <p:blipFill>
          <a:blip r:embed="rId4"/>
          <a:stretch>
            <a:fillRect/>
          </a:stretch>
        </p:blipFill>
        <p:spPr>
          <a:xfrm>
            <a:off x="5450495" y="1888332"/>
            <a:ext cx="3333505" cy="2219077"/>
          </a:xfrm>
          <a:prstGeom prst="rect">
            <a:avLst/>
          </a:prstGeom>
          <a:ln w="12700">
            <a:miter lim="400000"/>
          </a:ln>
        </p:spPr>
      </p:pic>
      <p:sp>
        <p:nvSpPr>
          <p:cNvPr id="508" name="Google Shape;437;p51"/>
          <p:cNvSpPr txBox="1"/>
          <p:nvPr/>
        </p:nvSpPr>
        <p:spPr>
          <a:xfrm>
            <a:off x="5450495" y="4107408"/>
            <a:ext cx="1211148" cy="1457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6000" tIns="36000" rIns="36000" bIns="36000">
            <a:spAutoFit/>
          </a:bodyPr>
          <a:lstStyle>
            <a:lvl1pPr>
              <a:defRPr sz="600" i="1"/>
            </a:lvl1pPr>
          </a:lstStyle>
          <a:p>
            <a:r>
              <a:t>© Arnaud Bouissou - Terra</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 name="Espace réservé du pied de page 6"/>
          <p:cNvSpPr txBox="1"/>
          <p:nvPr/>
        </p:nvSpPr>
        <p:spPr>
          <a:xfrm>
            <a:off x="359999" y="4899999"/>
            <a:ext cx="5904002"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700" b="1"/>
            </a:lvl1pPr>
          </a:lstStyle>
          <a:p>
            <a:r>
              <a:t>Coordination interministérielle du plan de rénovation énergétique des bâtiments</a:t>
            </a:r>
          </a:p>
        </p:txBody>
      </p:sp>
      <p:sp>
        <p:nvSpPr>
          <p:cNvPr id="511" name="Titre 1"/>
          <p:cNvSpPr txBox="1">
            <a:spLocks noGrp="1"/>
          </p:cNvSpPr>
          <p:nvPr>
            <p:ph type="title"/>
          </p:nvPr>
        </p:nvSpPr>
        <p:spPr>
          <a:xfrm>
            <a:off x="360000" y="899588"/>
            <a:ext cx="8424000" cy="720001"/>
          </a:xfrm>
          <a:prstGeom prst="rect">
            <a:avLst/>
          </a:prstGeom>
        </p:spPr>
        <p:txBody>
          <a:bodyPr/>
          <a:lstStyle>
            <a:lvl1pPr>
              <a:defRPr sz="2800"/>
            </a:lvl1pPr>
          </a:lstStyle>
          <a:p>
            <a:r>
              <a:t>Rénover</a:t>
            </a:r>
          </a:p>
        </p:txBody>
      </p:sp>
      <p:sp>
        <p:nvSpPr>
          <p:cNvPr id="512" name="Espace réservé du texte 2"/>
          <p:cNvSpPr txBox="1">
            <a:spLocks noGrp="1"/>
          </p:cNvSpPr>
          <p:nvPr>
            <p:ph type="body" sz="half" idx="1"/>
          </p:nvPr>
        </p:nvSpPr>
        <p:spPr>
          <a:xfrm>
            <a:off x="359995" y="1835998"/>
            <a:ext cx="4968002" cy="2879221"/>
          </a:xfrm>
          <a:prstGeom prst="rect">
            <a:avLst/>
          </a:prstGeom>
        </p:spPr>
        <p:txBody>
          <a:bodyPr/>
          <a:lstStyle/>
          <a:p>
            <a:pPr marL="0" algn="just">
              <a:spcBef>
                <a:spcPts val="600"/>
              </a:spcBef>
              <a:defRPr sz="1400" b="1"/>
            </a:pPr>
            <a:r>
              <a:t>Les contrats de performance énergétique</a:t>
            </a:r>
            <a:endParaRPr sz="900"/>
          </a:p>
          <a:p>
            <a:pPr marL="0" algn="just">
              <a:spcBef>
                <a:spcPts val="100"/>
              </a:spcBef>
              <a:defRPr sz="900"/>
            </a:pPr>
            <a:r>
              <a:t>Le CPE est un contrat signé entre une société d’efficacité énergétique et le maître d’ouvrage d’un bâtiment. Il fixe un objectif d’efficacité énergétique afin de faciliter la réduction de consommation énergétique des bâtiments. Il se traduit par des investissements dans des travaux, qui peuvent concerner l’amélioration de l’efficacité énergétique d’équipements et/ou des systèmes de production et de consommation d’énergies. Ce type de contrat est conclu au périmètre d’un bâtiment ou de l’ensemble d’un parc de bâtiments. Les collectivités territoriales sont actuellement les principales bénéficiaires du dispositif du fait de la taille importante de leur patrimoine immobilier. </a:t>
            </a:r>
          </a:p>
          <a:p>
            <a:pPr marL="0" algn="just">
              <a:spcBef>
                <a:spcPts val="200"/>
              </a:spcBef>
              <a:defRPr sz="900" b="1"/>
            </a:pPr>
            <a:r>
              <a:t>Élément essentiel du dispositif : le CPE repose sur une garantie de performance énergétique (GPE) qui impose une obligation de résultat sur ses performances. </a:t>
            </a:r>
          </a:p>
          <a:p>
            <a:pPr marL="0" algn="just">
              <a:spcBef>
                <a:spcPts val="100"/>
              </a:spcBef>
              <a:defRPr sz="900"/>
            </a:pPr>
            <a:r>
              <a:t>Autrement dit, les performances énergétiques du bâtiment sont évaluées, avant et après les travaux, en suivant un protocole préétabli. En cas de non-respect des engagements contractualisés, des indemnités sont imputées à l’opérateur. </a:t>
            </a:r>
          </a:p>
          <a:p>
            <a:pPr marL="0" algn="just">
              <a:spcBef>
                <a:spcPts val="100"/>
              </a:spcBef>
              <a:defRPr sz="900"/>
            </a:pPr>
            <a:r>
              <a:t>En garantissant des résultats sur les différents critères de performances attendus et liant la rémunération du titulaire à l’atteinte de ces objectifs, ce type de marché est un outil particulièrement utile aux acheteurs pour satisfaire à leurs obligations en termes de préoccupations environnementales tout en sécurisant l’investissement.</a:t>
            </a:r>
          </a:p>
        </p:txBody>
      </p:sp>
      <p:sp>
        <p:nvSpPr>
          <p:cNvPr id="513" name="Espace réservé du texte 3"/>
          <p:cNvSpPr txBox="1">
            <a:spLocks noGrp="1"/>
          </p:cNvSpPr>
          <p:nvPr>
            <p:ph type="body" idx="21"/>
          </p:nvPr>
        </p:nvSpPr>
        <p:spPr>
          <a:xfrm>
            <a:off x="3342070" y="179918"/>
            <a:ext cx="5472001" cy="360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3919154" indent="-276225" algn="r">
              <a:spcBef>
                <a:spcPts val="0"/>
              </a:spcBef>
              <a:buClr>
                <a:srgbClr val="000000"/>
              </a:buClr>
              <a:buSzPts val="700"/>
              <a:buAutoNum type="arabicPeriod" startAt="2"/>
              <a:defRPr sz="700" b="1"/>
            </a:pPr>
            <a:r>
              <a:t>Quelles étapes dois-je suivre ?</a:t>
            </a:r>
          </a:p>
          <a:p>
            <a:pPr marL="0" indent="180975" algn="r">
              <a:spcBef>
                <a:spcPts val="0"/>
              </a:spcBef>
              <a:buClr>
                <a:srgbClr val="000000"/>
              </a:buClr>
              <a:defRPr sz="700"/>
            </a:pPr>
            <a:r>
              <a:t>Rénover</a:t>
            </a:r>
          </a:p>
        </p:txBody>
      </p:sp>
      <p:grpSp>
        <p:nvGrpSpPr>
          <p:cNvPr id="516" name="Espace réservé du texte 2"/>
          <p:cNvGrpSpPr/>
          <p:nvPr/>
        </p:nvGrpSpPr>
        <p:grpSpPr>
          <a:xfrm>
            <a:off x="5454000" y="1932102"/>
            <a:ext cx="3330000" cy="540001"/>
            <a:chOff x="0" y="0"/>
            <a:chExt cx="3329999" cy="539999"/>
          </a:xfrm>
        </p:grpSpPr>
        <p:sp>
          <p:nvSpPr>
            <p:cNvPr id="514" name="Shape 514"/>
            <p:cNvSpPr/>
            <p:nvPr/>
          </p:nvSpPr>
          <p:spPr>
            <a:xfrm>
              <a:off x="-1" y="0"/>
              <a:ext cx="3330001" cy="540000"/>
            </a:xfrm>
            <a:prstGeom prst="rect">
              <a:avLst/>
            </a:prstGeom>
            <a:solidFill>
              <a:srgbClr val="FFFFFF"/>
            </a:solidFill>
            <a:ln w="3175" cap="flat">
              <a:solidFill>
                <a:srgbClr val="000091"/>
              </a:solidFill>
              <a:prstDash val="solid"/>
              <a:round/>
            </a:ln>
            <a:effectLst/>
          </p:spPr>
          <p:txBody>
            <a:bodyPr wrap="square" lIns="45719" tIns="45719" rIns="45719" bIns="45719" numCol="1" anchor="t">
              <a:noAutofit/>
            </a:bodyPr>
            <a:lstStyle/>
            <a:p>
              <a:pPr>
                <a:spcBef>
                  <a:spcPts val="400"/>
                </a:spcBef>
                <a:defRPr sz="1000"/>
              </a:pPr>
              <a:endParaRPr/>
            </a:p>
          </p:txBody>
        </p:sp>
        <p:sp>
          <p:nvSpPr>
            <p:cNvPr id="515" name="Shape 515"/>
            <p:cNvSpPr txBox="1"/>
            <p:nvPr/>
          </p:nvSpPr>
          <p:spPr>
            <a:xfrm>
              <a:off x="-1" y="0"/>
              <a:ext cx="3294000" cy="4026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indent="72000">
                <a:spcBef>
                  <a:spcPts val="400"/>
                </a:spcBef>
                <a:defRPr sz="1100" b="1">
                  <a:solidFill>
                    <a:srgbClr val="000091"/>
                  </a:solidFill>
                </a:defRPr>
              </a:pPr>
              <a:r>
                <a:t>Le nouveau dispositif </a:t>
              </a:r>
              <a:r>
                <a:rPr>
                  <a:solidFill>
                    <a:srgbClr val="6D6DFF"/>
                  </a:solidFill>
                </a:rPr>
                <a:t>“</a:t>
              </a:r>
              <a:r>
                <a:rPr u="sng">
                  <a:solidFill>
                    <a:srgbClr val="0000FF"/>
                  </a:solidFill>
                  <a:uFill>
                    <a:solidFill>
                      <a:srgbClr val="0000FF"/>
                    </a:solidFill>
                  </a:uFill>
                  <a:hlinkClick r:id="rId2"/>
                </a:rPr>
                <a:t>coup de pouce </a:t>
              </a:r>
              <a:r>
                <a:rPr>
                  <a:solidFill>
                    <a:srgbClr val="6D6DFF"/>
                  </a:solidFill>
                </a:rPr>
                <a:t>“ </a:t>
              </a:r>
              <a:r>
                <a:rPr sz="900" b="0"/>
                <a:t>favorise le développement des CPE grâce à une bonification de vos certificats d’énergie.</a:t>
              </a:r>
            </a:p>
          </p:txBody>
        </p:sp>
      </p:grpSp>
      <p:sp>
        <p:nvSpPr>
          <p:cNvPr id="517" name="ZoneTexte 5"/>
          <p:cNvSpPr txBox="1"/>
          <p:nvPr/>
        </p:nvSpPr>
        <p:spPr>
          <a:xfrm>
            <a:off x="5484069" y="2576513"/>
            <a:ext cx="3330000" cy="1765861"/>
          </a:xfrm>
          <a:prstGeom prst="rect">
            <a:avLst/>
          </a:prstGeom>
          <a:solidFill>
            <a:srgbClr val="000091">
              <a:alpha val="5000"/>
            </a:srgb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2000" tIns="72000" rIns="72000" bIns="72000">
            <a:spAutoFit/>
          </a:bodyPr>
          <a:lstStyle/>
          <a:p>
            <a:pPr algn="just">
              <a:spcBef>
                <a:spcPts val="400"/>
              </a:spcBef>
              <a:defRPr sz="900" b="1">
                <a:solidFill>
                  <a:srgbClr val="000091"/>
                </a:solidFill>
              </a:defRPr>
            </a:pPr>
            <a:r>
              <a:t>Seuls 5,5 % de la surface des bâtiments scolaires auraient été traités par le biais d’un contrat de performance énergétique (CPE). </a:t>
            </a:r>
          </a:p>
          <a:p>
            <a:pPr algn="just">
              <a:spcBef>
                <a:spcPts val="200"/>
              </a:spcBef>
              <a:defRPr sz="900">
                <a:solidFill>
                  <a:srgbClr val="000091"/>
                </a:solidFill>
              </a:defRPr>
            </a:pPr>
            <a:r>
              <a:t>Selon les études de l’Observatoire des contrats de performance énergétique (OCPE) : </a:t>
            </a:r>
          </a:p>
          <a:p>
            <a:pPr marL="171450" indent="-171450" algn="just">
              <a:spcBef>
                <a:spcPts val="200"/>
              </a:spcBef>
              <a:buClr>
                <a:srgbClr val="000091"/>
              </a:buClr>
              <a:buSzPct val="100000"/>
              <a:buFont typeface="Arial"/>
              <a:buChar char="•"/>
              <a:defRPr sz="900">
                <a:solidFill>
                  <a:srgbClr val="000091"/>
                </a:solidFill>
              </a:defRPr>
            </a:pPr>
            <a:r>
              <a:t>une réduction de 15 % des consommations peut être obtenue avec un investissement quasi nul et rapidement amorti par la réduction de la facture énergétique ;</a:t>
            </a:r>
          </a:p>
          <a:p>
            <a:pPr marL="171450" indent="-171450" algn="just">
              <a:spcBef>
                <a:spcPts val="200"/>
              </a:spcBef>
              <a:buClr>
                <a:srgbClr val="000091"/>
              </a:buClr>
              <a:buSzPct val="100000"/>
              <a:buFont typeface="Arial"/>
              <a:buChar char="•"/>
              <a:defRPr sz="900">
                <a:solidFill>
                  <a:srgbClr val="000091"/>
                </a:solidFill>
              </a:defRPr>
            </a:pPr>
            <a:r>
              <a:t>une réduction de 30 % peut être obtenue avec un investissement limité, de l’ordre de 50 €/m² ; </a:t>
            </a:r>
          </a:p>
          <a:p>
            <a:pPr marL="171450" indent="-171450" algn="just">
              <a:spcBef>
                <a:spcPts val="200"/>
              </a:spcBef>
              <a:buClr>
                <a:srgbClr val="000091"/>
              </a:buClr>
              <a:buSzPct val="100000"/>
              <a:buFont typeface="Arial"/>
              <a:buChar char="•"/>
              <a:defRPr sz="900">
                <a:solidFill>
                  <a:srgbClr val="000091"/>
                </a:solidFill>
              </a:defRPr>
            </a:pPr>
            <a:r>
              <a:t>une réduction de 40 % peut être obtenue avec un investissement de l’ordre de 200 à 350 €/m².</a:t>
            </a:r>
          </a:p>
        </p:txBody>
      </p:sp>
      <p:sp>
        <p:nvSpPr>
          <p:cNvPr id="518" name="Espace réservé du numéro de diapositive 7"/>
          <p:cNvSpPr txBox="1">
            <a:spLocks noGrp="1"/>
          </p:cNvSpPr>
          <p:nvPr>
            <p:ph type="sldNum" sz="quarter" idx="2"/>
          </p:nvPr>
        </p:nvSpPr>
        <p:spPr>
          <a:xfrm>
            <a:off x="7486999" y="4899999"/>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43</a:t>
            </a:fld>
            <a:endParaRPr/>
          </a:p>
        </p:txBody>
      </p:sp>
      <p:sp>
        <p:nvSpPr>
          <p:cNvPr id="519" name="Espace réservé de la date 8"/>
          <p:cNvSpPr txBox="1"/>
          <p:nvPr/>
        </p:nvSpPr>
        <p:spPr>
          <a:xfrm>
            <a:off x="7614000" y="4899999"/>
            <a:ext cx="1170001"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700" b="1"/>
            </a:lvl1pPr>
          </a:lstStyle>
          <a:p>
            <a:r>
              <a:t>juillet 2020</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 name="Espace réservé du pied de page 5"/>
          <p:cNvSpPr txBox="1"/>
          <p:nvPr/>
        </p:nvSpPr>
        <p:spPr>
          <a:xfrm>
            <a:off x="359999" y="4899999"/>
            <a:ext cx="5904002"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700" b="1"/>
            </a:lvl1pPr>
          </a:lstStyle>
          <a:p>
            <a:r>
              <a:t>Coordination interministérielle du plan de rénovation énergétique des bâtiments</a:t>
            </a:r>
          </a:p>
        </p:txBody>
      </p:sp>
      <p:sp>
        <p:nvSpPr>
          <p:cNvPr id="522" name="Titre 1"/>
          <p:cNvSpPr txBox="1">
            <a:spLocks noGrp="1"/>
          </p:cNvSpPr>
          <p:nvPr>
            <p:ph type="title"/>
          </p:nvPr>
        </p:nvSpPr>
        <p:spPr>
          <a:xfrm>
            <a:off x="360000" y="899588"/>
            <a:ext cx="8424000" cy="720001"/>
          </a:xfrm>
          <a:prstGeom prst="rect">
            <a:avLst/>
          </a:prstGeom>
        </p:spPr>
        <p:txBody>
          <a:bodyPr/>
          <a:lstStyle>
            <a:lvl1pPr>
              <a:defRPr sz="2800"/>
            </a:lvl1pPr>
          </a:lstStyle>
          <a:p>
            <a:r>
              <a:t>Rénover</a:t>
            </a:r>
          </a:p>
        </p:txBody>
      </p:sp>
      <p:sp>
        <p:nvSpPr>
          <p:cNvPr id="523" name="Espace réservé du texte 2"/>
          <p:cNvSpPr txBox="1">
            <a:spLocks noGrp="1"/>
          </p:cNvSpPr>
          <p:nvPr>
            <p:ph type="body" idx="1"/>
          </p:nvPr>
        </p:nvSpPr>
        <p:spPr>
          <a:xfrm>
            <a:off x="359996" y="1835999"/>
            <a:ext cx="8424000" cy="2574002"/>
          </a:xfrm>
          <a:prstGeom prst="rect">
            <a:avLst/>
          </a:prstGeom>
        </p:spPr>
        <p:txBody>
          <a:bodyPr/>
          <a:lstStyle/>
          <a:p>
            <a:pPr marL="0">
              <a:spcBef>
                <a:spcPts val="600"/>
              </a:spcBef>
              <a:defRPr sz="1400" b="1"/>
            </a:pPr>
            <a:r>
              <a:t>Le CPE peut prendre différentes formes de marchés de travaux et de services, notamment  : </a:t>
            </a:r>
          </a:p>
          <a:p>
            <a:pPr marL="457200" indent="-172800" algn="just">
              <a:spcBef>
                <a:spcPts val="100"/>
              </a:spcBef>
              <a:buClr>
                <a:srgbClr val="000000"/>
              </a:buClr>
              <a:buSzPct val="100000"/>
              <a:buFont typeface="Arial"/>
              <a:buChar char="•"/>
            </a:pPr>
            <a:r>
              <a:t>Le MGPE, Marché global de performance énergétique, le plus courant, dans lequel la maîtrise d’ouvrage conserve le financement des travaux. Le marché comprend la conception, les travaux, l’exploitation et la maintenance. Il est à noter que les MGPE peuvent intégrer une option « intracting sécurisé ». </a:t>
            </a:r>
          </a:p>
          <a:p>
            <a:pPr marL="457200" indent="-172800" algn="just">
              <a:spcBef>
                <a:spcPts val="100"/>
              </a:spcBef>
              <a:buClr>
                <a:srgbClr val="000000"/>
              </a:buClr>
              <a:buSzPct val="100000"/>
              <a:buFont typeface="Arial"/>
              <a:buChar char="•"/>
            </a:pPr>
            <a:r>
              <a:t>Le MPPE, Marché de partenariat de performance énergétique, qui comprend la conception, les travaux, l’exploitation la maintenance mais aussi le financement. Cela implique un accord entre les parties sur un état initial et une consommation de référence qui servira de base aux calculs des économies d’énergie constatées. Cela suppose aussi des dispositifs permettant de vérifier les consommations effectives afin de contrôler et de mesurer la performance pendant la durée du contrat. </a:t>
            </a:r>
          </a:p>
          <a:p>
            <a:pPr marL="457200" indent="-172800" algn="just">
              <a:spcBef>
                <a:spcPts val="100"/>
              </a:spcBef>
              <a:buClr>
                <a:srgbClr val="000000"/>
              </a:buClr>
              <a:buSzPct val="100000"/>
              <a:buFont typeface="Arial"/>
              <a:buChar char="•"/>
              <a:defRPr b="1"/>
            </a:pPr>
            <a:r>
              <a:t>La passation d’un CPE suppose une maîtrise d’ouvrage forte et avertie. </a:t>
            </a:r>
            <a:r>
              <a:rPr b="0"/>
              <a:t>Le recours à des assistants doit donc être envisagé à chaque fois que le maître d’ouvrage ne pense pas disposer de toutes les compétences internes et des informations nécessaires. </a:t>
            </a:r>
          </a:p>
        </p:txBody>
      </p:sp>
      <p:sp>
        <p:nvSpPr>
          <p:cNvPr id="524" name="Espace réservé du texte 3"/>
          <p:cNvSpPr txBox="1">
            <a:spLocks noGrp="1"/>
          </p:cNvSpPr>
          <p:nvPr>
            <p:ph type="body" idx="21"/>
          </p:nvPr>
        </p:nvSpPr>
        <p:spPr>
          <a:xfrm>
            <a:off x="3342070" y="179918"/>
            <a:ext cx="5472001" cy="360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3919154" indent="-276225" algn="r">
              <a:spcBef>
                <a:spcPts val="0"/>
              </a:spcBef>
              <a:buClr>
                <a:srgbClr val="000000"/>
              </a:buClr>
              <a:buSzPts val="700"/>
              <a:buAutoNum type="arabicPeriod" startAt="2"/>
              <a:defRPr sz="700" b="1"/>
            </a:pPr>
            <a:r>
              <a:t>Quelles étapes dois-je suivre ?</a:t>
            </a:r>
          </a:p>
          <a:p>
            <a:pPr marL="0" indent="180975" algn="r">
              <a:spcBef>
                <a:spcPts val="0"/>
              </a:spcBef>
              <a:buClr>
                <a:srgbClr val="000000"/>
              </a:buClr>
              <a:defRPr sz="700"/>
            </a:pPr>
            <a:r>
              <a:t>Rénover</a:t>
            </a:r>
          </a:p>
        </p:txBody>
      </p:sp>
      <p:grpSp>
        <p:nvGrpSpPr>
          <p:cNvPr id="527" name="Espace réservé du texte 2"/>
          <p:cNvGrpSpPr/>
          <p:nvPr/>
        </p:nvGrpSpPr>
        <p:grpSpPr>
          <a:xfrm>
            <a:off x="1056409" y="3762592"/>
            <a:ext cx="7031181" cy="656655"/>
            <a:chOff x="0" y="0"/>
            <a:chExt cx="7031180" cy="656654"/>
          </a:xfrm>
        </p:grpSpPr>
        <p:sp>
          <p:nvSpPr>
            <p:cNvPr id="525" name="Shape 525"/>
            <p:cNvSpPr/>
            <p:nvPr/>
          </p:nvSpPr>
          <p:spPr>
            <a:xfrm>
              <a:off x="0" y="-1"/>
              <a:ext cx="7031181" cy="656656"/>
            </a:xfrm>
            <a:prstGeom prst="rect">
              <a:avLst/>
            </a:prstGeom>
            <a:solidFill>
              <a:srgbClr val="FFFFFF"/>
            </a:solidFill>
            <a:ln w="3175" cap="flat">
              <a:solidFill>
                <a:srgbClr val="000091"/>
              </a:solidFill>
              <a:prstDash val="solid"/>
              <a:round/>
            </a:ln>
            <a:effectLst/>
          </p:spPr>
          <p:txBody>
            <a:bodyPr wrap="square" lIns="45719" tIns="45719" rIns="45719" bIns="45719" numCol="1" anchor="t">
              <a:noAutofit/>
            </a:bodyPr>
            <a:lstStyle/>
            <a:p>
              <a:pPr algn="just">
                <a:spcBef>
                  <a:spcPts val="400"/>
                </a:spcBef>
                <a:defRPr sz="900">
                  <a:solidFill>
                    <a:srgbClr val="000091"/>
                  </a:solidFill>
                </a:defRPr>
              </a:pPr>
              <a:endParaRPr/>
            </a:p>
          </p:txBody>
        </p:sp>
        <p:sp>
          <p:nvSpPr>
            <p:cNvPr id="526" name="Shape 526"/>
            <p:cNvSpPr txBox="1"/>
            <p:nvPr/>
          </p:nvSpPr>
          <p:spPr>
            <a:xfrm>
              <a:off x="0" y="-1"/>
              <a:ext cx="6995181" cy="6312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indent="72000">
                <a:spcBef>
                  <a:spcPts val="400"/>
                </a:spcBef>
                <a:defRPr sz="1100" b="1">
                  <a:solidFill>
                    <a:srgbClr val="000091"/>
                  </a:solidFill>
                </a:defRPr>
              </a:pPr>
              <a:r>
                <a:t>Le programme ACTEE 2 </a:t>
              </a:r>
              <a:r>
                <a:rPr sz="900" b="0"/>
                <a:t>propose des outils d’accompagnement (financement d’assistance à maîtrise d’ouvrage, études, clausier type) pour vous accompagner. Retrouvez ces ressources en </a:t>
              </a:r>
              <a:r>
                <a:rPr sz="900" b="0" u="sng">
                  <a:solidFill>
                    <a:srgbClr val="0000FF"/>
                  </a:solidFill>
                  <a:uFill>
                    <a:solidFill>
                      <a:srgbClr val="0000FF"/>
                    </a:solidFill>
                  </a:uFill>
                  <a:hlinkClick r:id="rId2"/>
                </a:rPr>
                <a:t>cliquant ici</a:t>
              </a:r>
              <a:r>
                <a:rPr sz="900" b="0">
                  <a:solidFill>
                    <a:srgbClr val="6D6DFF"/>
                  </a:solidFill>
                </a:rPr>
                <a:t>. </a:t>
              </a:r>
              <a:endParaRPr sz="1000"/>
            </a:p>
            <a:p>
              <a:pPr indent="72000">
                <a:spcBef>
                  <a:spcPts val="400"/>
                </a:spcBef>
                <a:defRPr sz="900" b="1">
                  <a:solidFill>
                    <a:srgbClr val="000091"/>
                  </a:solidFill>
                </a:defRPr>
              </a:pPr>
              <a:r>
                <a:t>L’Ademe</a:t>
              </a:r>
              <a:r>
                <a:rPr b="0"/>
                <a:t> finance et dispose de cahiers des charges </a:t>
              </a:r>
              <a:r>
                <a:rPr b="0" u="sng">
                  <a:solidFill>
                    <a:srgbClr val="0000FF"/>
                  </a:solidFill>
                  <a:uFill>
                    <a:solidFill>
                      <a:srgbClr val="0000FF"/>
                    </a:solidFill>
                  </a:uFill>
                  <a:hlinkClick r:id="rId3"/>
                </a:rPr>
                <a:t>d’AMO CPE </a:t>
              </a:r>
              <a:r>
                <a:rPr b="0"/>
                <a:t>et </a:t>
              </a:r>
              <a:r>
                <a:rPr b="0" u="sng">
                  <a:solidFill>
                    <a:srgbClr val="0000FF"/>
                  </a:solidFill>
                  <a:uFill>
                    <a:solidFill>
                      <a:srgbClr val="0000FF"/>
                    </a:solidFill>
                  </a:uFill>
                  <a:hlinkClick r:id="rId4"/>
                </a:rPr>
                <a:t>commissionnement. </a:t>
              </a:r>
              <a:endParaRPr>
                <a:solidFill>
                  <a:srgbClr val="6D6DFF"/>
                </a:solidFill>
              </a:endParaRPr>
            </a:p>
          </p:txBody>
        </p:sp>
      </p:grpSp>
      <p:sp>
        <p:nvSpPr>
          <p:cNvPr id="528" name="Espace réservé du numéro de diapositive 6"/>
          <p:cNvSpPr txBox="1">
            <a:spLocks noGrp="1"/>
          </p:cNvSpPr>
          <p:nvPr>
            <p:ph type="sldNum" sz="quarter" idx="2"/>
          </p:nvPr>
        </p:nvSpPr>
        <p:spPr>
          <a:xfrm>
            <a:off x="7486999" y="4899999"/>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44</a:t>
            </a:fld>
            <a:endParaRPr/>
          </a:p>
        </p:txBody>
      </p:sp>
      <p:sp>
        <p:nvSpPr>
          <p:cNvPr id="529" name="Espace réservé de la date 7"/>
          <p:cNvSpPr txBox="1"/>
          <p:nvPr/>
        </p:nvSpPr>
        <p:spPr>
          <a:xfrm>
            <a:off x="7614000" y="4899999"/>
            <a:ext cx="1170001"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700" b="1"/>
            </a:lvl1pPr>
          </a:lstStyle>
          <a:p>
            <a:r>
              <a:t>juillet 2020</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 name="Espace réservé du pied de page 5"/>
          <p:cNvSpPr txBox="1"/>
          <p:nvPr/>
        </p:nvSpPr>
        <p:spPr>
          <a:xfrm>
            <a:off x="359999" y="4899999"/>
            <a:ext cx="5904002"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700" b="1"/>
            </a:lvl1pPr>
          </a:lstStyle>
          <a:p>
            <a:r>
              <a:t>Coordination interministérielle du plan de rénovation énergétique des bâtiments</a:t>
            </a:r>
          </a:p>
        </p:txBody>
      </p:sp>
      <p:sp>
        <p:nvSpPr>
          <p:cNvPr id="532" name="Espace réservé du texte 3"/>
          <p:cNvSpPr txBox="1">
            <a:spLocks noGrp="1"/>
          </p:cNvSpPr>
          <p:nvPr>
            <p:ph type="body" idx="21"/>
          </p:nvPr>
        </p:nvSpPr>
        <p:spPr>
          <a:xfrm>
            <a:off x="3342070" y="179918"/>
            <a:ext cx="5472001" cy="360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3919154" indent="-276225" algn="r">
              <a:spcBef>
                <a:spcPts val="0"/>
              </a:spcBef>
              <a:buClr>
                <a:srgbClr val="000000"/>
              </a:buClr>
              <a:buSzPts val="700"/>
              <a:buAutoNum type="arabicPeriod" startAt="2"/>
              <a:defRPr sz="700" b="1"/>
            </a:pPr>
            <a:r>
              <a:t>Quelles étapes dois-je suivre ?</a:t>
            </a:r>
          </a:p>
          <a:p>
            <a:pPr marL="0" indent="180975" algn="r">
              <a:spcBef>
                <a:spcPts val="0"/>
              </a:spcBef>
              <a:buClr>
                <a:srgbClr val="000000"/>
              </a:buClr>
              <a:defRPr sz="700"/>
            </a:pPr>
            <a:r>
              <a:t>Rénover</a:t>
            </a:r>
          </a:p>
        </p:txBody>
      </p:sp>
      <p:sp>
        <p:nvSpPr>
          <p:cNvPr id="533" name="Espace réservé du numéro de diapositive 6"/>
          <p:cNvSpPr txBox="1">
            <a:spLocks noGrp="1"/>
          </p:cNvSpPr>
          <p:nvPr>
            <p:ph type="sldNum" sz="quarter" idx="2"/>
          </p:nvPr>
        </p:nvSpPr>
        <p:spPr>
          <a:xfrm>
            <a:off x="7486999" y="4899999"/>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45</a:t>
            </a:fld>
            <a:endParaRPr/>
          </a:p>
        </p:txBody>
      </p:sp>
      <p:sp>
        <p:nvSpPr>
          <p:cNvPr id="534" name="Espace réservé de la date 7"/>
          <p:cNvSpPr txBox="1"/>
          <p:nvPr/>
        </p:nvSpPr>
        <p:spPr>
          <a:xfrm>
            <a:off x="7614000" y="4899999"/>
            <a:ext cx="1170001"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700" b="1"/>
            </a:lvl1pPr>
          </a:lstStyle>
          <a:p>
            <a:r>
              <a:t>juillet 2020</a:t>
            </a:r>
          </a:p>
        </p:txBody>
      </p:sp>
      <p:sp>
        <p:nvSpPr>
          <p:cNvPr id="535" name="Titre 1"/>
          <p:cNvSpPr txBox="1">
            <a:spLocks noGrp="1"/>
          </p:cNvSpPr>
          <p:nvPr>
            <p:ph type="title"/>
          </p:nvPr>
        </p:nvSpPr>
        <p:spPr>
          <a:xfrm>
            <a:off x="359999" y="900000"/>
            <a:ext cx="8424000" cy="720002"/>
          </a:xfrm>
          <a:prstGeom prst="rect">
            <a:avLst/>
          </a:prstGeom>
        </p:spPr>
        <p:txBody>
          <a:bodyPr/>
          <a:lstStyle>
            <a:lvl1pPr>
              <a:defRPr sz="2800"/>
            </a:lvl1pPr>
          </a:lstStyle>
          <a:p>
            <a:r>
              <a:t>Ils le font déjà </a:t>
            </a:r>
          </a:p>
        </p:txBody>
      </p:sp>
      <p:sp>
        <p:nvSpPr>
          <p:cNvPr id="536" name="Espace réservé du texte 8"/>
          <p:cNvSpPr/>
          <p:nvPr/>
        </p:nvSpPr>
        <p:spPr>
          <a:xfrm>
            <a:off x="359998" y="1835998"/>
            <a:ext cx="2520003" cy="25740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spcBef>
                <a:spcPts val="500"/>
              </a:spcBef>
              <a:defRPr sz="1000" b="1"/>
            </a:pPr>
            <a:r>
              <a:t>Commune du Jura</a:t>
            </a:r>
          </a:p>
          <a:p>
            <a:pPr>
              <a:spcBef>
                <a:spcPts val="500"/>
              </a:spcBef>
              <a:defRPr sz="1000" b="1"/>
            </a:pPr>
            <a:r>
              <a:t>18 000 habitants</a:t>
            </a:r>
          </a:p>
          <a:p>
            <a:pPr>
              <a:spcBef>
                <a:spcPts val="500"/>
              </a:spcBef>
              <a:defRPr sz="1000"/>
            </a:pPr>
            <a:endParaRPr b="1"/>
          </a:p>
          <a:p>
            <a:pPr>
              <a:spcBef>
                <a:spcPts val="500"/>
              </a:spcBef>
              <a:defRPr sz="1000"/>
            </a:pPr>
            <a:endParaRPr b="1"/>
          </a:p>
          <a:p>
            <a:pPr>
              <a:spcBef>
                <a:spcPts val="500"/>
              </a:spcBef>
              <a:defRPr sz="1000"/>
            </a:pPr>
            <a:endParaRPr b="1"/>
          </a:p>
          <a:p>
            <a:pPr>
              <a:spcBef>
                <a:spcPts val="500"/>
              </a:spcBef>
              <a:defRPr sz="1000"/>
            </a:pPr>
            <a:endParaRPr b="1"/>
          </a:p>
          <a:p>
            <a:pPr>
              <a:spcBef>
                <a:spcPts val="500"/>
              </a:spcBef>
              <a:defRPr sz="1000" b="1"/>
            </a:pPr>
            <a:r>
              <a:t>Un contrat de performance énergétique pour la rénovation de</a:t>
            </a:r>
            <a:r>
              <a:rPr b="0"/>
              <a:t> :</a:t>
            </a:r>
          </a:p>
          <a:p>
            <a:pPr marL="100263" indent="-100263">
              <a:spcBef>
                <a:spcPts val="500"/>
              </a:spcBef>
              <a:buSzPct val="100000"/>
              <a:buChar char="•"/>
              <a:defRPr sz="1000"/>
            </a:pPr>
            <a:r>
              <a:t>3 ecoles</a:t>
            </a:r>
          </a:p>
          <a:p>
            <a:pPr marL="100263" indent="-100263">
              <a:spcBef>
                <a:spcPts val="500"/>
              </a:spcBef>
              <a:buSzPct val="100000"/>
              <a:buChar char="•"/>
              <a:defRPr sz="1000"/>
            </a:pPr>
            <a:r>
              <a:t>2 groupes scolaires</a:t>
            </a:r>
          </a:p>
          <a:p>
            <a:pPr marL="100263" indent="-100263">
              <a:spcBef>
                <a:spcPts val="500"/>
              </a:spcBef>
              <a:buSzPct val="100000"/>
              <a:buChar char="•"/>
              <a:defRPr sz="1000"/>
            </a:pPr>
            <a:r>
              <a:t>3 centres sociaux et socio-culturels </a:t>
            </a:r>
          </a:p>
        </p:txBody>
      </p:sp>
      <p:sp>
        <p:nvSpPr>
          <p:cNvPr id="537" name="Espace réservé du texte 9"/>
          <p:cNvSpPr/>
          <p:nvPr/>
        </p:nvSpPr>
        <p:spPr>
          <a:xfrm>
            <a:off x="3062497" y="1835998"/>
            <a:ext cx="3019006" cy="27273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lnSpcReduction="10000"/>
          </a:bodyPr>
          <a:lstStyle/>
          <a:p>
            <a:pPr defTabSz="786383">
              <a:spcBef>
                <a:spcPts val="400"/>
              </a:spcBef>
              <a:defRPr sz="1000" b="1"/>
            </a:pPr>
            <a:r>
              <a:t>Intégration de l’ensemble des missions de conception, réalisation, exploitation et maintenance dans le cadre d’un CPE.</a:t>
            </a:r>
          </a:p>
          <a:p>
            <a:pPr algn="just" defTabSz="786383">
              <a:spcBef>
                <a:spcPts val="400"/>
              </a:spcBef>
              <a:defRPr sz="1000"/>
            </a:pPr>
            <a:r>
              <a:t>Une solution optimisée en coût global sur la durée. Une approche globale et un interlocuteur unique.</a:t>
            </a:r>
          </a:p>
          <a:p>
            <a:pPr algn="just" defTabSz="786383">
              <a:spcBef>
                <a:spcPts val="400"/>
              </a:spcBef>
              <a:defRPr sz="1000"/>
            </a:pPr>
            <a:r>
              <a:t>Le projet : </a:t>
            </a:r>
          </a:p>
          <a:p>
            <a:pPr marL="86225" indent="-86225" algn="just" defTabSz="786383">
              <a:spcBef>
                <a:spcPts val="400"/>
              </a:spcBef>
              <a:buSzPct val="100000"/>
              <a:buChar char="-"/>
              <a:defRPr sz="1000"/>
            </a:pPr>
            <a:r>
              <a:t>intégration de la mise au norme handicape pour un meilleur confort des usagers,</a:t>
            </a:r>
          </a:p>
          <a:p>
            <a:pPr marL="86225" indent="-86225" algn="just" defTabSz="786383">
              <a:spcBef>
                <a:spcPts val="400"/>
              </a:spcBef>
              <a:buSzPct val="100000"/>
              <a:buChar char="-"/>
              <a:defRPr sz="1000"/>
            </a:pPr>
            <a:r>
              <a:t>amélioration de l’enveloppe thermique des bâtiments et remplacement des menuiseries,</a:t>
            </a:r>
          </a:p>
          <a:p>
            <a:pPr marL="86225" indent="-86225" algn="just" defTabSz="786383">
              <a:spcBef>
                <a:spcPts val="400"/>
              </a:spcBef>
              <a:buSzPct val="100000"/>
              <a:buChar char="-"/>
              <a:defRPr sz="1000"/>
            </a:pPr>
            <a:r>
              <a:t>mise en place de systèmes énergétiques performants : raccordement au réseau de chaleur urbain de la ville, éclairage basse consommation, suivi et pilotage centralises des performances</a:t>
            </a:r>
          </a:p>
          <a:p>
            <a:pPr marL="86225" indent="-86225" algn="just" defTabSz="786383">
              <a:spcBef>
                <a:spcPts val="400"/>
              </a:spcBef>
              <a:buSzPct val="100000"/>
              <a:buChar char="-"/>
              <a:defRPr sz="1000"/>
            </a:pPr>
            <a:r>
              <a:t>qualité de l’air : mise en place de sonde CO2 </a:t>
            </a:r>
          </a:p>
          <a:p>
            <a:pPr marL="86225" indent="-86225" algn="just" defTabSz="786383">
              <a:spcBef>
                <a:spcPts val="400"/>
              </a:spcBef>
              <a:buSzPct val="100000"/>
              <a:buChar char="-"/>
              <a:defRPr sz="1000"/>
            </a:pPr>
            <a:r>
              <a:t>sensibilisation aux économies d’énergie auprès des occupants</a:t>
            </a:r>
          </a:p>
        </p:txBody>
      </p:sp>
      <p:sp>
        <p:nvSpPr>
          <p:cNvPr id="538" name="Espace réservé du texte 10"/>
          <p:cNvSpPr/>
          <p:nvPr/>
        </p:nvSpPr>
        <p:spPr>
          <a:xfrm>
            <a:off x="6316998" y="1835998"/>
            <a:ext cx="2467002" cy="25740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lnSpcReduction="10000"/>
          </a:bodyPr>
          <a:lstStyle/>
          <a:p>
            <a:pPr defTabSz="850391">
              <a:spcBef>
                <a:spcPts val="400"/>
              </a:spcBef>
              <a:defRPr sz="1000" b="1"/>
            </a:pPr>
            <a:r>
              <a:t>Le principe de bonus malus</a:t>
            </a:r>
            <a:r>
              <a:rPr b="0"/>
              <a:t> </a:t>
            </a:r>
          </a:p>
          <a:p>
            <a:pPr algn="just" defTabSz="850391">
              <a:spcBef>
                <a:spcPts val="400"/>
              </a:spcBef>
              <a:defRPr sz="1000"/>
            </a:pPr>
            <a:r>
              <a:t>Si les économies d’énergie et la réduction d’émission de Co2 sont inférieures au niveau contractualisé, l’opérateur privé verse à la ville une somme compensatoire définie contractuellement. En cas de sur-performance, le gain est partagé.</a:t>
            </a:r>
          </a:p>
          <a:p>
            <a:pPr defTabSz="850391">
              <a:spcBef>
                <a:spcPts val="400"/>
              </a:spcBef>
              <a:defRPr sz="1000"/>
            </a:pPr>
            <a:endParaRPr/>
          </a:p>
          <a:p>
            <a:pPr defTabSz="850391">
              <a:spcBef>
                <a:spcPts val="400"/>
              </a:spcBef>
              <a:defRPr sz="1000" b="1"/>
            </a:pPr>
            <a:r>
              <a:t>Chiffres clés </a:t>
            </a:r>
          </a:p>
          <a:p>
            <a:pPr marL="93243" indent="-93243" defTabSz="850391">
              <a:spcBef>
                <a:spcPts val="400"/>
              </a:spcBef>
              <a:buSzPct val="100000"/>
              <a:buChar char="•"/>
              <a:defRPr sz="1000"/>
            </a:pPr>
            <a:r>
              <a:t>63 % de réduction des émissions de Co2 sur 16 ans</a:t>
            </a:r>
          </a:p>
          <a:p>
            <a:pPr marL="93243" indent="-93243" defTabSz="850391">
              <a:spcBef>
                <a:spcPts val="400"/>
              </a:spcBef>
              <a:buSzPct val="100000"/>
              <a:buChar char="•"/>
              <a:defRPr sz="1000"/>
            </a:pPr>
            <a:r>
              <a:t>42% d’économie d’énergie </a:t>
            </a:r>
          </a:p>
          <a:p>
            <a:pPr marL="93243" indent="-93243" defTabSz="850391">
              <a:spcBef>
                <a:spcPts val="400"/>
              </a:spcBef>
              <a:buSzPct val="100000"/>
              <a:buChar char="•"/>
              <a:defRPr sz="1000"/>
            </a:pPr>
            <a:r>
              <a:t>performance énergétiques garanties sur 16 ans.</a:t>
            </a:r>
          </a:p>
          <a:p>
            <a:pPr marL="93243" indent="-93243" defTabSz="850391">
              <a:spcBef>
                <a:spcPts val="400"/>
              </a:spcBef>
              <a:buSzPct val="100000"/>
              <a:buChar char="•"/>
              <a:defRPr sz="1000"/>
            </a:pPr>
            <a:r>
              <a:t>6,8 M€ d’investissement</a:t>
            </a:r>
          </a:p>
        </p:txBody>
      </p:sp>
      <p:pic>
        <p:nvPicPr>
          <p:cNvPr id="539" name="Jura-Position.png" descr="Jura-Position.png"/>
          <p:cNvPicPr>
            <a:picLocks noChangeAspect="1"/>
          </p:cNvPicPr>
          <p:nvPr/>
        </p:nvPicPr>
        <p:blipFill>
          <a:blip r:embed="rId2"/>
          <a:stretch>
            <a:fillRect/>
          </a:stretch>
        </p:blipFill>
        <p:spPr>
          <a:xfrm>
            <a:off x="1638300" y="1765300"/>
            <a:ext cx="992200" cy="1082401"/>
          </a:xfrm>
          <a:prstGeom prst="rect">
            <a:avLst/>
          </a:prstGeom>
          <a:ln w="12700">
            <a:miter lim="400000"/>
          </a:ln>
        </p:spPr>
      </p:pic>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 name="Espace réservé du pied de page 5"/>
          <p:cNvSpPr txBox="1"/>
          <p:nvPr/>
        </p:nvSpPr>
        <p:spPr>
          <a:xfrm>
            <a:off x="359999" y="4899999"/>
            <a:ext cx="5904002"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700" b="1"/>
            </a:lvl1pPr>
          </a:lstStyle>
          <a:p>
            <a:r>
              <a:t>Coordination interministérielle du plan de rénovation énergétique des bâtiments</a:t>
            </a:r>
          </a:p>
        </p:txBody>
      </p:sp>
      <p:sp>
        <p:nvSpPr>
          <p:cNvPr id="542" name="Titre 1"/>
          <p:cNvSpPr txBox="1">
            <a:spLocks noGrp="1"/>
          </p:cNvSpPr>
          <p:nvPr>
            <p:ph type="title"/>
          </p:nvPr>
        </p:nvSpPr>
        <p:spPr>
          <a:xfrm>
            <a:off x="360000" y="899588"/>
            <a:ext cx="8424000" cy="720001"/>
          </a:xfrm>
          <a:prstGeom prst="rect">
            <a:avLst/>
          </a:prstGeom>
        </p:spPr>
        <p:txBody>
          <a:bodyPr/>
          <a:lstStyle/>
          <a:p>
            <a:pPr>
              <a:defRPr sz="2800"/>
            </a:pPr>
            <a:r>
              <a:t>Rénover</a:t>
            </a:r>
            <a:br/>
            <a:r>
              <a:rPr sz="2000" b="0"/>
              <a:t>Les solutions numériques</a:t>
            </a:r>
          </a:p>
        </p:txBody>
      </p:sp>
      <p:sp>
        <p:nvSpPr>
          <p:cNvPr id="543" name="Espace réservé du texte 3"/>
          <p:cNvSpPr txBox="1">
            <a:spLocks noGrp="1"/>
          </p:cNvSpPr>
          <p:nvPr>
            <p:ph type="body" sz="quarter" idx="1"/>
          </p:nvPr>
        </p:nvSpPr>
        <p:spPr>
          <a:xfrm>
            <a:off x="3342070" y="179918"/>
            <a:ext cx="5472001" cy="360001"/>
          </a:xfrm>
          <a:prstGeom prst="rect">
            <a:avLst/>
          </a:prstGeom>
        </p:spPr>
        <p:txBody>
          <a:bodyPr/>
          <a:lstStyle/>
          <a:p>
            <a:pPr marL="3919154" indent="-276225" algn="r">
              <a:buClr>
                <a:srgbClr val="000000"/>
              </a:buClr>
              <a:buSzPts val="700"/>
              <a:buAutoNum type="arabicPeriod" startAt="2"/>
              <a:defRPr sz="700" b="1"/>
            </a:pPr>
            <a:r>
              <a:t>Quelles étapes dois-je suivre ?</a:t>
            </a:r>
          </a:p>
          <a:p>
            <a:pPr marL="0" indent="180975" algn="r">
              <a:defRPr sz="700"/>
            </a:pPr>
            <a:r>
              <a:t>Rénover</a:t>
            </a:r>
          </a:p>
        </p:txBody>
      </p:sp>
      <p:sp>
        <p:nvSpPr>
          <p:cNvPr id="544" name="Espace réservé du numéro de diapositive 6"/>
          <p:cNvSpPr txBox="1">
            <a:spLocks noGrp="1"/>
          </p:cNvSpPr>
          <p:nvPr>
            <p:ph type="sldNum" sz="quarter" idx="2"/>
          </p:nvPr>
        </p:nvSpPr>
        <p:spPr>
          <a:xfrm>
            <a:off x="7486999" y="4899999"/>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46</a:t>
            </a:fld>
            <a:endParaRPr/>
          </a:p>
        </p:txBody>
      </p:sp>
      <p:sp>
        <p:nvSpPr>
          <p:cNvPr id="545" name="Espace réservé de la date 7"/>
          <p:cNvSpPr txBox="1"/>
          <p:nvPr/>
        </p:nvSpPr>
        <p:spPr>
          <a:xfrm>
            <a:off x="7614000" y="4899999"/>
            <a:ext cx="1170001"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700" b="1"/>
            </a:lvl1pPr>
          </a:lstStyle>
          <a:p>
            <a:r>
              <a:t>juillet 2020</a:t>
            </a:r>
          </a:p>
        </p:txBody>
      </p:sp>
      <p:sp>
        <p:nvSpPr>
          <p:cNvPr id="546" name="L’introduction du digital et les nouvelles technologies, principalement basées sur des réseaux et des capteurs de données, peut permettre d’optimiser la gestion de l’énergie et contribuer à améliorer la qualité d’usage de vos équipements, en proposant de"/>
          <p:cNvSpPr txBox="1"/>
          <p:nvPr/>
        </p:nvSpPr>
        <p:spPr>
          <a:xfrm>
            <a:off x="317966" y="1817193"/>
            <a:ext cx="2566340" cy="14842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just" defTabSz="457200">
              <a:defRPr sz="1000"/>
            </a:pPr>
            <a:r>
              <a:t>L’introduction du digital et des nouvelles technologies, principalement basées sur des réseaux et des capteurs de données, peuvent permettre d’optimiser la gestion de l’énergie et contribuer à améliorer la qualité d’usage de vos équipements, en proposant de nouveaux services. </a:t>
            </a:r>
          </a:p>
          <a:p>
            <a:pPr algn="just" defTabSz="457200">
              <a:defRPr sz="1000"/>
            </a:pPr>
            <a:r>
              <a:t>Les outils sont nombreux et doivent s’adapter à chaque projet, en fonction des besoins.</a:t>
            </a:r>
          </a:p>
        </p:txBody>
      </p:sp>
      <p:grpSp>
        <p:nvGrpSpPr>
          <p:cNvPr id="601" name="Groupe"/>
          <p:cNvGrpSpPr/>
          <p:nvPr/>
        </p:nvGrpSpPr>
        <p:grpSpPr>
          <a:xfrm>
            <a:off x="3020858" y="1751714"/>
            <a:ext cx="5890733" cy="2899660"/>
            <a:chOff x="0" y="0"/>
            <a:chExt cx="5890731" cy="2899658"/>
          </a:xfrm>
        </p:grpSpPr>
        <p:grpSp>
          <p:nvGrpSpPr>
            <p:cNvPr id="549" name="Image 31"/>
            <p:cNvGrpSpPr/>
            <p:nvPr/>
          </p:nvGrpSpPr>
          <p:grpSpPr>
            <a:xfrm>
              <a:off x="2805304" y="2047174"/>
              <a:ext cx="776640" cy="635277"/>
              <a:chOff x="0" y="0"/>
              <a:chExt cx="776638" cy="635275"/>
            </a:xfrm>
          </p:grpSpPr>
          <p:sp>
            <p:nvSpPr>
              <p:cNvPr id="547" name="Shape 547"/>
              <p:cNvSpPr/>
              <p:nvPr/>
            </p:nvSpPr>
            <p:spPr>
              <a:xfrm>
                <a:off x="0" y="0"/>
                <a:ext cx="776639" cy="635276"/>
              </a:xfrm>
              <a:prstGeom prst="rect">
                <a:avLst/>
              </a:prstGeom>
              <a:solidFill>
                <a:srgbClr val="000000">
                  <a:alpha val="0"/>
                </a:srgbClr>
              </a:solidFill>
              <a:ln w="12700" cap="flat">
                <a:noFill/>
                <a:miter lim="400000"/>
              </a:ln>
              <a:effectLst/>
            </p:spPr>
            <p:txBody>
              <a:bodyPr wrap="square" lIns="45719" tIns="45719" rIns="45719" bIns="45719" numCol="1" anchor="ctr">
                <a:noAutofit/>
              </a:bodyPr>
              <a:lstStyle/>
              <a:p>
                <a:endParaRPr/>
              </a:p>
            </p:txBody>
          </p:sp>
          <p:pic>
            <p:nvPicPr>
              <p:cNvPr id="548" name="image23.jpeg"/>
              <p:cNvPicPr>
                <a:picLocks noChangeAspect="1"/>
              </p:cNvPicPr>
              <p:nvPr/>
            </p:nvPicPr>
            <p:blipFill>
              <a:blip r:embed="rId2"/>
              <a:srcRect l="940"/>
              <a:stretch>
                <a:fillRect/>
              </a:stretch>
            </p:blipFill>
            <p:spPr>
              <a:xfrm>
                <a:off x="-1" y="0"/>
                <a:ext cx="776640" cy="635276"/>
              </a:xfrm>
              <a:prstGeom prst="rect">
                <a:avLst/>
              </a:prstGeom>
              <a:ln w="12700" cap="flat">
                <a:noFill/>
                <a:miter lim="400000"/>
              </a:ln>
              <a:effectLst/>
            </p:spPr>
          </p:pic>
        </p:grpSp>
        <p:grpSp>
          <p:nvGrpSpPr>
            <p:cNvPr id="552" name="Image 29"/>
            <p:cNvGrpSpPr/>
            <p:nvPr/>
          </p:nvGrpSpPr>
          <p:grpSpPr>
            <a:xfrm>
              <a:off x="2923455" y="1099967"/>
              <a:ext cx="658489" cy="658488"/>
              <a:chOff x="0" y="0"/>
              <a:chExt cx="658488" cy="658487"/>
            </a:xfrm>
          </p:grpSpPr>
          <p:sp>
            <p:nvSpPr>
              <p:cNvPr id="550" name="Shape 550"/>
              <p:cNvSpPr/>
              <p:nvPr/>
            </p:nvSpPr>
            <p:spPr>
              <a:xfrm>
                <a:off x="0" y="0"/>
                <a:ext cx="658489" cy="658488"/>
              </a:xfrm>
              <a:prstGeom prst="rect">
                <a:avLst/>
              </a:prstGeom>
              <a:solidFill>
                <a:srgbClr val="000000">
                  <a:alpha val="0"/>
                </a:srgbClr>
              </a:solidFill>
              <a:ln w="12700" cap="flat">
                <a:noFill/>
                <a:miter lim="400000"/>
              </a:ln>
              <a:effectLst/>
            </p:spPr>
            <p:txBody>
              <a:bodyPr wrap="square" lIns="45719" tIns="45719" rIns="45719" bIns="45719" numCol="1" anchor="ctr">
                <a:noAutofit/>
              </a:bodyPr>
              <a:lstStyle/>
              <a:p>
                <a:endParaRPr/>
              </a:p>
            </p:txBody>
          </p:sp>
          <p:pic>
            <p:nvPicPr>
              <p:cNvPr id="551" name="image24.png"/>
              <p:cNvPicPr>
                <a:picLocks noChangeAspect="1"/>
              </p:cNvPicPr>
              <p:nvPr/>
            </p:nvPicPr>
            <p:blipFill>
              <a:blip r:embed="rId3"/>
              <a:stretch>
                <a:fillRect/>
              </a:stretch>
            </p:blipFill>
            <p:spPr>
              <a:xfrm>
                <a:off x="0" y="0"/>
                <a:ext cx="658489" cy="658488"/>
              </a:xfrm>
              <a:prstGeom prst="rect">
                <a:avLst/>
              </a:prstGeom>
              <a:ln w="12700" cap="flat">
                <a:noFill/>
                <a:miter lim="400000"/>
              </a:ln>
              <a:effectLst/>
            </p:spPr>
          </p:pic>
        </p:grpSp>
        <p:grpSp>
          <p:nvGrpSpPr>
            <p:cNvPr id="555" name="Image 27"/>
            <p:cNvGrpSpPr/>
            <p:nvPr/>
          </p:nvGrpSpPr>
          <p:grpSpPr>
            <a:xfrm>
              <a:off x="2816205" y="164457"/>
              <a:ext cx="789375" cy="597708"/>
              <a:chOff x="0" y="0"/>
              <a:chExt cx="789374" cy="597707"/>
            </a:xfrm>
          </p:grpSpPr>
          <p:sp>
            <p:nvSpPr>
              <p:cNvPr id="553" name="Shape 553"/>
              <p:cNvSpPr/>
              <p:nvPr/>
            </p:nvSpPr>
            <p:spPr>
              <a:xfrm>
                <a:off x="0" y="0"/>
                <a:ext cx="789375" cy="597708"/>
              </a:xfrm>
              <a:prstGeom prst="rect">
                <a:avLst/>
              </a:prstGeom>
              <a:solidFill>
                <a:srgbClr val="000000">
                  <a:alpha val="0"/>
                </a:srgbClr>
              </a:solidFill>
              <a:ln w="12700" cap="flat">
                <a:noFill/>
                <a:miter lim="400000"/>
              </a:ln>
              <a:effectLst/>
            </p:spPr>
            <p:txBody>
              <a:bodyPr wrap="square" lIns="45719" tIns="45719" rIns="45719" bIns="45719" numCol="1" anchor="ctr">
                <a:noAutofit/>
              </a:bodyPr>
              <a:lstStyle/>
              <a:p>
                <a:endParaRPr/>
              </a:p>
            </p:txBody>
          </p:sp>
          <p:pic>
            <p:nvPicPr>
              <p:cNvPr id="554" name="image25.png"/>
              <p:cNvPicPr>
                <a:picLocks noChangeAspect="1"/>
              </p:cNvPicPr>
              <p:nvPr/>
            </p:nvPicPr>
            <p:blipFill>
              <a:blip r:embed="rId4"/>
              <a:srcRect l="5451" r="3867" b="8204"/>
              <a:stretch>
                <a:fillRect/>
              </a:stretch>
            </p:blipFill>
            <p:spPr>
              <a:xfrm>
                <a:off x="-1" y="-1"/>
                <a:ext cx="789376" cy="597709"/>
              </a:xfrm>
              <a:prstGeom prst="rect">
                <a:avLst/>
              </a:prstGeom>
              <a:ln w="12700" cap="flat">
                <a:noFill/>
                <a:miter lim="400000"/>
              </a:ln>
              <a:effectLst/>
            </p:spPr>
          </p:pic>
        </p:grpSp>
        <p:grpSp>
          <p:nvGrpSpPr>
            <p:cNvPr id="558" name="Graphique 26"/>
            <p:cNvGrpSpPr/>
            <p:nvPr/>
          </p:nvGrpSpPr>
          <p:grpSpPr>
            <a:xfrm>
              <a:off x="99529" y="2143409"/>
              <a:ext cx="583171" cy="429981"/>
              <a:chOff x="0" y="0"/>
              <a:chExt cx="583169" cy="429979"/>
            </a:xfrm>
          </p:grpSpPr>
          <p:sp>
            <p:nvSpPr>
              <p:cNvPr id="556" name="Shape 556"/>
              <p:cNvSpPr/>
              <p:nvPr/>
            </p:nvSpPr>
            <p:spPr>
              <a:xfrm>
                <a:off x="0" y="0"/>
                <a:ext cx="583170" cy="429980"/>
              </a:xfrm>
              <a:prstGeom prst="rect">
                <a:avLst/>
              </a:prstGeom>
              <a:solidFill>
                <a:srgbClr val="000000">
                  <a:alpha val="0"/>
                </a:srgbClr>
              </a:solidFill>
              <a:ln w="12700" cap="flat">
                <a:noFill/>
                <a:miter lim="400000"/>
              </a:ln>
              <a:effectLst/>
            </p:spPr>
            <p:txBody>
              <a:bodyPr wrap="square" lIns="45719" tIns="45719" rIns="45719" bIns="45719" numCol="1" anchor="ctr">
                <a:noAutofit/>
              </a:bodyPr>
              <a:lstStyle/>
              <a:p>
                <a:endParaRPr/>
              </a:p>
            </p:txBody>
          </p:sp>
          <p:pic>
            <p:nvPicPr>
              <p:cNvPr id="557" name="image26.png"/>
              <p:cNvPicPr>
                <a:picLocks noChangeAspect="1"/>
              </p:cNvPicPr>
              <p:nvPr/>
            </p:nvPicPr>
            <p:blipFill>
              <a:blip r:embed="rId5"/>
              <a:stretch>
                <a:fillRect/>
              </a:stretch>
            </p:blipFill>
            <p:spPr>
              <a:xfrm>
                <a:off x="0" y="0"/>
                <a:ext cx="583170" cy="429980"/>
              </a:xfrm>
              <a:prstGeom prst="rect">
                <a:avLst/>
              </a:prstGeom>
              <a:ln w="12700" cap="flat">
                <a:noFill/>
                <a:miter lim="400000"/>
              </a:ln>
              <a:effectLst/>
            </p:spPr>
          </p:pic>
        </p:grpSp>
        <p:grpSp>
          <p:nvGrpSpPr>
            <p:cNvPr id="561" name="Image 8"/>
            <p:cNvGrpSpPr/>
            <p:nvPr/>
          </p:nvGrpSpPr>
          <p:grpSpPr>
            <a:xfrm>
              <a:off x="-1" y="1106317"/>
              <a:ext cx="760564" cy="505760"/>
              <a:chOff x="0" y="0"/>
              <a:chExt cx="760562" cy="505759"/>
            </a:xfrm>
          </p:grpSpPr>
          <p:sp>
            <p:nvSpPr>
              <p:cNvPr id="559" name="Shape 559"/>
              <p:cNvSpPr/>
              <p:nvPr/>
            </p:nvSpPr>
            <p:spPr>
              <a:xfrm>
                <a:off x="0" y="0"/>
                <a:ext cx="760563" cy="505760"/>
              </a:xfrm>
              <a:prstGeom prst="rect">
                <a:avLst/>
              </a:prstGeom>
              <a:solidFill>
                <a:srgbClr val="000000">
                  <a:alpha val="0"/>
                </a:srgbClr>
              </a:solidFill>
              <a:ln w="12700" cap="flat">
                <a:noFill/>
                <a:miter lim="400000"/>
              </a:ln>
              <a:effectLst/>
            </p:spPr>
            <p:txBody>
              <a:bodyPr wrap="square" lIns="45719" tIns="45719" rIns="45719" bIns="45719" numCol="1" anchor="ctr">
                <a:noAutofit/>
              </a:bodyPr>
              <a:lstStyle/>
              <a:p>
                <a:endParaRPr/>
              </a:p>
            </p:txBody>
          </p:sp>
          <p:pic>
            <p:nvPicPr>
              <p:cNvPr id="560" name="image27.jpeg"/>
              <p:cNvPicPr>
                <a:picLocks noChangeAspect="1"/>
              </p:cNvPicPr>
              <p:nvPr/>
            </p:nvPicPr>
            <p:blipFill>
              <a:blip r:embed="rId6"/>
              <a:stretch>
                <a:fillRect/>
              </a:stretch>
            </p:blipFill>
            <p:spPr>
              <a:xfrm>
                <a:off x="0" y="0"/>
                <a:ext cx="760563" cy="505760"/>
              </a:xfrm>
              <a:prstGeom prst="rect">
                <a:avLst/>
              </a:prstGeom>
              <a:ln w="12700" cap="flat">
                <a:noFill/>
                <a:miter lim="400000"/>
              </a:ln>
              <a:effectLst/>
            </p:spPr>
          </p:pic>
        </p:grpSp>
        <p:grpSp>
          <p:nvGrpSpPr>
            <p:cNvPr id="564" name="Image 2"/>
            <p:cNvGrpSpPr/>
            <p:nvPr/>
          </p:nvGrpSpPr>
          <p:grpSpPr>
            <a:xfrm>
              <a:off x="99529" y="183680"/>
              <a:ext cx="588079" cy="445315"/>
              <a:chOff x="0" y="0"/>
              <a:chExt cx="588077" cy="445314"/>
            </a:xfrm>
          </p:grpSpPr>
          <p:sp>
            <p:nvSpPr>
              <p:cNvPr id="562" name="Shape 562"/>
              <p:cNvSpPr/>
              <p:nvPr/>
            </p:nvSpPr>
            <p:spPr>
              <a:xfrm>
                <a:off x="0" y="0"/>
                <a:ext cx="588078" cy="445315"/>
              </a:xfrm>
              <a:prstGeom prst="rect">
                <a:avLst/>
              </a:prstGeom>
              <a:solidFill>
                <a:srgbClr val="000000">
                  <a:alpha val="0"/>
                </a:srgbClr>
              </a:solidFill>
              <a:ln w="12700" cap="flat">
                <a:noFill/>
                <a:miter lim="400000"/>
              </a:ln>
              <a:effectLst/>
            </p:spPr>
            <p:txBody>
              <a:bodyPr wrap="square" lIns="45719" tIns="45719" rIns="45719" bIns="45719" numCol="1" anchor="ctr">
                <a:noAutofit/>
              </a:bodyPr>
              <a:lstStyle/>
              <a:p>
                <a:endParaRPr/>
              </a:p>
            </p:txBody>
          </p:sp>
          <p:pic>
            <p:nvPicPr>
              <p:cNvPr id="563" name="image28.jpeg"/>
              <p:cNvPicPr>
                <a:picLocks noChangeAspect="1"/>
              </p:cNvPicPr>
              <p:nvPr/>
            </p:nvPicPr>
            <p:blipFill>
              <a:blip r:embed="rId7"/>
              <a:stretch>
                <a:fillRect/>
              </a:stretch>
            </p:blipFill>
            <p:spPr>
              <a:xfrm>
                <a:off x="0" y="0"/>
                <a:ext cx="588078" cy="445315"/>
              </a:xfrm>
              <a:prstGeom prst="rect">
                <a:avLst/>
              </a:prstGeom>
              <a:ln w="12700" cap="flat">
                <a:noFill/>
                <a:miter lim="400000"/>
              </a:ln>
              <a:effectLst/>
            </p:spPr>
          </p:pic>
        </p:grpSp>
        <p:grpSp>
          <p:nvGrpSpPr>
            <p:cNvPr id="567" name="ZoneTexte 5"/>
            <p:cNvGrpSpPr/>
            <p:nvPr/>
          </p:nvGrpSpPr>
          <p:grpSpPr>
            <a:xfrm>
              <a:off x="744122" y="-1"/>
              <a:ext cx="944214" cy="280798"/>
              <a:chOff x="0" y="0"/>
              <a:chExt cx="944213" cy="280796"/>
            </a:xfrm>
          </p:grpSpPr>
          <p:sp>
            <p:nvSpPr>
              <p:cNvPr id="565" name="Shape 565"/>
              <p:cNvSpPr/>
              <p:nvPr/>
            </p:nvSpPr>
            <p:spPr>
              <a:xfrm>
                <a:off x="0" y="0"/>
                <a:ext cx="944214" cy="245660"/>
              </a:xfrm>
              <a:prstGeom prst="rect">
                <a:avLst/>
              </a:prstGeom>
              <a:solidFill>
                <a:srgbClr val="FFFFFF"/>
              </a:solidFill>
              <a:ln w="12700" cap="flat">
                <a:noFill/>
                <a:miter lim="400000"/>
              </a:ln>
              <a:effectLst/>
            </p:spPr>
            <p:txBody>
              <a:bodyPr wrap="square" lIns="45719" tIns="45719" rIns="45719" bIns="45719" numCol="1" anchor="t">
                <a:noAutofit/>
              </a:bodyPr>
              <a:lstStyle/>
              <a:p>
                <a:pPr>
                  <a:defRPr b="1">
                    <a:solidFill>
                      <a:srgbClr val="5B9BD5"/>
                    </a:solidFill>
                    <a:latin typeface="Calibri"/>
                    <a:ea typeface="Calibri"/>
                    <a:cs typeface="Calibri"/>
                    <a:sym typeface="Calibri"/>
                  </a:defRPr>
                </a:pPr>
                <a:endParaRPr/>
              </a:p>
            </p:txBody>
          </p:sp>
          <p:sp>
            <p:nvSpPr>
              <p:cNvPr id="566" name="Shape 566"/>
              <p:cNvSpPr txBox="1"/>
              <p:nvPr/>
            </p:nvSpPr>
            <p:spPr>
              <a:xfrm>
                <a:off x="0" y="0"/>
                <a:ext cx="944214" cy="28079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b="1">
                    <a:solidFill>
                      <a:srgbClr val="5B9BD5"/>
                    </a:solidFill>
                    <a:latin typeface="Calibri"/>
                    <a:ea typeface="Calibri"/>
                    <a:cs typeface="Calibri"/>
                    <a:sym typeface="Calibri"/>
                  </a:defRPr>
                </a:lvl1pPr>
              </a:lstStyle>
              <a:p>
                <a:r>
                  <a:t>FACILE</a:t>
                </a:r>
              </a:p>
            </p:txBody>
          </p:sp>
        </p:grpSp>
        <p:grpSp>
          <p:nvGrpSpPr>
            <p:cNvPr id="570" name="ZoneTexte 11"/>
            <p:cNvGrpSpPr/>
            <p:nvPr/>
          </p:nvGrpSpPr>
          <p:grpSpPr>
            <a:xfrm>
              <a:off x="3638456" y="12146"/>
              <a:ext cx="2034712" cy="280798"/>
              <a:chOff x="0" y="0"/>
              <a:chExt cx="2034711" cy="280796"/>
            </a:xfrm>
          </p:grpSpPr>
          <p:sp>
            <p:nvSpPr>
              <p:cNvPr id="568" name="Shape 568"/>
              <p:cNvSpPr/>
              <p:nvPr/>
            </p:nvSpPr>
            <p:spPr>
              <a:xfrm>
                <a:off x="0" y="0"/>
                <a:ext cx="2034712" cy="245660"/>
              </a:xfrm>
              <a:prstGeom prst="rect">
                <a:avLst/>
              </a:prstGeom>
              <a:solidFill>
                <a:srgbClr val="FFFFFF"/>
              </a:solidFill>
              <a:ln w="12700" cap="flat">
                <a:noFill/>
                <a:miter lim="400000"/>
              </a:ln>
              <a:effectLst/>
            </p:spPr>
            <p:txBody>
              <a:bodyPr wrap="square" lIns="45719" tIns="45719" rIns="45719" bIns="45719" numCol="1" anchor="t">
                <a:noAutofit/>
              </a:bodyPr>
              <a:lstStyle/>
              <a:p>
                <a:pPr>
                  <a:defRPr b="1">
                    <a:solidFill>
                      <a:srgbClr val="5B9BD5"/>
                    </a:solidFill>
                    <a:latin typeface="Calibri"/>
                    <a:ea typeface="Calibri"/>
                    <a:cs typeface="Calibri"/>
                    <a:sym typeface="Calibri"/>
                  </a:defRPr>
                </a:pPr>
                <a:endParaRPr/>
              </a:p>
            </p:txBody>
          </p:sp>
          <p:sp>
            <p:nvSpPr>
              <p:cNvPr id="569" name="Shape 569"/>
              <p:cNvSpPr txBox="1"/>
              <p:nvPr/>
            </p:nvSpPr>
            <p:spPr>
              <a:xfrm>
                <a:off x="0" y="0"/>
                <a:ext cx="2034712" cy="28079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b="1">
                    <a:solidFill>
                      <a:srgbClr val="5B9BD5"/>
                    </a:solidFill>
                    <a:latin typeface="Calibri"/>
                    <a:ea typeface="Calibri"/>
                    <a:cs typeface="Calibri"/>
                    <a:sym typeface="Calibri"/>
                  </a:defRPr>
                </a:lvl1pPr>
              </a:lstStyle>
              <a:p>
                <a:r>
                  <a:t>RAPIDE et EFFICACE</a:t>
                </a:r>
              </a:p>
            </p:txBody>
          </p:sp>
        </p:grpSp>
        <p:grpSp>
          <p:nvGrpSpPr>
            <p:cNvPr id="573" name="ZoneTexte 13"/>
            <p:cNvGrpSpPr/>
            <p:nvPr/>
          </p:nvGrpSpPr>
          <p:grpSpPr>
            <a:xfrm>
              <a:off x="744121" y="1041923"/>
              <a:ext cx="1653021" cy="280798"/>
              <a:chOff x="0" y="0"/>
              <a:chExt cx="1653020" cy="280796"/>
            </a:xfrm>
          </p:grpSpPr>
          <p:sp>
            <p:nvSpPr>
              <p:cNvPr id="571" name="Shape 571"/>
              <p:cNvSpPr/>
              <p:nvPr/>
            </p:nvSpPr>
            <p:spPr>
              <a:xfrm>
                <a:off x="0" y="0"/>
                <a:ext cx="1653021" cy="245661"/>
              </a:xfrm>
              <a:prstGeom prst="rect">
                <a:avLst/>
              </a:prstGeom>
              <a:solidFill>
                <a:srgbClr val="FFFFFF"/>
              </a:solidFill>
              <a:ln w="12700" cap="flat">
                <a:noFill/>
                <a:miter lim="400000"/>
              </a:ln>
              <a:effectLst/>
            </p:spPr>
            <p:txBody>
              <a:bodyPr wrap="square" lIns="45719" tIns="45719" rIns="45719" bIns="45719" numCol="1" anchor="t">
                <a:noAutofit/>
              </a:bodyPr>
              <a:lstStyle/>
              <a:p>
                <a:pPr>
                  <a:defRPr b="1">
                    <a:solidFill>
                      <a:srgbClr val="5B9BD5"/>
                    </a:solidFill>
                    <a:latin typeface="Calibri"/>
                    <a:ea typeface="Calibri"/>
                    <a:cs typeface="Calibri"/>
                    <a:sym typeface="Calibri"/>
                  </a:defRPr>
                </a:pPr>
                <a:endParaRPr/>
              </a:p>
            </p:txBody>
          </p:sp>
          <p:sp>
            <p:nvSpPr>
              <p:cNvPr id="572" name="Shape 572"/>
              <p:cNvSpPr txBox="1"/>
              <p:nvPr/>
            </p:nvSpPr>
            <p:spPr>
              <a:xfrm>
                <a:off x="0" y="0"/>
                <a:ext cx="1653021" cy="28079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b="1">
                    <a:solidFill>
                      <a:srgbClr val="5B9BD5"/>
                    </a:solidFill>
                    <a:latin typeface="Calibri"/>
                    <a:ea typeface="Calibri"/>
                    <a:cs typeface="Calibri"/>
                    <a:sym typeface="Calibri"/>
                  </a:defRPr>
                </a:lvl1pPr>
              </a:lstStyle>
              <a:p>
                <a:r>
                  <a:t>VISIBLE</a:t>
                </a:r>
              </a:p>
            </p:txBody>
          </p:sp>
        </p:grpSp>
        <p:grpSp>
          <p:nvGrpSpPr>
            <p:cNvPr id="576" name="ZoneTexte 9"/>
            <p:cNvGrpSpPr/>
            <p:nvPr/>
          </p:nvGrpSpPr>
          <p:grpSpPr>
            <a:xfrm>
              <a:off x="768733" y="2001692"/>
              <a:ext cx="1653021" cy="280798"/>
              <a:chOff x="0" y="0"/>
              <a:chExt cx="1653020" cy="280796"/>
            </a:xfrm>
          </p:grpSpPr>
          <p:sp>
            <p:nvSpPr>
              <p:cNvPr id="574" name="Shape 574"/>
              <p:cNvSpPr/>
              <p:nvPr/>
            </p:nvSpPr>
            <p:spPr>
              <a:xfrm>
                <a:off x="0" y="0"/>
                <a:ext cx="1653021" cy="245660"/>
              </a:xfrm>
              <a:prstGeom prst="rect">
                <a:avLst/>
              </a:prstGeom>
              <a:solidFill>
                <a:srgbClr val="FFFFFF"/>
              </a:solidFill>
              <a:ln w="12700" cap="flat">
                <a:noFill/>
                <a:miter lim="400000"/>
              </a:ln>
              <a:effectLst/>
            </p:spPr>
            <p:txBody>
              <a:bodyPr wrap="square" lIns="45719" tIns="45719" rIns="45719" bIns="45719" numCol="1" anchor="t">
                <a:noAutofit/>
              </a:bodyPr>
              <a:lstStyle/>
              <a:p>
                <a:pPr>
                  <a:defRPr b="1">
                    <a:solidFill>
                      <a:srgbClr val="5B9BD5"/>
                    </a:solidFill>
                    <a:latin typeface="Calibri"/>
                    <a:ea typeface="Calibri"/>
                    <a:cs typeface="Calibri"/>
                    <a:sym typeface="Calibri"/>
                  </a:defRPr>
                </a:pPr>
                <a:endParaRPr/>
              </a:p>
            </p:txBody>
          </p:sp>
          <p:sp>
            <p:nvSpPr>
              <p:cNvPr id="575" name="Shape 575"/>
              <p:cNvSpPr txBox="1"/>
              <p:nvPr/>
            </p:nvSpPr>
            <p:spPr>
              <a:xfrm>
                <a:off x="0" y="0"/>
                <a:ext cx="1653021" cy="28079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b="1">
                    <a:solidFill>
                      <a:srgbClr val="5B9BD5"/>
                    </a:solidFill>
                    <a:latin typeface="Calibri"/>
                    <a:ea typeface="Calibri"/>
                    <a:cs typeface="Calibri"/>
                    <a:sym typeface="Calibri"/>
                  </a:defRPr>
                </a:lvl1pPr>
              </a:lstStyle>
              <a:p>
                <a:r>
                  <a:t>IMPACT LOCAL</a:t>
                </a:r>
              </a:p>
            </p:txBody>
          </p:sp>
        </p:grpSp>
        <p:grpSp>
          <p:nvGrpSpPr>
            <p:cNvPr id="579" name="ZoneTexte 15"/>
            <p:cNvGrpSpPr/>
            <p:nvPr/>
          </p:nvGrpSpPr>
          <p:grpSpPr>
            <a:xfrm>
              <a:off x="3638456" y="1036656"/>
              <a:ext cx="2252276" cy="280798"/>
              <a:chOff x="0" y="0"/>
              <a:chExt cx="2252274" cy="280796"/>
            </a:xfrm>
          </p:grpSpPr>
          <p:sp>
            <p:nvSpPr>
              <p:cNvPr id="577" name="Shape 577"/>
              <p:cNvSpPr/>
              <p:nvPr/>
            </p:nvSpPr>
            <p:spPr>
              <a:xfrm>
                <a:off x="0" y="0"/>
                <a:ext cx="2252275" cy="245660"/>
              </a:xfrm>
              <a:prstGeom prst="rect">
                <a:avLst/>
              </a:prstGeom>
              <a:solidFill>
                <a:srgbClr val="FFFFFF"/>
              </a:solidFill>
              <a:ln w="12700" cap="flat">
                <a:noFill/>
                <a:miter lim="400000"/>
              </a:ln>
              <a:effectLst/>
            </p:spPr>
            <p:txBody>
              <a:bodyPr wrap="square" lIns="45719" tIns="45719" rIns="45719" bIns="45719" numCol="1" anchor="t">
                <a:noAutofit/>
              </a:bodyPr>
              <a:lstStyle/>
              <a:p>
                <a:pPr>
                  <a:defRPr b="1">
                    <a:solidFill>
                      <a:srgbClr val="5B9BD5"/>
                    </a:solidFill>
                    <a:latin typeface="Calibri"/>
                    <a:ea typeface="Calibri"/>
                    <a:cs typeface="Calibri"/>
                    <a:sym typeface="Calibri"/>
                  </a:defRPr>
                </a:pPr>
                <a:endParaRPr/>
              </a:p>
            </p:txBody>
          </p:sp>
          <p:sp>
            <p:nvSpPr>
              <p:cNvPr id="578" name="Shape 578"/>
              <p:cNvSpPr txBox="1"/>
              <p:nvPr/>
            </p:nvSpPr>
            <p:spPr>
              <a:xfrm>
                <a:off x="0" y="0"/>
                <a:ext cx="2252275" cy="28079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defRPr b="1">
                    <a:solidFill>
                      <a:srgbClr val="5B9BD5"/>
                    </a:solidFill>
                    <a:latin typeface="Calibri"/>
                    <a:ea typeface="Calibri"/>
                    <a:cs typeface="Calibri"/>
                    <a:sym typeface="Calibri"/>
                  </a:defRPr>
                </a:pPr>
                <a:r>
                  <a:t>B</a:t>
                </a:r>
                <a:r>
                  <a:rPr cap="all"/>
                  <a:t>éNéFICES OPéRATIONNELS</a:t>
                </a:r>
              </a:p>
            </p:txBody>
          </p:sp>
        </p:grpSp>
        <p:grpSp>
          <p:nvGrpSpPr>
            <p:cNvPr id="582" name="ZoneTexte 17"/>
            <p:cNvGrpSpPr/>
            <p:nvPr/>
          </p:nvGrpSpPr>
          <p:grpSpPr>
            <a:xfrm>
              <a:off x="3652268" y="1903999"/>
              <a:ext cx="2038815" cy="280798"/>
              <a:chOff x="0" y="0"/>
              <a:chExt cx="2038814" cy="280796"/>
            </a:xfrm>
          </p:grpSpPr>
          <p:sp>
            <p:nvSpPr>
              <p:cNvPr id="580" name="Shape 580"/>
              <p:cNvSpPr/>
              <p:nvPr/>
            </p:nvSpPr>
            <p:spPr>
              <a:xfrm>
                <a:off x="0" y="0"/>
                <a:ext cx="2038815" cy="245660"/>
              </a:xfrm>
              <a:prstGeom prst="rect">
                <a:avLst/>
              </a:prstGeom>
              <a:solidFill>
                <a:srgbClr val="FFFFFF"/>
              </a:solidFill>
              <a:ln w="12700" cap="flat">
                <a:noFill/>
                <a:miter lim="400000"/>
              </a:ln>
              <a:effectLst/>
            </p:spPr>
            <p:txBody>
              <a:bodyPr wrap="square" lIns="45719" tIns="45719" rIns="45719" bIns="45719" numCol="1" anchor="t">
                <a:noAutofit/>
              </a:bodyPr>
              <a:lstStyle/>
              <a:p>
                <a:pPr>
                  <a:defRPr b="1">
                    <a:solidFill>
                      <a:srgbClr val="5B9BD5"/>
                    </a:solidFill>
                    <a:latin typeface="Calibri"/>
                    <a:ea typeface="Calibri"/>
                    <a:cs typeface="Calibri"/>
                    <a:sym typeface="Calibri"/>
                  </a:defRPr>
                </a:pPr>
                <a:endParaRPr/>
              </a:p>
            </p:txBody>
          </p:sp>
          <p:sp>
            <p:nvSpPr>
              <p:cNvPr id="581" name="Shape 581"/>
              <p:cNvSpPr txBox="1"/>
              <p:nvPr/>
            </p:nvSpPr>
            <p:spPr>
              <a:xfrm>
                <a:off x="0" y="0"/>
                <a:ext cx="2038815" cy="28079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defRPr b="1">
                    <a:solidFill>
                      <a:srgbClr val="5B9BD5"/>
                    </a:solidFill>
                    <a:latin typeface="Calibri"/>
                    <a:ea typeface="Calibri"/>
                    <a:cs typeface="Calibri"/>
                    <a:sym typeface="Calibri"/>
                  </a:defRPr>
                </a:lvl1pPr>
              </a:lstStyle>
              <a:p>
                <a:r>
                  <a:t>VOUS OUVRE AU FUTUR</a:t>
                </a:r>
              </a:p>
            </p:txBody>
          </p:sp>
        </p:grpSp>
        <p:grpSp>
          <p:nvGrpSpPr>
            <p:cNvPr id="585" name="ZoneTexte 19"/>
            <p:cNvGrpSpPr/>
            <p:nvPr/>
          </p:nvGrpSpPr>
          <p:grpSpPr>
            <a:xfrm>
              <a:off x="744121" y="269032"/>
              <a:ext cx="1836000" cy="698330"/>
              <a:chOff x="0" y="0"/>
              <a:chExt cx="1835998" cy="698329"/>
            </a:xfrm>
          </p:grpSpPr>
          <p:sp>
            <p:nvSpPr>
              <p:cNvPr id="583" name="Shape 583"/>
              <p:cNvSpPr/>
              <p:nvPr/>
            </p:nvSpPr>
            <p:spPr>
              <a:xfrm>
                <a:off x="0" y="-1"/>
                <a:ext cx="1835999" cy="698331"/>
              </a:xfrm>
              <a:prstGeom prst="rect">
                <a:avLst/>
              </a:prstGeom>
              <a:solidFill>
                <a:srgbClr val="FFFFFF"/>
              </a:solidFill>
              <a:ln w="12700" cap="flat">
                <a:noFill/>
                <a:miter lim="400000"/>
              </a:ln>
              <a:effectLst/>
            </p:spPr>
            <p:txBody>
              <a:bodyPr wrap="square" lIns="45719" tIns="45719" rIns="45719" bIns="45719" numCol="1" anchor="t">
                <a:noAutofit/>
              </a:bodyPr>
              <a:lstStyle/>
              <a:p>
                <a:pPr>
                  <a:defRPr sz="800"/>
                </a:pPr>
                <a:endParaRPr/>
              </a:p>
            </p:txBody>
          </p:sp>
          <p:sp>
            <p:nvSpPr>
              <p:cNvPr id="584" name="Shape 584"/>
              <p:cNvSpPr txBox="1"/>
              <p:nvPr/>
            </p:nvSpPr>
            <p:spPr>
              <a:xfrm>
                <a:off x="0" y="-1"/>
                <a:ext cx="1835999" cy="54531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marL="107999" indent="-107999">
                  <a:buClr>
                    <a:srgbClr val="000000"/>
                  </a:buClr>
                  <a:buSzPct val="100000"/>
                  <a:buFont typeface="Arial"/>
                  <a:buChar char="•"/>
                  <a:defRPr sz="800"/>
                </a:pPr>
                <a:r>
                  <a:t>Des solutions techniques adaptées à vos besoins</a:t>
                </a:r>
              </a:p>
              <a:p>
                <a:pPr marL="107999" indent="-107999">
                  <a:buClr>
                    <a:srgbClr val="000000"/>
                  </a:buClr>
                  <a:buSzPct val="100000"/>
                  <a:buFont typeface="Arial"/>
                  <a:buChar char="•"/>
                  <a:defRPr sz="800"/>
                </a:pPr>
                <a:r>
                  <a:t>Des préconisations simples pour vous accompagner dans vos choix</a:t>
                </a:r>
              </a:p>
            </p:txBody>
          </p:sp>
        </p:grpSp>
        <p:grpSp>
          <p:nvGrpSpPr>
            <p:cNvPr id="588" name="ZoneTexte 20"/>
            <p:cNvGrpSpPr/>
            <p:nvPr/>
          </p:nvGrpSpPr>
          <p:grpSpPr>
            <a:xfrm>
              <a:off x="755157" y="1279508"/>
              <a:ext cx="1872000" cy="545315"/>
              <a:chOff x="0" y="0"/>
              <a:chExt cx="1871998" cy="545314"/>
            </a:xfrm>
          </p:grpSpPr>
          <p:sp>
            <p:nvSpPr>
              <p:cNvPr id="586" name="Shape 586"/>
              <p:cNvSpPr/>
              <p:nvPr/>
            </p:nvSpPr>
            <p:spPr>
              <a:xfrm>
                <a:off x="0" y="0"/>
                <a:ext cx="1871999" cy="417864"/>
              </a:xfrm>
              <a:prstGeom prst="rect">
                <a:avLst/>
              </a:prstGeom>
              <a:solidFill>
                <a:srgbClr val="FFFFFF"/>
              </a:solidFill>
              <a:ln w="12700" cap="flat">
                <a:noFill/>
                <a:miter lim="400000"/>
              </a:ln>
              <a:effectLst/>
            </p:spPr>
            <p:txBody>
              <a:bodyPr wrap="square" lIns="45719" tIns="45719" rIns="45719" bIns="45719" numCol="1" anchor="t">
                <a:noAutofit/>
              </a:bodyPr>
              <a:lstStyle/>
              <a:p>
                <a:pPr>
                  <a:defRPr sz="800"/>
                </a:pPr>
                <a:endParaRPr/>
              </a:p>
            </p:txBody>
          </p:sp>
          <p:sp>
            <p:nvSpPr>
              <p:cNvPr id="587" name="Shape 587"/>
              <p:cNvSpPr txBox="1"/>
              <p:nvPr/>
            </p:nvSpPr>
            <p:spPr>
              <a:xfrm>
                <a:off x="0" y="0"/>
                <a:ext cx="1871999" cy="54531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marL="107999" indent="-107999">
                  <a:buClr>
                    <a:srgbClr val="000000"/>
                  </a:buClr>
                  <a:buSzPct val="100000"/>
                  <a:buFont typeface="Arial"/>
                  <a:buChar char="•"/>
                  <a:defRPr sz="800"/>
                </a:pPr>
                <a:r>
                  <a:t>Le public peut visualiser les progrès accomplis</a:t>
                </a:r>
              </a:p>
              <a:p>
                <a:pPr marL="107999" indent="-107999">
                  <a:buClr>
                    <a:srgbClr val="000000"/>
                  </a:buClr>
                  <a:buSzPct val="100000"/>
                  <a:buFont typeface="Arial"/>
                  <a:buChar char="•"/>
                  <a:defRPr sz="800"/>
                </a:pPr>
                <a:r>
                  <a:t>Un public sensibilisé, c’est la clé du changement</a:t>
                </a:r>
              </a:p>
            </p:txBody>
          </p:sp>
        </p:grpSp>
        <p:grpSp>
          <p:nvGrpSpPr>
            <p:cNvPr id="591" name="ZoneTexte 21"/>
            <p:cNvGrpSpPr/>
            <p:nvPr/>
          </p:nvGrpSpPr>
          <p:grpSpPr>
            <a:xfrm>
              <a:off x="779769" y="2253965"/>
              <a:ext cx="1872000" cy="645694"/>
              <a:chOff x="0" y="0"/>
              <a:chExt cx="1871998" cy="645693"/>
            </a:xfrm>
          </p:grpSpPr>
          <p:sp>
            <p:nvSpPr>
              <p:cNvPr id="589" name="Shape 589"/>
              <p:cNvSpPr/>
              <p:nvPr/>
            </p:nvSpPr>
            <p:spPr>
              <a:xfrm>
                <a:off x="0" y="-1"/>
                <a:ext cx="1871999" cy="645695"/>
              </a:xfrm>
              <a:prstGeom prst="rect">
                <a:avLst/>
              </a:prstGeom>
              <a:solidFill>
                <a:srgbClr val="FFFFFF"/>
              </a:solidFill>
              <a:ln w="12700" cap="flat">
                <a:noFill/>
                <a:miter lim="400000"/>
              </a:ln>
              <a:effectLst/>
            </p:spPr>
            <p:txBody>
              <a:bodyPr wrap="square" lIns="45719" tIns="45719" rIns="45719" bIns="45719" numCol="1" anchor="t">
                <a:noAutofit/>
              </a:bodyPr>
              <a:lstStyle/>
              <a:p>
                <a:pPr>
                  <a:defRPr sz="800">
                    <a:latin typeface="Calibri"/>
                    <a:ea typeface="Calibri"/>
                    <a:cs typeface="Calibri"/>
                    <a:sym typeface="Calibri"/>
                  </a:defRPr>
                </a:pPr>
                <a:endParaRPr/>
              </a:p>
            </p:txBody>
          </p:sp>
          <p:sp>
            <p:nvSpPr>
              <p:cNvPr id="590" name="Shape 590"/>
              <p:cNvSpPr txBox="1"/>
              <p:nvPr/>
            </p:nvSpPr>
            <p:spPr>
              <a:xfrm>
                <a:off x="0" y="-1"/>
                <a:ext cx="1871999" cy="54531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defRPr sz="800"/>
                </a:pPr>
                <a:r>
                  <a:t>Plus d’activité économique, plus d’emploi : implémentation et services peuvent être réalisés par des entreprises locales</a:t>
                </a:r>
              </a:p>
            </p:txBody>
          </p:sp>
        </p:grpSp>
        <p:grpSp>
          <p:nvGrpSpPr>
            <p:cNvPr id="594" name="ZoneTexte 22"/>
            <p:cNvGrpSpPr/>
            <p:nvPr/>
          </p:nvGrpSpPr>
          <p:grpSpPr>
            <a:xfrm>
              <a:off x="3638456" y="266329"/>
              <a:ext cx="2088000" cy="586916"/>
              <a:chOff x="0" y="0"/>
              <a:chExt cx="2087999" cy="586915"/>
            </a:xfrm>
          </p:grpSpPr>
          <p:sp>
            <p:nvSpPr>
              <p:cNvPr id="592" name="Shape 592"/>
              <p:cNvSpPr/>
              <p:nvPr/>
            </p:nvSpPr>
            <p:spPr>
              <a:xfrm>
                <a:off x="-1" y="0"/>
                <a:ext cx="2088001" cy="586915"/>
              </a:xfrm>
              <a:prstGeom prst="rect">
                <a:avLst/>
              </a:prstGeom>
              <a:solidFill>
                <a:srgbClr val="FFFFFF"/>
              </a:solidFill>
              <a:ln w="12700" cap="flat">
                <a:noFill/>
                <a:miter lim="400000"/>
              </a:ln>
              <a:effectLst/>
            </p:spPr>
            <p:txBody>
              <a:bodyPr wrap="square" lIns="45719" tIns="45719" rIns="45719" bIns="45719" numCol="1" anchor="t">
                <a:noAutofit/>
              </a:bodyPr>
              <a:lstStyle/>
              <a:p>
                <a:pPr>
                  <a:defRPr sz="800"/>
                </a:pPr>
                <a:endParaRPr/>
              </a:p>
            </p:txBody>
          </p:sp>
          <p:sp>
            <p:nvSpPr>
              <p:cNvPr id="593" name="Shape 593"/>
              <p:cNvSpPr txBox="1"/>
              <p:nvPr/>
            </p:nvSpPr>
            <p:spPr>
              <a:xfrm>
                <a:off x="-1" y="0"/>
                <a:ext cx="2088001" cy="54531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marL="107999" indent="-107999">
                  <a:buClr>
                    <a:srgbClr val="000000"/>
                  </a:buClr>
                  <a:buSzPct val="100000"/>
                  <a:buFont typeface="Arial"/>
                  <a:buChar char="•"/>
                  <a:defRPr sz="800"/>
                </a:pPr>
                <a:r>
                  <a:t>Mesure et affichage des consommations énergétiques : une réduction immédiate !</a:t>
                </a:r>
                <a:endParaRPr>
                  <a:latin typeface="Calibri"/>
                  <a:ea typeface="Calibri"/>
                  <a:cs typeface="Calibri"/>
                  <a:sym typeface="Calibri"/>
                </a:endParaRPr>
              </a:p>
              <a:p>
                <a:pPr marL="107999" indent="-107999">
                  <a:buClr>
                    <a:srgbClr val="000000"/>
                  </a:buClr>
                  <a:buSzPct val="100000"/>
                  <a:buFont typeface="Arial"/>
                  <a:buChar char="•"/>
                  <a:defRPr sz="800"/>
                </a:pPr>
                <a:r>
                  <a:t>Pilotage numérique des consommations : une optimisation en continu</a:t>
                </a:r>
              </a:p>
            </p:txBody>
          </p:sp>
        </p:grpSp>
        <p:grpSp>
          <p:nvGrpSpPr>
            <p:cNvPr id="597" name="ZoneTexte 23"/>
            <p:cNvGrpSpPr/>
            <p:nvPr/>
          </p:nvGrpSpPr>
          <p:grpSpPr>
            <a:xfrm>
              <a:off x="3674729" y="1274238"/>
              <a:ext cx="1982446" cy="580354"/>
              <a:chOff x="0" y="0"/>
              <a:chExt cx="1982445" cy="580353"/>
            </a:xfrm>
          </p:grpSpPr>
          <p:sp>
            <p:nvSpPr>
              <p:cNvPr id="595" name="Shape 595"/>
              <p:cNvSpPr/>
              <p:nvPr/>
            </p:nvSpPr>
            <p:spPr>
              <a:xfrm>
                <a:off x="-1" y="0"/>
                <a:ext cx="1982447" cy="580353"/>
              </a:xfrm>
              <a:prstGeom prst="rect">
                <a:avLst/>
              </a:prstGeom>
              <a:solidFill>
                <a:srgbClr val="FFFFFF"/>
              </a:solidFill>
              <a:ln w="12700" cap="flat">
                <a:noFill/>
                <a:miter lim="400000"/>
              </a:ln>
              <a:effectLst/>
            </p:spPr>
            <p:txBody>
              <a:bodyPr wrap="square" lIns="45719" tIns="45719" rIns="45719" bIns="45719" numCol="1" anchor="t">
                <a:noAutofit/>
              </a:bodyPr>
              <a:lstStyle/>
              <a:p>
                <a:pPr>
                  <a:defRPr sz="800"/>
                </a:pPr>
                <a:endParaRPr/>
              </a:p>
            </p:txBody>
          </p:sp>
          <p:sp>
            <p:nvSpPr>
              <p:cNvPr id="596" name="Shape 596"/>
              <p:cNvSpPr txBox="1"/>
              <p:nvPr/>
            </p:nvSpPr>
            <p:spPr>
              <a:xfrm>
                <a:off x="-1" y="0"/>
                <a:ext cx="1982447" cy="43101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defRPr sz="800"/>
                </a:pPr>
                <a:r>
                  <a:t>Economies d’énergies, mais aussi :</a:t>
                </a:r>
                <a:endParaRPr>
                  <a:latin typeface="Calibri"/>
                  <a:ea typeface="Calibri"/>
                  <a:cs typeface="Calibri"/>
                  <a:sym typeface="Calibri"/>
                </a:endParaRPr>
              </a:p>
              <a:p>
                <a:pPr marL="107999" indent="-107999">
                  <a:buClr>
                    <a:srgbClr val="000000"/>
                  </a:buClr>
                  <a:buSzPct val="100000"/>
                  <a:buFont typeface="Arial"/>
                  <a:buChar char="•"/>
                  <a:defRPr sz="800"/>
                </a:pPr>
                <a:r>
                  <a:t>confort et services aux occupants</a:t>
                </a:r>
                <a:endParaRPr>
                  <a:latin typeface="Calibri"/>
                  <a:ea typeface="Calibri"/>
                  <a:cs typeface="Calibri"/>
                  <a:sym typeface="Calibri"/>
                </a:endParaRPr>
              </a:p>
              <a:p>
                <a:pPr marL="107999" indent="-107999">
                  <a:buClr>
                    <a:srgbClr val="000000"/>
                  </a:buClr>
                  <a:buSzPct val="100000"/>
                  <a:buFont typeface="Arial"/>
                  <a:buChar char="•"/>
                  <a:defRPr sz="800"/>
                </a:pPr>
                <a:r>
                  <a:t>exploitation plus simple et efficace</a:t>
                </a:r>
              </a:p>
            </p:txBody>
          </p:sp>
        </p:grpSp>
        <p:grpSp>
          <p:nvGrpSpPr>
            <p:cNvPr id="600" name="ZoneTexte 24"/>
            <p:cNvGrpSpPr/>
            <p:nvPr/>
          </p:nvGrpSpPr>
          <p:grpSpPr>
            <a:xfrm>
              <a:off x="3690548" y="2157638"/>
              <a:ext cx="2167653" cy="586917"/>
              <a:chOff x="0" y="0"/>
              <a:chExt cx="2167651" cy="586916"/>
            </a:xfrm>
          </p:grpSpPr>
          <p:sp>
            <p:nvSpPr>
              <p:cNvPr id="598" name="Shape 598"/>
              <p:cNvSpPr/>
              <p:nvPr/>
            </p:nvSpPr>
            <p:spPr>
              <a:xfrm>
                <a:off x="0" y="-1"/>
                <a:ext cx="2167652" cy="586918"/>
              </a:xfrm>
              <a:prstGeom prst="rect">
                <a:avLst/>
              </a:prstGeom>
              <a:solidFill>
                <a:srgbClr val="FFFFFF"/>
              </a:solidFill>
              <a:ln w="12700" cap="flat">
                <a:noFill/>
                <a:miter lim="400000"/>
              </a:ln>
              <a:effectLst/>
            </p:spPr>
            <p:txBody>
              <a:bodyPr wrap="square" lIns="45719" tIns="45719" rIns="45719" bIns="45719" numCol="1" anchor="t">
                <a:noAutofit/>
              </a:bodyPr>
              <a:lstStyle/>
              <a:p>
                <a:pPr>
                  <a:defRPr sz="800">
                    <a:latin typeface="Calibri"/>
                    <a:ea typeface="Calibri"/>
                    <a:cs typeface="Calibri"/>
                    <a:sym typeface="Calibri"/>
                  </a:defRPr>
                </a:pPr>
                <a:endParaRPr/>
              </a:p>
            </p:txBody>
          </p:sp>
          <p:sp>
            <p:nvSpPr>
              <p:cNvPr id="599" name="Shape 599"/>
              <p:cNvSpPr txBox="1"/>
              <p:nvPr/>
            </p:nvSpPr>
            <p:spPr>
              <a:xfrm>
                <a:off x="0" y="-1"/>
                <a:ext cx="2167652" cy="54531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p>
                <a:pPr>
                  <a:defRPr sz="800"/>
                </a:pPr>
                <a:r>
                  <a:t>Systèmes ouverts et interopérables qui vous laissent toute liberté d’exploitation et d’évolutivité (</a:t>
                </a:r>
                <a:r>
                  <a:rPr cap="all"/>
                  <a:t>é</a:t>
                </a:r>
                <a:r>
                  <a:t>coQuartiers, mobilité électrique…)</a:t>
                </a:r>
              </a:p>
            </p:txBody>
          </p:sp>
        </p:grpSp>
      </p:gr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 name="Espace réservé du pied de page 5"/>
          <p:cNvSpPr txBox="1"/>
          <p:nvPr/>
        </p:nvSpPr>
        <p:spPr>
          <a:xfrm>
            <a:off x="359999" y="4899999"/>
            <a:ext cx="5904002"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700" b="1"/>
            </a:lvl1pPr>
          </a:lstStyle>
          <a:p>
            <a:r>
              <a:t>Coordination interministérielle du plan de rénovation énergétique des bâtiments</a:t>
            </a:r>
          </a:p>
        </p:txBody>
      </p:sp>
      <p:grpSp>
        <p:nvGrpSpPr>
          <p:cNvPr id="606" name="Espace réservé pour une image  4"/>
          <p:cNvGrpSpPr/>
          <p:nvPr/>
        </p:nvGrpSpPr>
        <p:grpSpPr>
          <a:xfrm>
            <a:off x="0" y="738000"/>
            <a:ext cx="9144000" cy="4406401"/>
            <a:chOff x="0" y="0"/>
            <a:chExt cx="9144000" cy="4406400"/>
          </a:xfrm>
        </p:grpSpPr>
        <p:sp>
          <p:nvSpPr>
            <p:cNvPr id="604" name="Shape 604"/>
            <p:cNvSpPr/>
            <p:nvPr/>
          </p:nvSpPr>
          <p:spPr>
            <a:xfrm>
              <a:off x="0" y="0"/>
              <a:ext cx="9144000" cy="4406401"/>
            </a:xfrm>
            <a:prstGeom prst="rect">
              <a:avLst/>
            </a:prstGeom>
            <a:solidFill>
              <a:srgbClr val="D9D9D9"/>
            </a:solidFill>
            <a:ln w="12700" cap="flat">
              <a:noFill/>
              <a:miter lim="400000"/>
            </a:ln>
            <a:effectLst/>
          </p:spPr>
          <p:txBody>
            <a:bodyPr wrap="square" lIns="45719" tIns="45719" rIns="45719" bIns="45719" numCol="1" anchor="ctr">
              <a:noAutofit/>
            </a:bodyPr>
            <a:lstStyle/>
            <a:p>
              <a:endParaRPr/>
            </a:p>
          </p:txBody>
        </p:sp>
        <p:pic>
          <p:nvPicPr>
            <p:cNvPr id="605" name="image29.jpeg"/>
            <p:cNvPicPr>
              <a:picLocks noChangeAspect="1"/>
            </p:cNvPicPr>
            <p:nvPr/>
          </p:nvPicPr>
          <p:blipFill>
            <a:blip r:embed="rId2">
              <a:alphaModFix amt="28000"/>
            </a:blip>
            <a:srcRect t="13733" b="13733"/>
            <a:stretch>
              <a:fillRect/>
            </a:stretch>
          </p:blipFill>
          <p:spPr>
            <a:xfrm>
              <a:off x="0" y="0"/>
              <a:ext cx="9144000" cy="4406401"/>
            </a:xfrm>
            <a:prstGeom prst="rect">
              <a:avLst/>
            </a:prstGeom>
            <a:ln w="12700" cap="flat">
              <a:noFill/>
              <a:miter lim="400000"/>
            </a:ln>
            <a:effectLst/>
          </p:spPr>
        </p:pic>
      </p:grpSp>
      <p:sp>
        <p:nvSpPr>
          <p:cNvPr id="607" name="Titre 2"/>
          <p:cNvSpPr txBox="1">
            <a:spLocks noGrp="1"/>
          </p:cNvSpPr>
          <p:nvPr>
            <p:ph type="title"/>
          </p:nvPr>
        </p:nvSpPr>
        <p:spPr>
          <a:xfrm>
            <a:off x="359999" y="738000"/>
            <a:ext cx="8424000" cy="4046400"/>
          </a:xfrm>
          <a:prstGeom prst="rect">
            <a:avLst/>
          </a:prstGeom>
        </p:spPr>
        <p:txBody>
          <a:bodyPr/>
          <a:lstStyle/>
          <a:p>
            <a:pPr>
              <a:buSzPct val="100000"/>
              <a:buAutoNum type="arabicPeriod" startAt="3"/>
            </a:pPr>
            <a:r>
              <a:t>Pourquoi dois-je rénover </a:t>
            </a:r>
            <a:br/>
            <a:r>
              <a:t>mes bâtiments scolaires ?</a:t>
            </a:r>
          </a:p>
        </p:txBody>
      </p:sp>
      <p:sp>
        <p:nvSpPr>
          <p:cNvPr id="608" name="Espace réservé du numéro de diapositive 6"/>
          <p:cNvSpPr txBox="1">
            <a:spLocks noGrp="1"/>
          </p:cNvSpPr>
          <p:nvPr>
            <p:ph type="sldNum" sz="quarter" idx="2"/>
          </p:nvPr>
        </p:nvSpPr>
        <p:spPr>
          <a:xfrm>
            <a:off x="7486999" y="4899999"/>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47</a:t>
            </a:fld>
            <a:endParaRPr/>
          </a:p>
        </p:txBody>
      </p:sp>
      <p:sp>
        <p:nvSpPr>
          <p:cNvPr id="609" name="Google Shape;437;p51"/>
          <p:cNvSpPr txBox="1"/>
          <p:nvPr/>
        </p:nvSpPr>
        <p:spPr>
          <a:xfrm rot="16200000">
            <a:off x="8379318" y="4105073"/>
            <a:ext cx="1211147" cy="1457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6000" tIns="36000" rIns="36000" bIns="36000">
            <a:spAutoFit/>
          </a:bodyPr>
          <a:lstStyle>
            <a:lvl1pPr>
              <a:defRPr sz="600" i="1"/>
            </a:lvl1pPr>
          </a:lstStyle>
          <a:p>
            <a:r>
              <a:t>© Laurent Mignaux- Terra</a:t>
            </a:r>
          </a:p>
        </p:txBody>
      </p:sp>
      <p:sp>
        <p:nvSpPr>
          <p:cNvPr id="610" name="Google Shape;165;p29"/>
          <p:cNvSpPr txBox="1"/>
          <p:nvPr/>
        </p:nvSpPr>
        <p:spPr>
          <a:xfrm>
            <a:off x="7425766" y="4899998"/>
            <a:ext cx="971497"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r">
              <a:defRPr sz="700" b="1"/>
            </a:lvl1pPr>
          </a:lstStyle>
          <a:p>
            <a:r>
              <a:t>juillet 2020</a:t>
            </a: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 name="Espace réservé du pied de page 4"/>
          <p:cNvSpPr txBox="1"/>
          <p:nvPr/>
        </p:nvSpPr>
        <p:spPr>
          <a:xfrm>
            <a:off x="359999" y="4899999"/>
            <a:ext cx="5904002"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700" b="1"/>
            </a:lvl1pPr>
          </a:lstStyle>
          <a:p>
            <a:r>
              <a:t>Coordination interministérielle du plan de rénovation énergétique des bâtiments</a:t>
            </a:r>
          </a:p>
        </p:txBody>
      </p:sp>
      <p:sp>
        <p:nvSpPr>
          <p:cNvPr id="613" name="Titre 1"/>
          <p:cNvSpPr txBox="1">
            <a:spLocks noGrp="1"/>
          </p:cNvSpPr>
          <p:nvPr>
            <p:ph type="title"/>
          </p:nvPr>
        </p:nvSpPr>
        <p:spPr>
          <a:xfrm>
            <a:off x="360000" y="899588"/>
            <a:ext cx="8424000" cy="720001"/>
          </a:xfrm>
          <a:prstGeom prst="rect">
            <a:avLst/>
          </a:prstGeom>
        </p:spPr>
        <p:txBody>
          <a:bodyPr/>
          <a:lstStyle/>
          <a:p>
            <a:pPr defTabSz="841247">
              <a:defRPr sz="2576"/>
            </a:pPr>
            <a:r>
              <a:t>L’école, lieu et vecteur d’actions </a:t>
            </a:r>
            <a:br/>
            <a:r>
              <a:t>en faveur de la transition écologique</a:t>
            </a:r>
          </a:p>
        </p:txBody>
      </p:sp>
      <p:sp>
        <p:nvSpPr>
          <p:cNvPr id="614" name="Espace réservé du texte 2"/>
          <p:cNvSpPr txBox="1">
            <a:spLocks noGrp="1"/>
          </p:cNvSpPr>
          <p:nvPr>
            <p:ph type="body" sz="quarter" idx="1"/>
          </p:nvPr>
        </p:nvSpPr>
        <p:spPr>
          <a:xfrm>
            <a:off x="359998" y="2206701"/>
            <a:ext cx="3616256" cy="2308149"/>
          </a:xfrm>
          <a:prstGeom prst="rect">
            <a:avLst/>
          </a:prstGeom>
        </p:spPr>
        <p:txBody>
          <a:bodyPr>
            <a:normAutofit lnSpcReduction="10000"/>
          </a:bodyPr>
          <a:lstStyle/>
          <a:p>
            <a:pPr marL="0" algn="just">
              <a:spcBef>
                <a:spcPts val="600"/>
              </a:spcBef>
              <a:defRPr sz="1400" b="1">
                <a:solidFill>
                  <a:srgbClr val="E1000F"/>
                </a:solidFill>
              </a:defRPr>
            </a:pPr>
            <a:r>
              <a:t>50 millions de m</a:t>
            </a:r>
            <a:r>
              <a:rPr baseline="30000"/>
              <a:t>2</a:t>
            </a:r>
            <a:r>
              <a:t> </a:t>
            </a:r>
            <a:r>
              <a:rPr sz="1000" b="0">
                <a:solidFill>
                  <a:srgbClr val="000000"/>
                </a:solidFill>
              </a:rPr>
              <a:t>la surface de plancher totale des écoles publiques</a:t>
            </a:r>
          </a:p>
          <a:p>
            <a:pPr marL="0" algn="just">
              <a:defRPr sz="1400" b="1">
                <a:solidFill>
                  <a:srgbClr val="E1000F"/>
                </a:solidFill>
              </a:defRPr>
            </a:pPr>
            <a:r>
              <a:t>5,8 millions d’élèves </a:t>
            </a:r>
            <a:endParaRPr sz="800" b="0" i="1">
              <a:solidFill>
                <a:srgbClr val="000000"/>
              </a:solidFill>
            </a:endParaRPr>
          </a:p>
          <a:p>
            <a:pPr marL="0" algn="just">
              <a:defRPr sz="1400" b="1">
                <a:solidFill>
                  <a:srgbClr val="E1000F"/>
                </a:solidFill>
              </a:defRPr>
            </a:pPr>
            <a:endParaRPr sz="800" b="0" i="1">
              <a:solidFill>
                <a:srgbClr val="000000"/>
              </a:solidFill>
            </a:endParaRPr>
          </a:p>
          <a:p>
            <a:pPr marL="0" algn="just">
              <a:defRPr sz="1400" b="1">
                <a:solidFill>
                  <a:srgbClr val="E1000F"/>
                </a:solidFill>
              </a:defRPr>
            </a:pPr>
            <a:r>
              <a:t>7,3 TWh </a:t>
            </a:r>
            <a:r>
              <a:rPr sz="1000" b="0">
                <a:solidFill>
                  <a:srgbClr val="000000"/>
                </a:solidFill>
              </a:rPr>
              <a:t>la consommation énergétique des écoles en 2017 </a:t>
            </a:r>
            <a:r>
              <a:rPr sz="900" b="0">
                <a:solidFill>
                  <a:srgbClr val="000000"/>
                </a:solidFill>
              </a:rPr>
              <a:t>soit :</a:t>
            </a:r>
            <a:endParaRPr sz="900" i="1"/>
          </a:p>
          <a:p>
            <a:pPr marL="396000" lvl="1" indent="-172800" algn="just">
              <a:spcBef>
                <a:spcPts val="400"/>
              </a:spcBef>
              <a:buClr>
                <a:srgbClr val="E1000F"/>
              </a:buClr>
              <a:buSzPct val="100000"/>
              <a:buFont typeface="Arial"/>
              <a:defRPr sz="1400" b="1">
                <a:solidFill>
                  <a:srgbClr val="000091"/>
                </a:solidFill>
              </a:defRPr>
            </a:pPr>
            <a:r>
              <a:t>30 % </a:t>
            </a:r>
            <a:r>
              <a:rPr sz="1000" b="0">
                <a:solidFill>
                  <a:srgbClr val="000000"/>
                </a:solidFill>
              </a:rPr>
              <a:t>de la consommation des bâtiments communaux : les écoles demeurent le type de bâtiment le plus consommateur devant les équipements sportifs et les bâtiments socioculturels</a:t>
            </a:r>
            <a:r>
              <a:rPr sz="1000" b="0" i="1">
                <a:solidFill>
                  <a:srgbClr val="000000"/>
                </a:solidFill>
              </a:rPr>
              <a:t>.</a:t>
            </a:r>
            <a:endParaRPr sz="900"/>
          </a:p>
          <a:p>
            <a:pPr marL="396000" lvl="1" indent="-172800" algn="just">
              <a:spcBef>
                <a:spcPts val="600"/>
              </a:spcBef>
              <a:buClr>
                <a:srgbClr val="E1000F"/>
              </a:buClr>
              <a:buSzPct val="100000"/>
              <a:buFont typeface="Arial"/>
              <a:defRPr sz="1400" b="1">
                <a:solidFill>
                  <a:srgbClr val="000091"/>
                </a:solidFill>
              </a:defRPr>
            </a:pPr>
            <a:r>
              <a:t>59 % </a:t>
            </a:r>
            <a:r>
              <a:rPr sz="1000" b="0">
                <a:solidFill>
                  <a:srgbClr val="000000"/>
                </a:solidFill>
              </a:rPr>
              <a:t>des écoles primaires ont une surface inférieure à 1 000 m</a:t>
            </a:r>
            <a:r>
              <a:rPr sz="1000" b="0" baseline="30000">
                <a:solidFill>
                  <a:srgbClr val="000000"/>
                </a:solidFill>
              </a:rPr>
              <a:t>2</a:t>
            </a:r>
            <a:r>
              <a:rPr sz="1000" b="0">
                <a:solidFill>
                  <a:srgbClr val="000000"/>
                </a:solidFill>
              </a:rPr>
              <a:t> (73 % pour les communes de moins de 10 000 habitants), non soumise au décret Tertiaire.</a:t>
            </a:r>
          </a:p>
        </p:txBody>
      </p:sp>
      <p:sp>
        <p:nvSpPr>
          <p:cNvPr id="615" name="Espace réservé du texte 3"/>
          <p:cNvSpPr txBox="1">
            <a:spLocks noGrp="1"/>
          </p:cNvSpPr>
          <p:nvPr>
            <p:ph type="body" idx="21"/>
          </p:nvPr>
        </p:nvSpPr>
        <p:spPr>
          <a:xfrm>
            <a:off x="3342070" y="179918"/>
            <a:ext cx="5472001" cy="360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3157154" indent="-276225" algn="r">
              <a:spcBef>
                <a:spcPts val="0"/>
              </a:spcBef>
              <a:buClr>
                <a:srgbClr val="000000"/>
              </a:buClr>
              <a:buSzPts val="700"/>
              <a:buAutoNum type="arabicPeriod" startAt="3"/>
              <a:defRPr sz="700" b="1"/>
            </a:pPr>
            <a:r>
              <a:t>Pourquoi dois-je rénover mes bâtiments scolaires ?</a:t>
            </a:r>
          </a:p>
          <a:p>
            <a:pPr marL="0" indent="180975" algn="r">
              <a:spcBef>
                <a:spcPts val="0"/>
              </a:spcBef>
              <a:buClr>
                <a:srgbClr val="000000"/>
              </a:buClr>
              <a:defRPr sz="700"/>
            </a:pPr>
            <a:r>
              <a:t>L’école, lieu et vecteur d’actions </a:t>
            </a:r>
            <a:br/>
            <a:r>
              <a:t>en faveur de la transition écologique</a:t>
            </a:r>
          </a:p>
        </p:txBody>
      </p:sp>
      <p:sp>
        <p:nvSpPr>
          <p:cNvPr id="616" name="Espace réservé du texte 2"/>
          <p:cNvSpPr txBox="1"/>
          <p:nvPr/>
        </p:nvSpPr>
        <p:spPr>
          <a:xfrm>
            <a:off x="4533900" y="2211741"/>
            <a:ext cx="3854450" cy="8340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just">
              <a:spcBef>
                <a:spcPts val="600"/>
              </a:spcBef>
              <a:defRPr b="1">
                <a:solidFill>
                  <a:srgbClr val="E1000F"/>
                </a:solidFill>
              </a:defRPr>
            </a:pPr>
            <a:r>
              <a:t>8 milliards € par an </a:t>
            </a:r>
            <a:r>
              <a:rPr sz="1000" b="0">
                <a:solidFill>
                  <a:srgbClr val="000000"/>
                </a:solidFill>
              </a:rPr>
              <a:t>: l’investissement des collectivités locales dans les bâtiments scolaires (écoles, collèges, lycées)</a:t>
            </a:r>
            <a:endParaRPr sz="1000"/>
          </a:p>
          <a:p>
            <a:pPr algn="just">
              <a:spcBef>
                <a:spcPts val="600"/>
              </a:spcBef>
              <a:defRPr sz="1000" b="1"/>
            </a:pPr>
            <a:r>
              <a:t>L’investissement de la moitié de ce budget d’ici 2030 permettrait de réduire de 40 % les consommations énergétiques de ces bâtiments.</a:t>
            </a:r>
          </a:p>
        </p:txBody>
      </p:sp>
      <p:sp>
        <p:nvSpPr>
          <p:cNvPr id="617" name="Espace réservé du texte 2"/>
          <p:cNvSpPr txBox="1"/>
          <p:nvPr/>
        </p:nvSpPr>
        <p:spPr>
          <a:xfrm>
            <a:off x="360000" y="1835999"/>
            <a:ext cx="8190118" cy="1973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spcBef>
                <a:spcPts val="600"/>
              </a:spcBef>
              <a:defRPr b="1"/>
            </a:lvl1pPr>
          </a:lstStyle>
          <a:p>
            <a:r>
              <a:t>L’école constitue un réservoir d’économies d’énergie dans lequel l’action doit être démultipliée</a:t>
            </a:r>
          </a:p>
        </p:txBody>
      </p:sp>
      <p:sp>
        <p:nvSpPr>
          <p:cNvPr id="618" name="Espace réservé du numéro de diapositive 5"/>
          <p:cNvSpPr txBox="1">
            <a:spLocks noGrp="1"/>
          </p:cNvSpPr>
          <p:nvPr>
            <p:ph type="sldNum" sz="quarter" idx="2"/>
          </p:nvPr>
        </p:nvSpPr>
        <p:spPr>
          <a:xfrm>
            <a:off x="7486999" y="4899999"/>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48</a:t>
            </a:fld>
            <a:endParaRPr/>
          </a:p>
        </p:txBody>
      </p:sp>
      <p:sp>
        <p:nvSpPr>
          <p:cNvPr id="619" name="Espace réservé de la date 6"/>
          <p:cNvSpPr txBox="1"/>
          <p:nvPr/>
        </p:nvSpPr>
        <p:spPr>
          <a:xfrm>
            <a:off x="7614000" y="4899999"/>
            <a:ext cx="1170001"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700" b="1"/>
            </a:lvl1pPr>
          </a:lstStyle>
          <a:p>
            <a:r>
              <a:t>juillet 2020</a:t>
            </a:r>
          </a:p>
        </p:txBody>
      </p:sp>
      <p:pic>
        <p:nvPicPr>
          <p:cNvPr id="620" name="Google Shape;234;p38" descr="Google Shape;234;p38"/>
          <p:cNvPicPr>
            <a:picLocks noChangeAspect="1"/>
          </p:cNvPicPr>
          <p:nvPr/>
        </p:nvPicPr>
        <p:blipFill>
          <a:blip r:embed="rId2"/>
          <a:stretch>
            <a:fillRect/>
          </a:stretch>
        </p:blipFill>
        <p:spPr>
          <a:xfrm>
            <a:off x="5363104" y="3188967"/>
            <a:ext cx="2196041" cy="1531736"/>
          </a:xfrm>
          <a:prstGeom prst="rect">
            <a:avLst/>
          </a:prstGeom>
          <a:ln w="12700">
            <a:miter lim="400000"/>
          </a:ln>
        </p:spPr>
      </p:pic>
      <p:sp>
        <p:nvSpPr>
          <p:cNvPr id="621" name="Google Shape;236;p38"/>
          <p:cNvSpPr txBox="1"/>
          <p:nvPr/>
        </p:nvSpPr>
        <p:spPr>
          <a:xfrm>
            <a:off x="6478006" y="4120810"/>
            <a:ext cx="921986" cy="2938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spAutoFit/>
          </a:bodyPr>
          <a:lstStyle>
            <a:lvl1pPr algn="ctr">
              <a:defRPr sz="800" b="1"/>
            </a:lvl1pPr>
          </a:lstStyle>
          <a:p>
            <a:r>
              <a:t> 9,4 € /m²/an</a:t>
            </a:r>
          </a:p>
        </p:txBody>
      </p:sp>
      <p:sp>
        <p:nvSpPr>
          <p:cNvPr id="622" name="Google Shape;235;p38"/>
          <p:cNvSpPr txBox="1"/>
          <p:nvPr/>
        </p:nvSpPr>
        <p:spPr>
          <a:xfrm>
            <a:off x="5548377" y="4120810"/>
            <a:ext cx="921987" cy="2938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spAutoFit/>
          </a:bodyPr>
          <a:lstStyle>
            <a:lvl1pPr>
              <a:defRPr sz="800" b="1"/>
            </a:lvl1pPr>
          </a:lstStyle>
          <a:p>
            <a:r>
              <a:t>135 KwH/m²/an</a:t>
            </a:r>
          </a:p>
        </p:txBody>
      </p:sp>
      <p:sp>
        <p:nvSpPr>
          <p:cNvPr id="623" name="Google Shape;237;p38"/>
          <p:cNvSpPr txBox="1"/>
          <p:nvPr/>
        </p:nvSpPr>
        <p:spPr>
          <a:xfrm>
            <a:off x="6009371" y="3393420"/>
            <a:ext cx="889748" cy="4244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3" tIns="91423" rIns="91423" bIns="91423">
            <a:spAutoFit/>
          </a:bodyPr>
          <a:lstStyle>
            <a:lvl1pPr algn="ctr">
              <a:defRPr sz="1800">
                <a:latin typeface="Calibri"/>
                <a:ea typeface="Calibri"/>
                <a:cs typeface="Calibri"/>
                <a:sym typeface="Calibri"/>
              </a:defRPr>
            </a:lvl1pPr>
          </a:lstStyle>
          <a:p>
            <a:r>
              <a:t>école</a:t>
            </a:r>
          </a:p>
        </p:txBody>
      </p:sp>
      <p:sp>
        <p:nvSpPr>
          <p:cNvPr id="624" name="Shape 624"/>
          <p:cNvSpPr txBox="1"/>
          <p:nvPr/>
        </p:nvSpPr>
        <p:spPr>
          <a:xfrm>
            <a:off x="337438" y="4508891"/>
            <a:ext cx="1982674" cy="3929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800" i="1"/>
            </a:lvl1pPr>
          </a:lstStyle>
          <a:p>
            <a:pPr>
              <a:defRPr sz="1400" b="1" i="0">
                <a:solidFill>
                  <a:srgbClr val="E1000F"/>
                </a:solidFill>
              </a:defRPr>
            </a:pPr>
            <a:r>
              <a:rPr sz="800" b="0" i="1">
                <a:solidFill>
                  <a:srgbClr val="000000"/>
                </a:solidFill>
              </a:rPr>
              <a:t>(source Ademe - enquête 2017)</a:t>
            </a: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 name="Espace réservé du pied de page 4"/>
          <p:cNvSpPr txBox="1"/>
          <p:nvPr/>
        </p:nvSpPr>
        <p:spPr>
          <a:xfrm>
            <a:off x="359999" y="4899999"/>
            <a:ext cx="5904002"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700" b="1"/>
            </a:lvl1pPr>
          </a:lstStyle>
          <a:p>
            <a:r>
              <a:t>Coordination interministérielle du plan de rénovation énergétique des bâtiments</a:t>
            </a:r>
          </a:p>
        </p:txBody>
      </p:sp>
      <p:sp>
        <p:nvSpPr>
          <p:cNvPr id="627" name="Titre 1"/>
          <p:cNvSpPr txBox="1">
            <a:spLocks noGrp="1"/>
          </p:cNvSpPr>
          <p:nvPr>
            <p:ph type="title"/>
          </p:nvPr>
        </p:nvSpPr>
        <p:spPr>
          <a:xfrm>
            <a:off x="360000" y="899588"/>
            <a:ext cx="8424000" cy="720001"/>
          </a:xfrm>
          <a:prstGeom prst="rect">
            <a:avLst/>
          </a:prstGeom>
        </p:spPr>
        <p:txBody>
          <a:bodyPr/>
          <a:lstStyle>
            <a:lvl1pPr>
              <a:defRPr sz="2800"/>
            </a:lvl1pPr>
          </a:lstStyle>
          <a:p>
            <a:r>
              <a:t>Quelles particularités ?</a:t>
            </a:r>
          </a:p>
        </p:txBody>
      </p:sp>
      <p:sp>
        <p:nvSpPr>
          <p:cNvPr id="628" name="Espace réservé du texte 2"/>
          <p:cNvSpPr txBox="1">
            <a:spLocks noGrp="1"/>
          </p:cNvSpPr>
          <p:nvPr>
            <p:ph type="body" sz="half" idx="1"/>
          </p:nvPr>
        </p:nvSpPr>
        <p:spPr>
          <a:xfrm>
            <a:off x="359999" y="1835999"/>
            <a:ext cx="4914481" cy="2566284"/>
          </a:xfrm>
          <a:prstGeom prst="rect">
            <a:avLst/>
          </a:prstGeom>
        </p:spPr>
        <p:txBody>
          <a:bodyPr/>
          <a:lstStyle/>
          <a:p>
            <a:pPr marL="0" algn="just">
              <a:spcBef>
                <a:spcPts val="600"/>
              </a:spcBef>
              <a:defRPr sz="1100"/>
            </a:pPr>
            <a:r>
              <a:t>Les travaux engagés lors d’une rénovation d’un bâtiment scolaire doivent intervenir prioritairement </a:t>
            </a:r>
            <a:r>
              <a:rPr b="1"/>
              <a:t>pendant les vacances</a:t>
            </a:r>
            <a:r>
              <a:t>. </a:t>
            </a:r>
          </a:p>
          <a:p>
            <a:pPr marL="0" algn="just">
              <a:spcBef>
                <a:spcPts val="600"/>
              </a:spcBef>
              <a:defRPr sz="1100"/>
            </a:pPr>
            <a:r>
              <a:t>Les travaux sont donc contraints sur une période bien déterminée : la bonne </a:t>
            </a:r>
            <a:r>
              <a:rPr b="1"/>
              <a:t>préparation du chantier </a:t>
            </a:r>
            <a:r>
              <a:t>est fondamentale afin d’éviter tout imprévu et le non respect des délais.</a:t>
            </a:r>
          </a:p>
          <a:p>
            <a:pPr marL="0" algn="just">
              <a:spcBef>
                <a:spcPts val="600"/>
              </a:spcBef>
              <a:defRPr sz="1100"/>
            </a:pPr>
            <a:r>
              <a:t>En outre, les salles de classe ont pour spécificité d’être occupées généralement par un </a:t>
            </a:r>
            <a:r>
              <a:rPr b="1"/>
              <a:t>nombre important d’élèves</a:t>
            </a:r>
            <a:r>
              <a:t>, qui constituent autant d’apports internes pouvant générer des surchauffes.</a:t>
            </a:r>
          </a:p>
          <a:p>
            <a:pPr marL="0" algn="just">
              <a:spcBef>
                <a:spcPts val="600"/>
              </a:spcBef>
              <a:defRPr sz="1100"/>
            </a:pPr>
            <a:r>
              <a:t>Enfin, le public particulièrement sensible des écoles ainsi que le besoin de conditions optimales d’apprentissage, exigent une attention particulière au regard du </a:t>
            </a:r>
            <a:r>
              <a:rPr b="1"/>
              <a:t>confort d’usage</a:t>
            </a:r>
            <a:r>
              <a:t>.</a:t>
            </a:r>
          </a:p>
          <a:p>
            <a:pPr marL="0" algn="just">
              <a:spcBef>
                <a:spcPts val="600"/>
              </a:spcBef>
              <a:defRPr sz="1100"/>
            </a:pPr>
            <a:r>
              <a:t>Pour la réussite de votre projet, il est nécessaire </a:t>
            </a:r>
            <a:r>
              <a:rPr b="1"/>
              <a:t>d’associer la communauté scolaire et les parents.</a:t>
            </a:r>
          </a:p>
        </p:txBody>
      </p:sp>
      <p:sp>
        <p:nvSpPr>
          <p:cNvPr id="629" name="Espace réservé du texte 3"/>
          <p:cNvSpPr txBox="1">
            <a:spLocks noGrp="1"/>
          </p:cNvSpPr>
          <p:nvPr>
            <p:ph type="body" idx="21"/>
          </p:nvPr>
        </p:nvSpPr>
        <p:spPr>
          <a:xfrm>
            <a:off x="3342070" y="179918"/>
            <a:ext cx="5472001" cy="360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3157154" indent="-276225" algn="r">
              <a:spcBef>
                <a:spcPts val="0"/>
              </a:spcBef>
              <a:buClr>
                <a:srgbClr val="000000"/>
              </a:buClr>
              <a:buSzPts val="700"/>
              <a:buAutoNum type="arabicPeriod" startAt="3"/>
              <a:defRPr sz="700" b="1"/>
            </a:pPr>
            <a:r>
              <a:t>Pourquoi dois-je rénover mes bâtiments scolaires ? </a:t>
            </a:r>
          </a:p>
          <a:p>
            <a:pPr marL="0" indent="180975" algn="r">
              <a:spcBef>
                <a:spcPts val="0"/>
              </a:spcBef>
              <a:buClr>
                <a:srgbClr val="000000"/>
              </a:buClr>
              <a:defRPr sz="700"/>
            </a:pPr>
            <a:r>
              <a:t>Quelles particularités ?</a:t>
            </a:r>
          </a:p>
        </p:txBody>
      </p:sp>
      <p:pic>
        <p:nvPicPr>
          <p:cNvPr id="630" name="Image 5" descr="Image 5"/>
          <p:cNvPicPr>
            <a:picLocks noChangeAspect="1"/>
          </p:cNvPicPr>
          <p:nvPr/>
        </p:nvPicPr>
        <p:blipFill>
          <a:blip r:embed="rId2"/>
          <a:stretch>
            <a:fillRect/>
          </a:stretch>
        </p:blipFill>
        <p:spPr>
          <a:xfrm>
            <a:off x="5705276" y="1851025"/>
            <a:ext cx="3079282" cy="2049662"/>
          </a:xfrm>
          <a:prstGeom prst="rect">
            <a:avLst/>
          </a:prstGeom>
          <a:ln w="12700">
            <a:miter lim="400000"/>
          </a:ln>
        </p:spPr>
      </p:pic>
      <p:sp>
        <p:nvSpPr>
          <p:cNvPr id="631" name="Espace réservé du numéro de diapositive 6"/>
          <p:cNvSpPr txBox="1">
            <a:spLocks noGrp="1"/>
          </p:cNvSpPr>
          <p:nvPr>
            <p:ph type="sldNum" sz="quarter" idx="2"/>
          </p:nvPr>
        </p:nvSpPr>
        <p:spPr>
          <a:xfrm>
            <a:off x="7486999" y="4899999"/>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49</a:t>
            </a:fld>
            <a:endParaRPr/>
          </a:p>
        </p:txBody>
      </p:sp>
      <p:sp>
        <p:nvSpPr>
          <p:cNvPr id="632" name="Espace réservé de la date 7"/>
          <p:cNvSpPr txBox="1"/>
          <p:nvPr/>
        </p:nvSpPr>
        <p:spPr>
          <a:xfrm>
            <a:off x="7614000" y="4899999"/>
            <a:ext cx="1170001"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700" b="1"/>
            </a:lvl1pPr>
          </a:lstStyle>
          <a:p>
            <a:r>
              <a:t>juillet 2020</a:t>
            </a:r>
          </a:p>
        </p:txBody>
      </p:sp>
      <p:sp>
        <p:nvSpPr>
          <p:cNvPr id="633" name="Google Shape;437;p51"/>
          <p:cNvSpPr txBox="1"/>
          <p:nvPr/>
        </p:nvSpPr>
        <p:spPr>
          <a:xfrm>
            <a:off x="5705276" y="3900687"/>
            <a:ext cx="1211147" cy="1457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6000" tIns="36000" rIns="36000" bIns="36000">
            <a:spAutoFit/>
          </a:bodyPr>
          <a:lstStyle>
            <a:lvl1pPr>
              <a:defRPr sz="600" i="1"/>
            </a:lvl1pPr>
          </a:lstStyle>
          <a:p>
            <a:r>
              <a:t>© Arnaud Bouissou - Terra</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Espace réservé du pied de page 4"/>
          <p:cNvSpPr txBox="1"/>
          <p:nvPr/>
        </p:nvSpPr>
        <p:spPr>
          <a:xfrm>
            <a:off x="359999" y="4899999"/>
            <a:ext cx="5904002"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700" b="1"/>
            </a:lvl1pPr>
          </a:lstStyle>
          <a:p>
            <a:r>
              <a:t>Coordination interministérielle du plan de rénovation énergétique des bâtiments</a:t>
            </a:r>
          </a:p>
        </p:txBody>
      </p:sp>
      <p:sp>
        <p:nvSpPr>
          <p:cNvPr id="154" name="Titre 1"/>
          <p:cNvSpPr txBox="1">
            <a:spLocks noGrp="1"/>
          </p:cNvSpPr>
          <p:nvPr>
            <p:ph type="title"/>
          </p:nvPr>
        </p:nvSpPr>
        <p:spPr>
          <a:xfrm>
            <a:off x="360000" y="900000"/>
            <a:ext cx="8424000" cy="720001"/>
          </a:xfrm>
          <a:prstGeom prst="rect">
            <a:avLst/>
          </a:prstGeom>
        </p:spPr>
        <p:txBody>
          <a:bodyPr/>
          <a:lstStyle/>
          <a:p>
            <a:r>
              <a:t>Q</a:t>
            </a:r>
            <a:r>
              <a:rPr sz="2800"/>
              <a:t>uelques chiffres</a:t>
            </a:r>
          </a:p>
        </p:txBody>
      </p:sp>
      <p:sp>
        <p:nvSpPr>
          <p:cNvPr id="155" name="Espace réservé du texte 2"/>
          <p:cNvSpPr txBox="1">
            <a:spLocks noGrp="1"/>
          </p:cNvSpPr>
          <p:nvPr>
            <p:ph type="body" idx="1"/>
          </p:nvPr>
        </p:nvSpPr>
        <p:spPr>
          <a:xfrm>
            <a:off x="359998" y="1835999"/>
            <a:ext cx="8424000" cy="2574002"/>
          </a:xfrm>
          <a:prstGeom prst="rect">
            <a:avLst/>
          </a:prstGeom>
        </p:spPr>
        <p:txBody>
          <a:bodyPr/>
          <a:lstStyle/>
          <a:p>
            <a:pPr marL="0" algn="just">
              <a:spcBef>
                <a:spcPts val="600"/>
              </a:spcBef>
              <a:defRPr sz="1600" b="1"/>
            </a:pPr>
            <a:r>
              <a:rPr dirty="0" err="1"/>
              <a:t>Une</a:t>
            </a:r>
            <a:r>
              <a:rPr dirty="0"/>
              <a:t> </a:t>
            </a:r>
            <a:r>
              <a:rPr dirty="0" err="1"/>
              <a:t>préoccupation</a:t>
            </a:r>
            <a:r>
              <a:rPr dirty="0"/>
              <a:t> </a:t>
            </a:r>
            <a:r>
              <a:rPr dirty="0" err="1"/>
              <a:t>croissante</a:t>
            </a:r>
            <a:r>
              <a:rPr dirty="0"/>
              <a:t> des </a:t>
            </a:r>
            <a:r>
              <a:rPr dirty="0" err="1"/>
              <a:t>citoyens</a:t>
            </a:r>
            <a:endParaRPr dirty="0"/>
          </a:p>
          <a:p>
            <a:pPr marL="457200" lvl="1" indent="-172800" algn="just">
              <a:spcBef>
                <a:spcPts val="600"/>
              </a:spcBef>
              <a:buClr>
                <a:srgbClr val="000000"/>
              </a:buClr>
              <a:buSzPct val="100000"/>
              <a:buFont typeface="Arial"/>
              <a:defRPr sz="1200"/>
            </a:pPr>
            <a:r>
              <a:rPr dirty="0"/>
              <a:t>De </a:t>
            </a:r>
            <a:r>
              <a:rPr dirty="0" err="1"/>
              <a:t>nombreux</a:t>
            </a:r>
            <a:r>
              <a:rPr dirty="0"/>
              <a:t> </a:t>
            </a:r>
            <a:r>
              <a:rPr dirty="0" err="1"/>
              <a:t>Français</a:t>
            </a:r>
            <a:r>
              <a:rPr dirty="0"/>
              <a:t> </a:t>
            </a:r>
            <a:r>
              <a:rPr dirty="0" err="1"/>
              <a:t>souhaitent</a:t>
            </a:r>
            <a:r>
              <a:rPr dirty="0"/>
              <a:t> que la transition </a:t>
            </a:r>
            <a:r>
              <a:rPr dirty="0" err="1"/>
              <a:t>écologique</a:t>
            </a:r>
            <a:r>
              <a:rPr dirty="0"/>
              <a:t> </a:t>
            </a:r>
            <a:r>
              <a:rPr dirty="0" err="1"/>
              <a:t>soit</a:t>
            </a:r>
            <a:r>
              <a:rPr dirty="0"/>
              <a:t> </a:t>
            </a:r>
            <a:r>
              <a:rPr b="1" dirty="0" err="1"/>
              <a:t>une</a:t>
            </a:r>
            <a:r>
              <a:rPr b="1" dirty="0"/>
              <a:t> </a:t>
            </a:r>
            <a:r>
              <a:rPr b="1" dirty="0" err="1"/>
              <a:t>priorité</a:t>
            </a:r>
            <a:r>
              <a:rPr b="1" dirty="0"/>
              <a:t> de </a:t>
            </a:r>
            <a:r>
              <a:rPr b="1" dirty="0" err="1"/>
              <a:t>leur</a:t>
            </a:r>
            <a:r>
              <a:rPr b="1" dirty="0"/>
              <a:t> prochain </a:t>
            </a:r>
            <a:r>
              <a:rPr b="1" dirty="0" err="1"/>
              <a:t>maire</a:t>
            </a:r>
            <a:r>
              <a:rPr b="1" dirty="0"/>
              <a:t>.</a:t>
            </a:r>
            <a:endParaRPr sz="900" dirty="0"/>
          </a:p>
          <a:p>
            <a:pPr marL="457200" lvl="1" indent="-172800" algn="just">
              <a:spcBef>
                <a:spcPts val="600"/>
              </a:spcBef>
              <a:buClr>
                <a:srgbClr val="000000"/>
              </a:buClr>
              <a:buSzPct val="100000"/>
              <a:buFont typeface="Arial"/>
              <a:defRPr sz="1200"/>
            </a:pPr>
            <a:r>
              <a:rPr dirty="0"/>
              <a:t>Pour  </a:t>
            </a:r>
            <a:r>
              <a:rPr sz="1800" b="1" dirty="0">
                <a:solidFill>
                  <a:srgbClr val="E1000F"/>
                </a:solidFill>
              </a:rPr>
              <a:t>58 % </a:t>
            </a:r>
            <a:r>
              <a:rPr dirty="0"/>
              <a:t>des </a:t>
            </a:r>
            <a:r>
              <a:rPr dirty="0" err="1"/>
              <a:t>français</a:t>
            </a:r>
            <a:r>
              <a:rPr dirty="0"/>
              <a:t>, les </a:t>
            </a:r>
            <a:r>
              <a:rPr dirty="0" err="1"/>
              <a:t>dispositifs</a:t>
            </a:r>
            <a:r>
              <a:rPr dirty="0"/>
              <a:t> </a:t>
            </a:r>
            <a:r>
              <a:rPr b="1" dirty="0" err="1"/>
              <a:t>d’économie</a:t>
            </a:r>
            <a:r>
              <a:rPr b="1" dirty="0"/>
              <a:t> </a:t>
            </a:r>
            <a:r>
              <a:rPr b="1" dirty="0" err="1"/>
              <a:t>d’énergie</a:t>
            </a:r>
            <a:r>
              <a:rPr b="1" dirty="0"/>
              <a:t> et de transition </a:t>
            </a:r>
            <a:r>
              <a:rPr b="1" dirty="0" err="1"/>
              <a:t>énergétique</a:t>
            </a:r>
            <a:r>
              <a:rPr dirty="0"/>
              <a:t>, </a:t>
            </a:r>
            <a:r>
              <a:rPr dirty="0" err="1"/>
              <a:t>figurent</a:t>
            </a:r>
            <a:r>
              <a:rPr dirty="0"/>
              <a:t> </a:t>
            </a:r>
            <a:r>
              <a:rPr dirty="0" err="1"/>
              <a:t>en</a:t>
            </a:r>
            <a:r>
              <a:rPr dirty="0"/>
              <a:t> tête des </a:t>
            </a:r>
            <a:r>
              <a:rPr dirty="0" err="1"/>
              <a:t>postes</a:t>
            </a:r>
            <a:r>
              <a:rPr dirty="0"/>
              <a:t> sur </a:t>
            </a:r>
            <a:r>
              <a:rPr dirty="0" err="1"/>
              <a:t>lesquels</a:t>
            </a:r>
            <a:r>
              <a:rPr dirty="0"/>
              <a:t> </a:t>
            </a:r>
            <a:r>
              <a:rPr dirty="0" err="1"/>
              <a:t>il</a:t>
            </a:r>
            <a:r>
              <a:rPr dirty="0"/>
              <a:t> </a:t>
            </a:r>
            <a:r>
              <a:rPr dirty="0" err="1"/>
              <a:t>faudrait</a:t>
            </a:r>
            <a:r>
              <a:rPr dirty="0"/>
              <a:t> </a:t>
            </a:r>
            <a:r>
              <a:rPr b="1" dirty="0"/>
              <a:t>augmenter les </a:t>
            </a:r>
            <a:r>
              <a:rPr b="1" dirty="0" err="1"/>
              <a:t>dépenses</a:t>
            </a:r>
            <a:r>
              <a:rPr b="1" dirty="0"/>
              <a:t> des </a:t>
            </a:r>
            <a:r>
              <a:rPr b="1" dirty="0" err="1"/>
              <a:t>collectivités</a:t>
            </a:r>
            <a:r>
              <a:rPr b="1" dirty="0"/>
              <a:t> locales </a:t>
            </a:r>
            <a:r>
              <a:rPr i="1" dirty="0"/>
              <a:t>(</a:t>
            </a:r>
            <a:r>
              <a:rPr i="1" dirty="0" err="1"/>
              <a:t>enquête</a:t>
            </a:r>
            <a:r>
              <a:rPr i="1" dirty="0"/>
              <a:t> IPSOS pour </a:t>
            </a:r>
            <a:r>
              <a:rPr i="1" dirty="0" err="1"/>
              <a:t>l’association</a:t>
            </a:r>
            <a:r>
              <a:rPr i="1" dirty="0"/>
              <a:t> des </a:t>
            </a:r>
            <a:r>
              <a:rPr i="1" dirty="0" err="1"/>
              <a:t>administrateurs</a:t>
            </a:r>
            <a:r>
              <a:rPr i="1" dirty="0"/>
              <a:t> </a:t>
            </a:r>
            <a:r>
              <a:rPr i="1" dirty="0" err="1"/>
              <a:t>territoriaux</a:t>
            </a:r>
            <a:r>
              <a:rPr i="1" dirty="0"/>
              <a:t> de France - 2019).</a:t>
            </a:r>
            <a:endParaRPr sz="900" dirty="0"/>
          </a:p>
          <a:p>
            <a:pPr marL="457200" lvl="1" indent="-172800" algn="just">
              <a:spcBef>
                <a:spcPts val="600"/>
              </a:spcBef>
              <a:buClr>
                <a:srgbClr val="000000"/>
              </a:buClr>
              <a:buSzPct val="100000"/>
              <a:buFont typeface="Arial"/>
              <a:defRPr sz="1200"/>
            </a:pPr>
            <a:r>
              <a:rPr dirty="0"/>
              <a:t>La </a:t>
            </a:r>
            <a:r>
              <a:rPr dirty="0" err="1"/>
              <a:t>rénovation</a:t>
            </a:r>
            <a:r>
              <a:rPr dirty="0"/>
              <a:t> </a:t>
            </a:r>
            <a:r>
              <a:rPr dirty="0" err="1"/>
              <a:t>énergétique</a:t>
            </a:r>
            <a:r>
              <a:rPr dirty="0"/>
              <a:t> des </a:t>
            </a:r>
            <a:r>
              <a:rPr dirty="0" err="1"/>
              <a:t>bâtiments</a:t>
            </a:r>
            <a:r>
              <a:rPr dirty="0"/>
              <a:t> </a:t>
            </a:r>
            <a:r>
              <a:rPr dirty="0" err="1"/>
              <a:t>communaux</a:t>
            </a:r>
            <a:r>
              <a:rPr dirty="0"/>
              <a:t> </a:t>
            </a:r>
            <a:r>
              <a:rPr dirty="0" err="1"/>
              <a:t>est</a:t>
            </a:r>
            <a:r>
              <a:rPr dirty="0"/>
              <a:t> </a:t>
            </a:r>
            <a:r>
              <a:rPr dirty="0" err="1"/>
              <a:t>une</a:t>
            </a:r>
            <a:r>
              <a:rPr dirty="0"/>
              <a:t> action </a:t>
            </a:r>
            <a:r>
              <a:rPr dirty="0" err="1"/>
              <a:t>concrète</a:t>
            </a:r>
            <a:r>
              <a:rPr dirty="0"/>
              <a:t> pour </a:t>
            </a:r>
            <a:r>
              <a:rPr dirty="0" err="1"/>
              <a:t>envisager</a:t>
            </a:r>
            <a:r>
              <a:rPr dirty="0"/>
              <a:t> </a:t>
            </a:r>
            <a:r>
              <a:rPr dirty="0" err="1"/>
              <a:t>une</a:t>
            </a:r>
            <a:r>
              <a:rPr dirty="0"/>
              <a:t> </a:t>
            </a:r>
            <a:r>
              <a:rPr dirty="0" err="1"/>
              <a:t>ville</a:t>
            </a:r>
            <a:r>
              <a:rPr dirty="0"/>
              <a:t> plus </a:t>
            </a:r>
            <a:r>
              <a:rPr dirty="0" err="1"/>
              <a:t>sobre</a:t>
            </a:r>
            <a:r>
              <a:rPr dirty="0"/>
              <a:t> </a:t>
            </a:r>
            <a:r>
              <a:rPr dirty="0" err="1"/>
              <a:t>en</a:t>
            </a:r>
            <a:r>
              <a:rPr dirty="0"/>
              <a:t> </a:t>
            </a:r>
            <a:r>
              <a:rPr dirty="0" err="1"/>
              <a:t>carbone</a:t>
            </a:r>
            <a:r>
              <a:rPr dirty="0"/>
              <a:t>, avec des gains </a:t>
            </a:r>
            <a:r>
              <a:rPr dirty="0" err="1"/>
              <a:t>en</a:t>
            </a:r>
            <a:r>
              <a:rPr dirty="0"/>
              <a:t> </a:t>
            </a:r>
            <a:r>
              <a:rPr dirty="0" err="1"/>
              <a:t>matière</a:t>
            </a:r>
            <a:r>
              <a:rPr dirty="0"/>
              <a:t> de lien social, de </a:t>
            </a:r>
            <a:r>
              <a:rPr dirty="0" err="1"/>
              <a:t>qualité</a:t>
            </a:r>
            <a:r>
              <a:rPr dirty="0"/>
              <a:t> de vie.</a:t>
            </a:r>
          </a:p>
        </p:txBody>
      </p:sp>
      <p:sp>
        <p:nvSpPr>
          <p:cNvPr id="156" name="Espace réservé du texte 3"/>
          <p:cNvSpPr txBox="1">
            <a:spLocks noGrp="1"/>
          </p:cNvSpPr>
          <p:nvPr>
            <p:ph type="body" idx="21"/>
          </p:nvPr>
        </p:nvSpPr>
        <p:spPr>
          <a:xfrm>
            <a:off x="3312000" y="153126"/>
            <a:ext cx="5472001" cy="360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3187225" indent="-276225" algn="r">
              <a:spcBef>
                <a:spcPts val="0"/>
              </a:spcBef>
              <a:buClr>
                <a:srgbClr val="000000"/>
              </a:buClr>
              <a:buSzPts val="700"/>
              <a:buAutoNum type="arabicPeriod"/>
              <a:defRPr sz="700" b="1"/>
            </a:pPr>
            <a:r>
              <a:t>Pourquoi rénover les bâtiments de ma collectivité ?</a:t>
            </a:r>
          </a:p>
          <a:p>
            <a:pPr marL="0" indent="180975" algn="r">
              <a:spcBef>
                <a:spcPts val="0"/>
              </a:spcBef>
              <a:buClr>
                <a:srgbClr val="000000"/>
              </a:buClr>
              <a:defRPr sz="700"/>
            </a:pPr>
            <a:r>
              <a:t>Quelques chiffres</a:t>
            </a:r>
          </a:p>
        </p:txBody>
      </p:sp>
      <p:sp>
        <p:nvSpPr>
          <p:cNvPr id="157" name="Espace réservé du numéro de diapositive 5"/>
          <p:cNvSpPr txBox="1">
            <a:spLocks noGrp="1"/>
          </p:cNvSpPr>
          <p:nvPr>
            <p:ph type="sldNum" sz="quarter" idx="2"/>
          </p:nvPr>
        </p:nvSpPr>
        <p:spPr>
          <a:xfrm>
            <a:off x="7486999" y="4899999"/>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a:t>
            </a:fld>
            <a:endParaRPr/>
          </a:p>
        </p:txBody>
      </p:sp>
      <p:sp>
        <p:nvSpPr>
          <p:cNvPr id="158" name="Espace réservé de la date 6"/>
          <p:cNvSpPr txBox="1"/>
          <p:nvPr/>
        </p:nvSpPr>
        <p:spPr>
          <a:xfrm>
            <a:off x="7614000" y="4899999"/>
            <a:ext cx="1170001"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700" b="1"/>
            </a:lvl1pPr>
          </a:lstStyle>
          <a:p>
            <a:r>
              <a:t>juillet 2020</a:t>
            </a: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 name="Espace réservé du pied de page 2"/>
          <p:cNvSpPr txBox="1"/>
          <p:nvPr/>
        </p:nvSpPr>
        <p:spPr>
          <a:xfrm>
            <a:off x="359999" y="4899999"/>
            <a:ext cx="5904002"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700" b="1"/>
            </a:lvl1pPr>
          </a:lstStyle>
          <a:p>
            <a:r>
              <a:t>Coordination interministérielle du plan de rénovation énergétique des bâtiments</a:t>
            </a:r>
          </a:p>
        </p:txBody>
      </p:sp>
      <p:sp>
        <p:nvSpPr>
          <p:cNvPr id="636" name="Titre 1"/>
          <p:cNvSpPr txBox="1">
            <a:spLocks noGrp="1"/>
          </p:cNvSpPr>
          <p:nvPr>
            <p:ph type="title"/>
          </p:nvPr>
        </p:nvSpPr>
        <p:spPr>
          <a:xfrm>
            <a:off x="360000" y="899588"/>
            <a:ext cx="8424000" cy="720001"/>
          </a:xfrm>
          <a:prstGeom prst="rect">
            <a:avLst/>
          </a:prstGeom>
        </p:spPr>
        <p:txBody>
          <a:bodyPr/>
          <a:lstStyle>
            <a:lvl1pPr>
              <a:defRPr sz="2800"/>
            </a:lvl1pPr>
          </a:lstStyle>
          <a:p>
            <a:r>
              <a:t>Quelles particularités ?</a:t>
            </a:r>
          </a:p>
        </p:txBody>
      </p:sp>
      <p:sp>
        <p:nvSpPr>
          <p:cNvPr id="637" name="Espace réservé du texte 3"/>
          <p:cNvSpPr txBox="1">
            <a:spLocks noGrp="1"/>
          </p:cNvSpPr>
          <p:nvPr>
            <p:ph type="body" sz="quarter" idx="1"/>
          </p:nvPr>
        </p:nvSpPr>
        <p:spPr>
          <a:xfrm>
            <a:off x="3340799" y="179918"/>
            <a:ext cx="5472002" cy="360001"/>
          </a:xfrm>
          <a:prstGeom prst="rect">
            <a:avLst/>
          </a:prstGeom>
        </p:spPr>
        <p:txBody>
          <a:bodyPr/>
          <a:lstStyle/>
          <a:p>
            <a:pPr marL="3158424" indent="-276225" algn="r">
              <a:buClr>
                <a:srgbClr val="000000"/>
              </a:buClr>
              <a:buSzPts val="700"/>
              <a:buAutoNum type="arabicPeriod" startAt="3"/>
              <a:defRPr sz="700" b="1"/>
            </a:pPr>
            <a:r>
              <a:t>Pourquoi dois-je rénover mes bâtiments scolaires ? </a:t>
            </a:r>
          </a:p>
          <a:p>
            <a:pPr marL="0" indent="180975" algn="r">
              <a:defRPr sz="700"/>
            </a:pPr>
            <a:r>
              <a:t>Quelles particularités ?</a:t>
            </a:r>
          </a:p>
        </p:txBody>
      </p:sp>
      <p:sp>
        <p:nvSpPr>
          <p:cNvPr id="638" name="Espace réservé du texte 2"/>
          <p:cNvSpPr txBox="1"/>
          <p:nvPr/>
        </p:nvSpPr>
        <p:spPr>
          <a:xfrm>
            <a:off x="360000" y="1836000"/>
            <a:ext cx="5147182" cy="27132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spcBef>
                <a:spcPts val="600"/>
              </a:spcBef>
              <a:defRPr b="1"/>
            </a:pPr>
            <a:r>
              <a:t>À intégrer dans la réflexion : </a:t>
            </a:r>
            <a:endParaRPr sz="1000"/>
          </a:p>
          <a:p>
            <a:pPr marL="457200" indent="-172800" algn="just">
              <a:spcBef>
                <a:spcPts val="100"/>
              </a:spcBef>
              <a:buClr>
                <a:srgbClr val="000000"/>
              </a:buClr>
              <a:buSzPct val="100000"/>
              <a:buFont typeface="Arial"/>
              <a:buChar char="•"/>
              <a:defRPr sz="1100" cap="all"/>
            </a:pPr>
            <a:r>
              <a:t>é</a:t>
            </a:r>
            <a:r>
              <a:rPr cap="none"/>
              <a:t>tudier l’opportunité d’introduire des </a:t>
            </a:r>
            <a:r>
              <a:rPr b="1" cap="none"/>
              <a:t>sources d’énergie renouvelable </a:t>
            </a:r>
            <a:r>
              <a:rPr cap="none"/>
              <a:t>: pompes à chaleurs, capteurs solaires thermiques ou photovoltaïques, chaufferie bois, inscription dans des opérations d’autoconsommation collectives</a:t>
            </a:r>
            <a:endParaRPr sz="1000"/>
          </a:p>
          <a:p>
            <a:pPr marL="457200" indent="-172800" algn="just">
              <a:spcBef>
                <a:spcPts val="600"/>
              </a:spcBef>
              <a:buClr>
                <a:srgbClr val="000000"/>
              </a:buClr>
              <a:buSzPct val="100000"/>
              <a:buFont typeface="Arial"/>
              <a:buChar char="•"/>
              <a:defRPr sz="1100"/>
            </a:pPr>
            <a:r>
              <a:t>Anticiper par le repérage préalable, la problématique de </a:t>
            </a:r>
            <a:r>
              <a:rPr b="1"/>
              <a:t>la présence d’amiante </a:t>
            </a:r>
            <a:r>
              <a:t>sur les chantiers</a:t>
            </a:r>
            <a:endParaRPr sz="1000"/>
          </a:p>
          <a:p>
            <a:pPr marL="457200" indent="-172800" algn="just">
              <a:spcBef>
                <a:spcPts val="600"/>
              </a:spcBef>
              <a:buClr>
                <a:srgbClr val="000000"/>
              </a:buClr>
              <a:buSzPct val="100000"/>
              <a:buFont typeface="Arial"/>
              <a:buChar char="•"/>
              <a:defRPr sz="1100" b="1" cap="all"/>
            </a:pPr>
            <a:r>
              <a:t>é</a:t>
            </a:r>
            <a:r>
              <a:rPr cap="none"/>
              <a:t>loigner les pollutions </a:t>
            </a:r>
            <a:r>
              <a:rPr b="0" cap="none"/>
              <a:t>externes et internes (qualité de l’air intérieur)</a:t>
            </a:r>
          </a:p>
          <a:p>
            <a:pPr marL="457200" indent="-172800" algn="just">
              <a:spcBef>
                <a:spcPts val="600"/>
              </a:spcBef>
              <a:buClr>
                <a:srgbClr val="000000"/>
              </a:buClr>
              <a:buSzPct val="100000"/>
              <a:buFont typeface="Arial"/>
              <a:buChar char="•"/>
              <a:defRPr sz="1100" b="1" cap="all"/>
            </a:pPr>
            <a:r>
              <a:rPr b="0" cap="none"/>
              <a:t>Développer la </a:t>
            </a:r>
            <a:r>
              <a:rPr cap="none"/>
              <a:t>végétalisation</a:t>
            </a:r>
            <a:r>
              <a:rPr b="0" cap="none"/>
              <a:t> des espaces extérieurs (cours de recréation, jardins potagers, parking enherbé)</a:t>
            </a:r>
            <a:endParaRPr sz="1000"/>
          </a:p>
          <a:p>
            <a:pPr marL="457200" indent="-172800" algn="just">
              <a:spcBef>
                <a:spcPts val="600"/>
              </a:spcBef>
              <a:buClr>
                <a:srgbClr val="000000"/>
              </a:buClr>
              <a:buSzPct val="100000"/>
              <a:buFont typeface="Arial"/>
              <a:buChar char="•"/>
              <a:defRPr sz="1100"/>
            </a:pPr>
            <a:r>
              <a:t>Limiter les prélèvements de </a:t>
            </a:r>
            <a:r>
              <a:rPr b="1"/>
              <a:t>ressources épuisables </a:t>
            </a:r>
            <a:r>
              <a:t>: utiliser les matériaux issus de l’agriculture, les matériaux recyclés ou réemployés, les matériaux bio-sourcés (agricoles) ou géo-sourcés (terre), autant que possible des matériaux locaux pour limiter l’impact de leur transport et soutenir le développement économique local</a:t>
            </a:r>
          </a:p>
        </p:txBody>
      </p:sp>
      <p:sp>
        <p:nvSpPr>
          <p:cNvPr id="639" name="Espace réservé du numéro de diapositive 4"/>
          <p:cNvSpPr txBox="1">
            <a:spLocks noGrp="1"/>
          </p:cNvSpPr>
          <p:nvPr>
            <p:ph type="sldNum" sz="quarter" idx="2"/>
          </p:nvPr>
        </p:nvSpPr>
        <p:spPr>
          <a:xfrm>
            <a:off x="7486999" y="4899999"/>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50</a:t>
            </a:fld>
            <a:endParaRPr/>
          </a:p>
        </p:txBody>
      </p:sp>
      <p:sp>
        <p:nvSpPr>
          <p:cNvPr id="640" name="Espace réservé de la date 5"/>
          <p:cNvSpPr txBox="1"/>
          <p:nvPr/>
        </p:nvSpPr>
        <p:spPr>
          <a:xfrm>
            <a:off x="7614000" y="4899999"/>
            <a:ext cx="1170001"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700" b="1"/>
            </a:lvl1pPr>
          </a:lstStyle>
          <a:p>
            <a:r>
              <a:t>juillet 2020</a:t>
            </a:r>
          </a:p>
        </p:txBody>
      </p:sp>
      <p:pic>
        <p:nvPicPr>
          <p:cNvPr id="641" name="Image 9" descr="Image 9"/>
          <p:cNvPicPr>
            <a:picLocks noChangeAspect="1"/>
          </p:cNvPicPr>
          <p:nvPr/>
        </p:nvPicPr>
        <p:blipFill>
          <a:blip r:embed="rId2"/>
          <a:srcRect t="6238" b="7048"/>
          <a:stretch>
            <a:fillRect/>
          </a:stretch>
        </p:blipFill>
        <p:spPr>
          <a:xfrm>
            <a:off x="6007100" y="1683598"/>
            <a:ext cx="2247900" cy="2930811"/>
          </a:xfrm>
          <a:prstGeom prst="rect">
            <a:avLst/>
          </a:prstGeom>
          <a:ln w="12700">
            <a:miter lim="400000"/>
          </a:ln>
        </p:spPr>
      </p:pic>
      <p:sp>
        <p:nvSpPr>
          <p:cNvPr id="642" name="Google Shape;437;p51"/>
          <p:cNvSpPr txBox="1"/>
          <p:nvPr/>
        </p:nvSpPr>
        <p:spPr>
          <a:xfrm>
            <a:off x="6007100" y="4610306"/>
            <a:ext cx="1211147" cy="1457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6000" tIns="36000" rIns="36000" bIns="36000">
            <a:spAutoFit/>
          </a:bodyPr>
          <a:lstStyle>
            <a:lvl1pPr>
              <a:defRPr sz="600" i="1"/>
            </a:lvl1pPr>
          </a:lstStyle>
          <a:p>
            <a:r>
              <a:t>© Arnaud Bouissou - Terra</a:t>
            </a: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 name="Espace réservé du pied de page 2"/>
          <p:cNvSpPr txBox="1"/>
          <p:nvPr/>
        </p:nvSpPr>
        <p:spPr>
          <a:xfrm>
            <a:off x="359999" y="4899999"/>
            <a:ext cx="5904002"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700" b="1"/>
            </a:lvl1pPr>
          </a:lstStyle>
          <a:p>
            <a:r>
              <a:t>Coordination interministérielle du plan de rénovation énergétique des bâtiments</a:t>
            </a:r>
          </a:p>
        </p:txBody>
      </p:sp>
      <p:sp>
        <p:nvSpPr>
          <p:cNvPr id="645" name="Titre 1"/>
          <p:cNvSpPr txBox="1">
            <a:spLocks noGrp="1"/>
          </p:cNvSpPr>
          <p:nvPr>
            <p:ph type="title"/>
          </p:nvPr>
        </p:nvSpPr>
        <p:spPr>
          <a:xfrm>
            <a:off x="360000" y="899588"/>
            <a:ext cx="8424000" cy="720001"/>
          </a:xfrm>
          <a:prstGeom prst="rect">
            <a:avLst/>
          </a:prstGeom>
        </p:spPr>
        <p:txBody>
          <a:bodyPr/>
          <a:lstStyle>
            <a:lvl1pPr>
              <a:defRPr sz="2800"/>
            </a:lvl1pPr>
          </a:lstStyle>
          <a:p>
            <a:r>
              <a:t>Quelles particularités ?</a:t>
            </a:r>
          </a:p>
        </p:txBody>
      </p:sp>
      <p:sp>
        <p:nvSpPr>
          <p:cNvPr id="646" name="Espace réservé du texte 3"/>
          <p:cNvSpPr txBox="1">
            <a:spLocks noGrp="1"/>
          </p:cNvSpPr>
          <p:nvPr>
            <p:ph type="body" sz="quarter" idx="1"/>
          </p:nvPr>
        </p:nvSpPr>
        <p:spPr>
          <a:xfrm>
            <a:off x="3340799" y="179918"/>
            <a:ext cx="5472002" cy="360001"/>
          </a:xfrm>
          <a:prstGeom prst="rect">
            <a:avLst/>
          </a:prstGeom>
        </p:spPr>
        <p:txBody>
          <a:bodyPr/>
          <a:lstStyle/>
          <a:p>
            <a:pPr marL="3158424" indent="-276225" algn="r">
              <a:buClr>
                <a:srgbClr val="000000"/>
              </a:buClr>
              <a:buSzPts val="700"/>
              <a:buAutoNum type="arabicPeriod" startAt="3"/>
              <a:defRPr sz="700" b="1"/>
            </a:pPr>
            <a:r>
              <a:t>Pourquoi dois-je rénover mes bâtiments scolaires ? </a:t>
            </a:r>
          </a:p>
          <a:p>
            <a:pPr marL="0" indent="180975" algn="r">
              <a:defRPr sz="700"/>
            </a:pPr>
            <a:r>
              <a:t>Quelles particularités ?</a:t>
            </a:r>
          </a:p>
        </p:txBody>
      </p:sp>
      <p:sp>
        <p:nvSpPr>
          <p:cNvPr id="647" name="Espace réservé du texte 2"/>
          <p:cNvSpPr txBox="1"/>
          <p:nvPr/>
        </p:nvSpPr>
        <p:spPr>
          <a:xfrm>
            <a:off x="359999" y="1836000"/>
            <a:ext cx="5091766" cy="28656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spcBef>
                <a:spcPts val="600"/>
              </a:spcBef>
              <a:defRPr b="1"/>
            </a:pPr>
            <a:r>
              <a:t>À intégrer dans la réflexion : </a:t>
            </a:r>
            <a:endParaRPr sz="1000"/>
          </a:p>
          <a:p>
            <a:pPr marL="457200" indent="-172800" algn="just">
              <a:spcBef>
                <a:spcPts val="100"/>
              </a:spcBef>
              <a:buClr>
                <a:srgbClr val="000000"/>
              </a:buClr>
              <a:buSzPct val="100000"/>
              <a:buFont typeface="Arial"/>
              <a:buChar char="•"/>
              <a:defRPr sz="1100"/>
            </a:pPr>
            <a:r>
              <a:t>Veiller à la ventilation des locaux et au renouvellement d’air tout en prévenant la dégradation de la </a:t>
            </a:r>
            <a:r>
              <a:rPr b="1"/>
              <a:t>qualité de l’air intérieur </a:t>
            </a:r>
            <a:r>
              <a:t>en favorisant notamment l’utilisation de revêtements, peintures, mobiliers et produits nettoyants les moins émissifs et en étant vigilant aux facteurs externes de pollution (pollution des véhicules, pollution phytosanitaire à proximité des zones agricoles, radon dans certaines régions)</a:t>
            </a:r>
            <a:endParaRPr sz="1000"/>
          </a:p>
          <a:p>
            <a:pPr marL="457200" indent="-172800" algn="just">
              <a:spcBef>
                <a:spcPts val="600"/>
              </a:spcBef>
              <a:buClr>
                <a:srgbClr val="000000"/>
              </a:buClr>
              <a:buSzPct val="100000"/>
              <a:buFont typeface="Arial"/>
              <a:buChar char="•"/>
              <a:defRPr sz="1100"/>
            </a:pPr>
            <a:r>
              <a:t>Travailler le </a:t>
            </a:r>
            <a:r>
              <a:rPr b="1"/>
              <a:t>confort acoustique </a:t>
            </a:r>
            <a:r>
              <a:t>des salles de classe et de réunion, des salles de sport intérieures, de la cantine, de la bibliothèque</a:t>
            </a:r>
            <a:endParaRPr sz="1000"/>
          </a:p>
          <a:p>
            <a:pPr marL="457200" indent="-172800" algn="just">
              <a:spcBef>
                <a:spcPts val="600"/>
              </a:spcBef>
              <a:buClr>
                <a:srgbClr val="000000"/>
              </a:buClr>
              <a:buSzPct val="100000"/>
              <a:buFont typeface="Arial"/>
              <a:buChar char="•"/>
              <a:defRPr sz="1100"/>
            </a:pPr>
            <a:r>
              <a:t>Travailler le </a:t>
            </a:r>
            <a:r>
              <a:rPr b="1"/>
              <a:t>confort visuel </a:t>
            </a:r>
            <a:r>
              <a:t>des salles de classe</a:t>
            </a:r>
            <a:endParaRPr sz="1000"/>
          </a:p>
          <a:p>
            <a:pPr marL="457200" indent="-172800" algn="just">
              <a:spcBef>
                <a:spcPts val="600"/>
              </a:spcBef>
              <a:buClr>
                <a:srgbClr val="000000"/>
              </a:buClr>
              <a:buSzPct val="100000"/>
              <a:buFont typeface="Arial"/>
              <a:buChar char="•"/>
              <a:defRPr sz="1100"/>
            </a:pPr>
            <a:r>
              <a:t>Veiller à l’exemplarité et à la sobriété des chantiers (matériaux et déchets) dans l’objectif de</a:t>
            </a:r>
            <a:r>
              <a:rPr b="1"/>
              <a:t> réduire </a:t>
            </a:r>
            <a:r>
              <a:t>leur </a:t>
            </a:r>
            <a:r>
              <a:rPr b="1"/>
              <a:t>impact carbone</a:t>
            </a:r>
            <a:r>
              <a:t>, en valorisant les clauses environnementales dans les marchés publics</a:t>
            </a:r>
            <a:endParaRPr sz="1000"/>
          </a:p>
          <a:p>
            <a:pPr marL="457200" indent="-172800" algn="just">
              <a:spcBef>
                <a:spcPts val="600"/>
              </a:spcBef>
              <a:buClr>
                <a:srgbClr val="000000"/>
              </a:buClr>
              <a:buSzPct val="100000"/>
              <a:buFont typeface="Arial"/>
              <a:buChar char="•"/>
              <a:defRPr sz="1100" b="1"/>
            </a:pPr>
            <a:r>
              <a:t>Mieux utiliser des eaux pluviales </a:t>
            </a:r>
            <a:r>
              <a:rPr b="0"/>
              <a:t>en désimperméabilisant le maximum possible de surfaces au sol et en récupérant les eaux pluviales pour l’arrosage, le nettoyage et toute utilisation ne réclamant pas d’eau potable</a:t>
            </a:r>
          </a:p>
        </p:txBody>
      </p:sp>
      <p:sp>
        <p:nvSpPr>
          <p:cNvPr id="648" name="Espace réservé du numéro de diapositive 4"/>
          <p:cNvSpPr txBox="1">
            <a:spLocks noGrp="1"/>
          </p:cNvSpPr>
          <p:nvPr>
            <p:ph type="sldNum" sz="quarter" idx="2"/>
          </p:nvPr>
        </p:nvSpPr>
        <p:spPr>
          <a:xfrm>
            <a:off x="7486999" y="4899999"/>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51</a:t>
            </a:fld>
            <a:endParaRPr/>
          </a:p>
        </p:txBody>
      </p:sp>
      <p:sp>
        <p:nvSpPr>
          <p:cNvPr id="649" name="Espace réservé de la date 5"/>
          <p:cNvSpPr txBox="1"/>
          <p:nvPr/>
        </p:nvSpPr>
        <p:spPr>
          <a:xfrm>
            <a:off x="7614000" y="4899999"/>
            <a:ext cx="1170001"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700" b="1"/>
            </a:lvl1pPr>
          </a:lstStyle>
          <a:p>
            <a:r>
              <a:t>juillet 2020</a:t>
            </a:r>
          </a:p>
        </p:txBody>
      </p:sp>
      <p:pic>
        <p:nvPicPr>
          <p:cNvPr id="650" name="Image 9" descr="Image 9"/>
          <p:cNvPicPr>
            <a:picLocks noChangeAspect="1"/>
          </p:cNvPicPr>
          <p:nvPr/>
        </p:nvPicPr>
        <p:blipFill>
          <a:blip r:embed="rId2"/>
          <a:srcRect l="8437"/>
          <a:stretch>
            <a:fillRect/>
          </a:stretch>
        </p:blipFill>
        <p:spPr>
          <a:xfrm>
            <a:off x="5730373" y="2176463"/>
            <a:ext cx="3053628" cy="2217421"/>
          </a:xfrm>
          <a:prstGeom prst="rect">
            <a:avLst/>
          </a:prstGeom>
          <a:ln w="12700">
            <a:miter lim="400000"/>
          </a:ln>
        </p:spPr>
      </p:pic>
      <p:sp>
        <p:nvSpPr>
          <p:cNvPr id="651" name="Google Shape;437;p51"/>
          <p:cNvSpPr txBox="1"/>
          <p:nvPr/>
        </p:nvSpPr>
        <p:spPr>
          <a:xfrm>
            <a:off x="5730373" y="4411717"/>
            <a:ext cx="1211147" cy="1457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6000" tIns="36000" rIns="36000" bIns="36000">
            <a:spAutoFit/>
          </a:bodyPr>
          <a:lstStyle>
            <a:lvl1pPr>
              <a:defRPr sz="600" i="1"/>
            </a:lvl1pPr>
          </a:lstStyle>
          <a:p>
            <a:r>
              <a:t>© Laurent Mignaux- Terra</a:t>
            </a: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 name="Espace réservé du pied de page 4"/>
          <p:cNvSpPr txBox="1"/>
          <p:nvPr/>
        </p:nvSpPr>
        <p:spPr>
          <a:xfrm>
            <a:off x="359999" y="4899999"/>
            <a:ext cx="5904002"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700" b="1"/>
            </a:lvl1pPr>
          </a:lstStyle>
          <a:p>
            <a:r>
              <a:t>Coordination interministérielle du plan de rénovation énergétique des bâtiments</a:t>
            </a:r>
          </a:p>
        </p:txBody>
      </p:sp>
      <p:sp>
        <p:nvSpPr>
          <p:cNvPr id="654" name="Titre 1"/>
          <p:cNvSpPr txBox="1">
            <a:spLocks noGrp="1"/>
          </p:cNvSpPr>
          <p:nvPr>
            <p:ph type="title"/>
          </p:nvPr>
        </p:nvSpPr>
        <p:spPr>
          <a:xfrm>
            <a:off x="360000" y="899588"/>
            <a:ext cx="8424000" cy="720001"/>
          </a:xfrm>
          <a:prstGeom prst="rect">
            <a:avLst/>
          </a:prstGeom>
        </p:spPr>
        <p:txBody>
          <a:bodyPr/>
          <a:lstStyle>
            <a:lvl1pPr>
              <a:defRPr sz="2800"/>
            </a:lvl1pPr>
          </a:lstStyle>
          <a:p>
            <a:r>
              <a:t>Le cas spécifique du confort d’été</a:t>
            </a:r>
          </a:p>
        </p:txBody>
      </p:sp>
      <p:sp>
        <p:nvSpPr>
          <p:cNvPr id="655" name="Espace réservé du texte 2"/>
          <p:cNvSpPr txBox="1">
            <a:spLocks noGrp="1"/>
          </p:cNvSpPr>
          <p:nvPr>
            <p:ph type="body" sz="half" idx="1"/>
          </p:nvPr>
        </p:nvSpPr>
        <p:spPr>
          <a:xfrm>
            <a:off x="359999" y="1835999"/>
            <a:ext cx="5040002" cy="2469301"/>
          </a:xfrm>
          <a:prstGeom prst="rect">
            <a:avLst/>
          </a:prstGeom>
        </p:spPr>
        <p:txBody>
          <a:bodyPr/>
          <a:lstStyle/>
          <a:p>
            <a:pPr marL="0">
              <a:spcBef>
                <a:spcPts val="600"/>
              </a:spcBef>
              <a:defRPr sz="1400" b="1">
                <a:solidFill>
                  <a:srgbClr val="E1000F"/>
                </a:solidFill>
              </a:defRPr>
            </a:pPr>
            <a:r>
              <a:t>+ 50 % </a:t>
            </a:r>
            <a:r>
              <a:rPr sz="1100" b="0">
                <a:solidFill>
                  <a:srgbClr val="000000"/>
                </a:solidFill>
              </a:rPr>
              <a:t>c’est </a:t>
            </a:r>
            <a:r>
              <a:rPr sz="1100">
                <a:solidFill>
                  <a:srgbClr val="000000"/>
                </a:solidFill>
              </a:rPr>
              <a:t>l’augmentation </a:t>
            </a:r>
            <a:r>
              <a:rPr sz="1100" b="0">
                <a:solidFill>
                  <a:srgbClr val="000000"/>
                </a:solidFill>
              </a:rPr>
              <a:t>de la fréquence </a:t>
            </a:r>
            <a:r>
              <a:rPr sz="1100">
                <a:solidFill>
                  <a:srgbClr val="000000"/>
                </a:solidFill>
              </a:rPr>
              <a:t>des canicules </a:t>
            </a:r>
            <a:r>
              <a:rPr sz="1100" b="0">
                <a:solidFill>
                  <a:srgbClr val="000000"/>
                </a:solidFill>
              </a:rPr>
              <a:t>à </a:t>
            </a:r>
            <a:r>
              <a:rPr sz="1100">
                <a:solidFill>
                  <a:srgbClr val="000000"/>
                </a:solidFill>
              </a:rPr>
              <a:t>l’horizon 2050 </a:t>
            </a:r>
            <a:r>
              <a:rPr sz="1100" b="0" i="1">
                <a:solidFill>
                  <a:srgbClr val="000000"/>
                </a:solidFill>
              </a:rPr>
              <a:t>(Ademe)</a:t>
            </a:r>
          </a:p>
          <a:p>
            <a:pPr marL="0" algn="just">
              <a:spcBef>
                <a:spcPts val="600"/>
              </a:spcBef>
              <a:defRPr sz="1400" b="1">
                <a:solidFill>
                  <a:srgbClr val="E1000F"/>
                </a:solidFill>
              </a:defRPr>
            </a:pPr>
            <a:r>
              <a:t>+ 2,5 à + 3,5°C </a:t>
            </a:r>
            <a:r>
              <a:rPr sz="1100">
                <a:solidFill>
                  <a:srgbClr val="000000"/>
                </a:solidFill>
              </a:rPr>
              <a:t>c’est la progression </a:t>
            </a:r>
            <a:r>
              <a:rPr sz="1100" b="0">
                <a:solidFill>
                  <a:srgbClr val="000000"/>
                </a:solidFill>
              </a:rPr>
              <a:t>de la température moyenne en France </a:t>
            </a:r>
            <a:r>
              <a:rPr sz="1100">
                <a:solidFill>
                  <a:srgbClr val="000000"/>
                </a:solidFill>
              </a:rPr>
              <a:t>en 2050 par rapport à 1985 </a:t>
            </a:r>
            <a:r>
              <a:rPr sz="1100" b="0" i="1">
                <a:solidFill>
                  <a:srgbClr val="000000"/>
                </a:solidFill>
              </a:rPr>
              <a:t>(Ademe)</a:t>
            </a:r>
          </a:p>
          <a:p>
            <a:pPr marL="0" algn="just">
              <a:spcBef>
                <a:spcPts val="600"/>
              </a:spcBef>
              <a:defRPr sz="1100"/>
            </a:pPr>
            <a:r>
              <a:t>Face à l’accroissement de fréquence et de durée des canicules, le besoin d’assurer le confort thermique en été ne peut plus être ignoré. </a:t>
            </a:r>
          </a:p>
          <a:p>
            <a:pPr marL="0" algn="just">
              <a:spcBef>
                <a:spcPts val="600"/>
              </a:spcBef>
              <a:defRPr sz="1100"/>
            </a:pPr>
            <a:r>
              <a:t>Les jeunes enfants représentent une population vulnérable à la chaleur. Lorsque les conditions d’accueil ne sont plus acceptables, la continuité du service public d’enseignement est difficilement assurée. </a:t>
            </a:r>
          </a:p>
          <a:p>
            <a:pPr marL="0" algn="just">
              <a:spcBef>
                <a:spcPts val="600"/>
              </a:spcBef>
              <a:defRPr sz="1100"/>
            </a:pPr>
            <a:r>
              <a:t>Tout cela justifie </a:t>
            </a:r>
            <a:r>
              <a:rPr b="1"/>
              <a:t>des interventions ciblées pour améliorer le confort d’été en privilégiant les dispositions passives basées sur l’ombrage, le rafraîchissement nocturne et la minimisation des apports internes.</a:t>
            </a:r>
          </a:p>
        </p:txBody>
      </p:sp>
      <p:sp>
        <p:nvSpPr>
          <p:cNvPr id="656" name="Espace réservé du texte 3"/>
          <p:cNvSpPr txBox="1">
            <a:spLocks noGrp="1"/>
          </p:cNvSpPr>
          <p:nvPr>
            <p:ph type="body" idx="21"/>
          </p:nvPr>
        </p:nvSpPr>
        <p:spPr>
          <a:xfrm>
            <a:off x="3312000" y="179918"/>
            <a:ext cx="5472001" cy="360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3187224" indent="-276225" algn="r">
              <a:spcBef>
                <a:spcPts val="0"/>
              </a:spcBef>
              <a:buClr>
                <a:srgbClr val="000000"/>
              </a:buClr>
              <a:buSzPts val="700"/>
              <a:buAutoNum type="arabicPeriod" startAt="3"/>
              <a:defRPr sz="700" b="1"/>
            </a:pPr>
            <a:r>
              <a:t>Pourquoi dois-je rénover mes bâtiments scolaires ? </a:t>
            </a:r>
          </a:p>
          <a:p>
            <a:pPr marL="0" indent="180975" algn="r">
              <a:spcBef>
                <a:spcPts val="0"/>
              </a:spcBef>
              <a:buClr>
                <a:srgbClr val="000000"/>
              </a:buClr>
              <a:defRPr sz="700"/>
            </a:pPr>
            <a:r>
              <a:t>Le cas spécifique du confort d’été</a:t>
            </a:r>
          </a:p>
        </p:txBody>
      </p:sp>
      <p:pic>
        <p:nvPicPr>
          <p:cNvPr id="657" name="Image 5" descr="Image 5"/>
          <p:cNvPicPr>
            <a:picLocks noChangeAspect="1"/>
          </p:cNvPicPr>
          <p:nvPr/>
        </p:nvPicPr>
        <p:blipFill>
          <a:blip r:embed="rId2"/>
          <a:stretch>
            <a:fillRect/>
          </a:stretch>
        </p:blipFill>
        <p:spPr>
          <a:xfrm>
            <a:off x="5736280" y="1911442"/>
            <a:ext cx="3081601" cy="2047575"/>
          </a:xfrm>
          <a:prstGeom prst="rect">
            <a:avLst/>
          </a:prstGeom>
          <a:ln w="12700">
            <a:miter lim="400000"/>
          </a:ln>
        </p:spPr>
      </p:pic>
      <p:sp>
        <p:nvSpPr>
          <p:cNvPr id="658" name="Espace réservé du numéro de diapositive 6"/>
          <p:cNvSpPr txBox="1">
            <a:spLocks noGrp="1"/>
          </p:cNvSpPr>
          <p:nvPr>
            <p:ph type="sldNum" sz="quarter" idx="2"/>
          </p:nvPr>
        </p:nvSpPr>
        <p:spPr>
          <a:xfrm>
            <a:off x="7486999" y="4899999"/>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52</a:t>
            </a:fld>
            <a:endParaRPr/>
          </a:p>
        </p:txBody>
      </p:sp>
      <p:sp>
        <p:nvSpPr>
          <p:cNvPr id="659" name="Espace réservé de la date 7"/>
          <p:cNvSpPr txBox="1"/>
          <p:nvPr/>
        </p:nvSpPr>
        <p:spPr>
          <a:xfrm>
            <a:off x="7614000" y="4899999"/>
            <a:ext cx="1170001"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700" b="1"/>
            </a:lvl1pPr>
          </a:lstStyle>
          <a:p>
            <a:r>
              <a:t>juillet 2020</a:t>
            </a:r>
          </a:p>
        </p:txBody>
      </p:sp>
      <p:sp>
        <p:nvSpPr>
          <p:cNvPr id="660" name="Google Shape;437;p51"/>
          <p:cNvSpPr txBox="1"/>
          <p:nvPr/>
        </p:nvSpPr>
        <p:spPr>
          <a:xfrm>
            <a:off x="5727853" y="3970954"/>
            <a:ext cx="1211147" cy="1457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6000" tIns="36000" rIns="36000" bIns="36000">
            <a:spAutoFit/>
          </a:bodyPr>
          <a:lstStyle>
            <a:lvl1pPr>
              <a:defRPr sz="600" i="1"/>
            </a:lvl1pPr>
          </a:lstStyle>
          <a:p>
            <a:r>
              <a:t>© Laurent Mignaux- Terra</a:t>
            </a: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 name="Espace réservé du pied de page 10"/>
          <p:cNvSpPr txBox="1"/>
          <p:nvPr/>
        </p:nvSpPr>
        <p:spPr>
          <a:xfrm>
            <a:off x="359999" y="4899999"/>
            <a:ext cx="5904002"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700" b="1"/>
            </a:lvl1pPr>
          </a:lstStyle>
          <a:p>
            <a:r>
              <a:t>Coordination interministérielle du plan de rénovation énergétique des bâtiments</a:t>
            </a:r>
          </a:p>
        </p:txBody>
      </p:sp>
      <p:sp>
        <p:nvSpPr>
          <p:cNvPr id="663" name="Titre 1"/>
          <p:cNvSpPr txBox="1">
            <a:spLocks noGrp="1"/>
          </p:cNvSpPr>
          <p:nvPr>
            <p:ph type="title"/>
          </p:nvPr>
        </p:nvSpPr>
        <p:spPr>
          <a:xfrm>
            <a:off x="360000" y="899588"/>
            <a:ext cx="8424000" cy="720001"/>
          </a:xfrm>
          <a:prstGeom prst="rect">
            <a:avLst/>
          </a:prstGeom>
        </p:spPr>
        <p:txBody>
          <a:bodyPr/>
          <a:lstStyle/>
          <a:p>
            <a:pPr defTabSz="841247">
              <a:defRPr sz="2576"/>
            </a:pPr>
            <a:r>
              <a:t>Le cas spécifique </a:t>
            </a:r>
            <a:br/>
            <a:r>
              <a:t>du confort d’été</a:t>
            </a:r>
          </a:p>
        </p:txBody>
      </p:sp>
      <p:sp>
        <p:nvSpPr>
          <p:cNvPr id="664" name="Espace réservé du texte 2"/>
          <p:cNvSpPr txBox="1"/>
          <p:nvPr/>
        </p:nvSpPr>
        <p:spPr>
          <a:xfrm>
            <a:off x="359999" y="1836000"/>
            <a:ext cx="5263562" cy="25358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just">
              <a:spcBef>
                <a:spcPts val="400"/>
              </a:spcBef>
              <a:defRPr b="1"/>
            </a:pPr>
            <a:r>
              <a:t>Quelques conseils </a:t>
            </a:r>
            <a:endParaRPr sz="1000"/>
          </a:p>
          <a:p>
            <a:pPr marL="457200" indent="-172800" algn="just">
              <a:spcBef>
                <a:spcPts val="100"/>
              </a:spcBef>
              <a:buClr>
                <a:srgbClr val="000000"/>
              </a:buClr>
              <a:buSzPct val="100000"/>
              <a:buFont typeface="Arial"/>
              <a:buChar char="•"/>
              <a:defRPr sz="1000" b="1"/>
            </a:pPr>
            <a:r>
              <a:t>Ouvrants : </a:t>
            </a:r>
            <a:r>
              <a:rPr b="0"/>
              <a:t>vérifier leur bon fonctionnement ainsi que celui des dispositifs occultants ou de protection solaires des façades ou en installer sur les façades les plus exposées (à l’extérieur)  </a:t>
            </a:r>
          </a:p>
          <a:p>
            <a:pPr marL="457200" indent="-172800" algn="just">
              <a:spcBef>
                <a:spcPts val="100"/>
              </a:spcBef>
              <a:buClr>
                <a:srgbClr val="000000"/>
              </a:buClr>
              <a:buSzPct val="100000"/>
              <a:buFont typeface="Arial"/>
              <a:buChar char="•"/>
              <a:defRPr sz="1000" b="1"/>
            </a:pPr>
            <a:r>
              <a:t>Ventilation et système de rafraîchissement  : </a:t>
            </a:r>
            <a:r>
              <a:rPr b="0"/>
              <a:t>vérifier le bon fonctionnement des systèmes de ventilation et moyens de rafraîchissement existants ; s’assurer qu’ils prévoient un programme nocturne de renouvellement accéléré de l’air</a:t>
            </a:r>
          </a:p>
          <a:p>
            <a:pPr marL="457200" indent="-172800" algn="just">
              <a:spcBef>
                <a:spcPts val="100"/>
              </a:spcBef>
              <a:buClr>
                <a:srgbClr val="000000"/>
              </a:buClr>
              <a:buSzPct val="100000"/>
              <a:buFont typeface="Arial"/>
              <a:buChar char="•"/>
              <a:defRPr sz="1000" b="1"/>
            </a:pPr>
            <a:r>
              <a:t>Espaces extérieurs : </a:t>
            </a:r>
            <a:r>
              <a:rPr b="0"/>
              <a:t>développer la surface d’espaces ombragés accessibles dans l’enceinte de l’école ; vérifier le bon fonctionnement et l’accessibilité des points d’eau potable </a:t>
            </a:r>
          </a:p>
          <a:p>
            <a:pPr marL="457200" indent="-172800" algn="just">
              <a:spcBef>
                <a:spcPts val="100"/>
              </a:spcBef>
              <a:buClr>
                <a:srgbClr val="000000"/>
              </a:buClr>
              <a:buSzPct val="100000"/>
              <a:buFont typeface="Arial"/>
              <a:buChar char="•"/>
              <a:defRPr sz="1000" b="1"/>
            </a:pPr>
            <a:r>
              <a:t>Enveloppe : </a:t>
            </a:r>
            <a:r>
              <a:rPr b="0"/>
              <a:t>améliorer l’isolation des bâtiments, notamment des combles ; adapter le revêtement des parois et surfaces extérieures voire les repeindre en blanc </a:t>
            </a:r>
          </a:p>
          <a:p>
            <a:pPr marL="457200" indent="-172800" algn="just">
              <a:spcBef>
                <a:spcPts val="100"/>
              </a:spcBef>
              <a:buClr>
                <a:srgbClr val="000000"/>
              </a:buClr>
              <a:buSzPct val="100000"/>
              <a:buFont typeface="Arial"/>
              <a:buChar char="•"/>
              <a:defRPr sz="1000" b="1"/>
            </a:pPr>
            <a:r>
              <a:t>Sensibiliser et former </a:t>
            </a:r>
            <a:r>
              <a:rPr b="0"/>
              <a:t>les personnels présents dans les établissements à l’adaptation des modalités de ventilation (horaires et durée d’ouverture des fenêtres dans des conditions acceptables de sécurité notamment la nuit, formation à l’utilisation de la ventilation mécanique, maintien des portes fermées dans la journée et réduction de l’utilisation des appareils émettant de la chaleur, etc.)</a:t>
            </a:r>
          </a:p>
        </p:txBody>
      </p:sp>
      <p:grpSp>
        <p:nvGrpSpPr>
          <p:cNvPr id="667" name="Espace réservé du texte 2"/>
          <p:cNvGrpSpPr/>
          <p:nvPr/>
        </p:nvGrpSpPr>
        <p:grpSpPr>
          <a:xfrm>
            <a:off x="5985509" y="2176463"/>
            <a:ext cx="2798129" cy="1984058"/>
            <a:chOff x="0" y="0"/>
            <a:chExt cx="2798128" cy="1984056"/>
          </a:xfrm>
        </p:grpSpPr>
        <p:sp>
          <p:nvSpPr>
            <p:cNvPr id="665" name="Shape 665"/>
            <p:cNvSpPr/>
            <p:nvPr/>
          </p:nvSpPr>
          <p:spPr>
            <a:xfrm>
              <a:off x="-1" y="0"/>
              <a:ext cx="2798130" cy="1984057"/>
            </a:xfrm>
            <a:prstGeom prst="rect">
              <a:avLst/>
            </a:prstGeom>
            <a:solidFill>
              <a:srgbClr val="FFFFFF"/>
            </a:solidFill>
            <a:ln w="3175" cap="flat">
              <a:solidFill>
                <a:srgbClr val="000091"/>
              </a:solidFill>
              <a:prstDash val="solid"/>
              <a:round/>
            </a:ln>
            <a:effectLst/>
          </p:spPr>
          <p:txBody>
            <a:bodyPr wrap="square" lIns="45719" tIns="45719" rIns="45719" bIns="45719" numCol="1" anchor="t">
              <a:noAutofit/>
            </a:bodyPr>
            <a:lstStyle/>
            <a:p>
              <a:pPr>
                <a:defRPr sz="900">
                  <a:solidFill>
                    <a:srgbClr val="000091"/>
                  </a:solidFill>
                </a:defRPr>
              </a:pPr>
              <a:endParaRPr/>
            </a:p>
          </p:txBody>
        </p:sp>
        <p:sp>
          <p:nvSpPr>
            <p:cNvPr id="666" name="Shape 666"/>
            <p:cNvSpPr txBox="1"/>
            <p:nvPr/>
          </p:nvSpPr>
          <p:spPr>
            <a:xfrm>
              <a:off x="-1" y="0"/>
              <a:ext cx="2762130" cy="17869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indent="72000">
                <a:spcBef>
                  <a:spcPts val="600"/>
                </a:spcBef>
                <a:defRPr sz="1100" b="1">
                  <a:solidFill>
                    <a:srgbClr val="000091"/>
                  </a:solidFill>
                </a:defRPr>
              </a:pPr>
              <a:r>
                <a:t>Pour aller plus loin : </a:t>
              </a:r>
              <a:endParaRPr sz="1000"/>
            </a:p>
            <a:p>
              <a:pPr marL="243449" indent="-171450">
                <a:spcBef>
                  <a:spcPts val="100"/>
                </a:spcBef>
                <a:buClr>
                  <a:srgbClr val="000000"/>
                </a:buClr>
                <a:buSzPts val="900"/>
                <a:buFont typeface="Arial"/>
                <a:buChar char="•"/>
                <a:defRPr sz="900">
                  <a:solidFill>
                    <a:srgbClr val="000091"/>
                  </a:solidFill>
                </a:defRPr>
              </a:pPr>
              <a:r>
                <a:t>Un guide à paraître, pour améliorer le confort thermique des bâtiments scolaires pendant les vagues de chaleur</a:t>
              </a:r>
              <a:endParaRPr sz="1000"/>
            </a:p>
            <a:p>
              <a:pPr marL="243449" indent="-171450">
                <a:spcBef>
                  <a:spcPts val="100"/>
                </a:spcBef>
                <a:buClr>
                  <a:srgbClr val="000000"/>
                </a:buClr>
                <a:buSzPts val="900"/>
                <a:buFont typeface="Arial"/>
                <a:buChar char="•"/>
                <a:defRPr sz="900" b="1">
                  <a:solidFill>
                    <a:srgbClr val="000091"/>
                  </a:solidFill>
                </a:defRPr>
              </a:pPr>
              <a:r>
                <a:t>Les guides de l’Ademe </a:t>
              </a:r>
              <a:r>
                <a:rPr b="0" u="sng">
                  <a:solidFill>
                    <a:srgbClr val="0000FF"/>
                  </a:solidFill>
                  <a:uFill>
                    <a:solidFill>
                      <a:srgbClr val="0000FF"/>
                    </a:solidFill>
                  </a:uFill>
                  <a:hlinkClick r:id="rId2"/>
                </a:rPr>
                <a:t>pour devenir une éco-école, un éco-collège, un éco-lycée,</a:t>
              </a:r>
              <a:endParaRPr>
                <a:solidFill>
                  <a:srgbClr val="6D6DFF"/>
                </a:solidFill>
              </a:endParaRPr>
            </a:p>
            <a:p>
              <a:pPr marL="243449" indent="-171450">
                <a:spcBef>
                  <a:spcPts val="100"/>
                </a:spcBef>
                <a:buClr>
                  <a:srgbClr val="000000"/>
                </a:buClr>
                <a:buSzPts val="900"/>
                <a:buFont typeface="Arial"/>
                <a:buChar char="•"/>
                <a:defRPr sz="900">
                  <a:solidFill>
                    <a:srgbClr val="000091"/>
                  </a:solidFill>
                </a:defRPr>
              </a:pPr>
              <a:r>
                <a:t>Par ailleurs, le </a:t>
              </a:r>
              <a:r>
                <a:rPr b="1"/>
                <a:t>CEREMA</a:t>
              </a:r>
              <a:r>
                <a:t> réalise actuellement une </a:t>
              </a:r>
              <a:r>
                <a:rPr b="1"/>
                <a:t>série de Webinaires sur les cours d’écoles résilientes : </a:t>
              </a:r>
              <a:r>
                <a:rPr u="sng">
                  <a:solidFill>
                    <a:srgbClr val="0000FF"/>
                  </a:solidFill>
                  <a:uFill>
                    <a:solidFill>
                      <a:srgbClr val="0000FF"/>
                    </a:solidFill>
                  </a:uFill>
                  <a:hlinkClick r:id="rId3"/>
                </a:rPr>
                <a:t>https://www.cerema.fr/fr/actualites/cours-ecoles-resilientes-serie-webinaires-partager</a:t>
              </a:r>
              <a:endParaRPr>
                <a:solidFill>
                  <a:srgbClr val="6D6DFF"/>
                </a:solidFill>
              </a:endParaRPr>
            </a:p>
            <a:p>
              <a:pPr indent="72000">
                <a:defRPr sz="900">
                  <a:solidFill>
                    <a:srgbClr val="000091"/>
                  </a:solidFill>
                </a:defRPr>
              </a:pPr>
              <a:endParaRPr>
                <a:solidFill>
                  <a:srgbClr val="6D6DFF"/>
                </a:solidFill>
              </a:endParaRPr>
            </a:p>
          </p:txBody>
        </p:sp>
      </p:grpSp>
      <p:sp>
        <p:nvSpPr>
          <p:cNvPr id="668" name="Espace réservé du texte 3"/>
          <p:cNvSpPr txBox="1">
            <a:spLocks noGrp="1"/>
          </p:cNvSpPr>
          <p:nvPr>
            <p:ph type="body" sz="quarter" idx="1"/>
          </p:nvPr>
        </p:nvSpPr>
        <p:spPr>
          <a:xfrm>
            <a:off x="3311525" y="179387"/>
            <a:ext cx="5472113" cy="360363"/>
          </a:xfrm>
          <a:prstGeom prst="rect">
            <a:avLst/>
          </a:prstGeom>
        </p:spPr>
        <p:txBody>
          <a:bodyPr/>
          <a:lstStyle/>
          <a:p>
            <a:pPr marL="3187699" indent="-276225" algn="r">
              <a:buClr>
                <a:srgbClr val="000000"/>
              </a:buClr>
              <a:buSzPts val="700"/>
              <a:buAutoNum type="arabicPeriod" startAt="3"/>
              <a:defRPr sz="700" b="1"/>
            </a:pPr>
            <a:r>
              <a:t>Pourquoi dois-je rénover mes bâtiments scolaires ? </a:t>
            </a:r>
          </a:p>
          <a:p>
            <a:pPr marL="0" indent="180975" algn="r">
              <a:defRPr sz="700"/>
            </a:pPr>
            <a:r>
              <a:t>Le cas spécifique du confort d’été</a:t>
            </a:r>
          </a:p>
        </p:txBody>
      </p:sp>
      <p:sp>
        <p:nvSpPr>
          <p:cNvPr id="669" name="Espace réservé du numéro de diapositive 11"/>
          <p:cNvSpPr txBox="1">
            <a:spLocks noGrp="1"/>
          </p:cNvSpPr>
          <p:nvPr>
            <p:ph type="sldNum" sz="quarter" idx="2"/>
          </p:nvPr>
        </p:nvSpPr>
        <p:spPr>
          <a:xfrm>
            <a:off x="7486999" y="4899999"/>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53</a:t>
            </a:fld>
            <a:endParaRPr/>
          </a:p>
        </p:txBody>
      </p:sp>
      <p:sp>
        <p:nvSpPr>
          <p:cNvPr id="670" name="Espace réservé de la date 12"/>
          <p:cNvSpPr txBox="1"/>
          <p:nvPr/>
        </p:nvSpPr>
        <p:spPr>
          <a:xfrm>
            <a:off x="7614000" y="4899999"/>
            <a:ext cx="1170001"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700" b="1"/>
            </a:lvl1pPr>
          </a:lstStyle>
          <a:p>
            <a:r>
              <a:t>juillet 2020</a:t>
            </a: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 name="Espace réservé du pied de page 10"/>
          <p:cNvSpPr txBox="1"/>
          <p:nvPr/>
        </p:nvSpPr>
        <p:spPr>
          <a:xfrm>
            <a:off x="359999" y="4899999"/>
            <a:ext cx="5904002"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700" b="1"/>
            </a:lvl1pPr>
          </a:lstStyle>
          <a:p>
            <a:r>
              <a:t>Coordination interministérielle du plan de rénovation énergétique des bâtiments</a:t>
            </a:r>
          </a:p>
        </p:txBody>
      </p:sp>
      <p:sp>
        <p:nvSpPr>
          <p:cNvPr id="673" name="Espace réservé du texte 3"/>
          <p:cNvSpPr txBox="1">
            <a:spLocks noGrp="1"/>
          </p:cNvSpPr>
          <p:nvPr>
            <p:ph type="body" sz="quarter" idx="1"/>
          </p:nvPr>
        </p:nvSpPr>
        <p:spPr>
          <a:xfrm>
            <a:off x="3311525" y="179387"/>
            <a:ext cx="5472113" cy="360363"/>
          </a:xfrm>
          <a:prstGeom prst="rect">
            <a:avLst/>
          </a:prstGeom>
        </p:spPr>
        <p:txBody>
          <a:bodyPr/>
          <a:lstStyle/>
          <a:p>
            <a:pPr marL="3187699" indent="-276225" algn="r">
              <a:buClr>
                <a:srgbClr val="000000"/>
              </a:buClr>
              <a:buSzPts val="700"/>
              <a:buAutoNum type="arabicPeriod" startAt="3"/>
              <a:defRPr sz="700" b="1"/>
            </a:pPr>
            <a:r>
              <a:t>Pourquoi dois-je rénover mes bâtiments scolaires ? </a:t>
            </a:r>
          </a:p>
          <a:p>
            <a:pPr marL="0" indent="180975" algn="r">
              <a:defRPr sz="700"/>
            </a:pPr>
            <a:r>
              <a:t>Le cas spécifique du confort d’été</a:t>
            </a:r>
          </a:p>
        </p:txBody>
      </p:sp>
      <p:sp>
        <p:nvSpPr>
          <p:cNvPr id="674" name="Espace réservé du numéro de diapositive 11"/>
          <p:cNvSpPr txBox="1">
            <a:spLocks noGrp="1"/>
          </p:cNvSpPr>
          <p:nvPr>
            <p:ph type="sldNum" sz="quarter" idx="2"/>
          </p:nvPr>
        </p:nvSpPr>
        <p:spPr>
          <a:xfrm>
            <a:off x="7486999" y="4899999"/>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54</a:t>
            </a:fld>
            <a:endParaRPr/>
          </a:p>
        </p:txBody>
      </p:sp>
      <p:sp>
        <p:nvSpPr>
          <p:cNvPr id="675" name="Espace réservé de la date 12"/>
          <p:cNvSpPr txBox="1"/>
          <p:nvPr/>
        </p:nvSpPr>
        <p:spPr>
          <a:xfrm>
            <a:off x="7614000" y="4899999"/>
            <a:ext cx="1170001"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700" b="1"/>
            </a:lvl1pPr>
          </a:lstStyle>
          <a:p>
            <a:r>
              <a:t>juillet 2020</a:t>
            </a:r>
          </a:p>
        </p:txBody>
      </p:sp>
      <p:sp>
        <p:nvSpPr>
          <p:cNvPr id="676" name="Titre 1"/>
          <p:cNvSpPr txBox="1">
            <a:spLocks noGrp="1"/>
          </p:cNvSpPr>
          <p:nvPr>
            <p:ph type="title"/>
          </p:nvPr>
        </p:nvSpPr>
        <p:spPr>
          <a:xfrm>
            <a:off x="359999" y="900000"/>
            <a:ext cx="8424000" cy="720002"/>
          </a:xfrm>
          <a:prstGeom prst="rect">
            <a:avLst/>
          </a:prstGeom>
        </p:spPr>
        <p:txBody>
          <a:bodyPr/>
          <a:lstStyle>
            <a:lvl1pPr>
              <a:defRPr sz="2800"/>
            </a:lvl1pPr>
          </a:lstStyle>
          <a:p>
            <a:r>
              <a:t>Ils le font déjà </a:t>
            </a:r>
          </a:p>
        </p:txBody>
      </p:sp>
      <p:sp>
        <p:nvSpPr>
          <p:cNvPr id="677" name="Espace réservé du texte 8"/>
          <p:cNvSpPr/>
          <p:nvPr/>
        </p:nvSpPr>
        <p:spPr>
          <a:xfrm>
            <a:off x="359998" y="1835998"/>
            <a:ext cx="2520003" cy="25740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spcBef>
                <a:spcPts val="500"/>
              </a:spcBef>
              <a:defRPr sz="1000" b="1"/>
            </a:pPr>
            <a:r>
              <a:t>Commune du Gers</a:t>
            </a:r>
          </a:p>
          <a:p>
            <a:pPr>
              <a:spcBef>
                <a:spcPts val="500"/>
              </a:spcBef>
              <a:defRPr sz="1000" b="1"/>
            </a:pPr>
            <a:r>
              <a:t>5 000 habitants</a:t>
            </a:r>
          </a:p>
          <a:p>
            <a:pPr>
              <a:spcBef>
                <a:spcPts val="500"/>
              </a:spcBef>
              <a:defRPr sz="1000"/>
            </a:pPr>
            <a:endParaRPr b="1"/>
          </a:p>
          <a:p>
            <a:pPr>
              <a:spcBef>
                <a:spcPts val="500"/>
              </a:spcBef>
              <a:defRPr sz="1000"/>
            </a:pPr>
            <a:endParaRPr b="1"/>
          </a:p>
          <a:p>
            <a:pPr>
              <a:spcBef>
                <a:spcPts val="500"/>
              </a:spcBef>
              <a:defRPr sz="1000"/>
            </a:pPr>
            <a:endParaRPr b="1"/>
          </a:p>
          <a:p>
            <a:pPr>
              <a:spcBef>
                <a:spcPts val="500"/>
              </a:spcBef>
              <a:defRPr sz="1000"/>
            </a:pPr>
            <a:endParaRPr b="1"/>
          </a:p>
          <a:p>
            <a:pPr marL="100263" indent="-100263">
              <a:spcBef>
                <a:spcPts val="500"/>
              </a:spcBef>
              <a:buSzPct val="100000"/>
              <a:buChar char="•"/>
              <a:defRPr sz="1000"/>
            </a:pPr>
            <a:r>
              <a:t>Ecole de 750 m2, construite en 1960 avant la première réglementation technique.</a:t>
            </a:r>
          </a:p>
          <a:p>
            <a:pPr marL="100263" indent="-100263">
              <a:spcBef>
                <a:spcPts val="500"/>
              </a:spcBef>
              <a:buSzPct val="100000"/>
              <a:buChar char="•"/>
              <a:defRPr sz="1000"/>
            </a:pPr>
            <a:r>
              <a:t>Près de 100 élèves concernés</a:t>
            </a:r>
          </a:p>
        </p:txBody>
      </p:sp>
      <p:sp>
        <p:nvSpPr>
          <p:cNvPr id="678" name="Espace réservé du texte 9"/>
          <p:cNvSpPr/>
          <p:nvPr/>
        </p:nvSpPr>
        <p:spPr>
          <a:xfrm>
            <a:off x="3043434" y="1835998"/>
            <a:ext cx="3480305" cy="27273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lnSpcReduction="10000"/>
          </a:bodyPr>
          <a:lstStyle/>
          <a:p>
            <a:pPr defTabSz="749808">
              <a:spcBef>
                <a:spcPts val="400"/>
              </a:spcBef>
              <a:defRPr sz="1000" b="1"/>
            </a:pPr>
            <a:r>
              <a:t>Une rénovation multi-technique qui améliore le confort des élèves et fait baisser la facture énergétique.</a:t>
            </a:r>
          </a:p>
          <a:p>
            <a:pPr algn="just" defTabSz="749808">
              <a:spcBef>
                <a:spcPts val="400"/>
              </a:spcBef>
              <a:defRPr sz="1000"/>
            </a:pPr>
            <a:r>
              <a:t>Dans le cadre de cette opération globale, les actions ont portés à la fois sur :</a:t>
            </a:r>
          </a:p>
          <a:p>
            <a:pPr marL="82214" indent="-82214" algn="just" defTabSz="749808">
              <a:spcBef>
                <a:spcPts val="400"/>
              </a:spcBef>
              <a:buSzPct val="100000"/>
              <a:buChar char="-"/>
              <a:defRPr sz="1000"/>
            </a:pPr>
            <a:r>
              <a:t>l’isolation thermique et acoustique, le remplacement des ouvrants,</a:t>
            </a:r>
          </a:p>
          <a:p>
            <a:pPr marL="82214" indent="-82214" algn="just" defTabSz="749808">
              <a:spcBef>
                <a:spcPts val="400"/>
              </a:spcBef>
              <a:buSzPct val="100000"/>
              <a:buChar char="-"/>
              <a:defRPr sz="1000"/>
            </a:pPr>
            <a:r>
              <a:t>le remplacement de la chaudière fioul par l’utilisation d’une pompe à chaleur et la mise en place d’une centrale de traitement d’air double flux,</a:t>
            </a:r>
          </a:p>
          <a:p>
            <a:pPr marL="82214" indent="-82214" algn="just" defTabSz="749808">
              <a:spcBef>
                <a:spcPts val="400"/>
              </a:spcBef>
              <a:buSzPct val="100000"/>
              <a:buChar char="-"/>
              <a:defRPr sz="1000"/>
            </a:pPr>
            <a:r>
              <a:t>un éclairage performant, sensible à l’apport de lumière naturelle et de la détection de présence.</a:t>
            </a:r>
          </a:p>
          <a:p>
            <a:pPr marL="82214" indent="-82214" algn="just" defTabSz="749808">
              <a:spcBef>
                <a:spcPts val="400"/>
              </a:spcBef>
              <a:buSzPct val="100000"/>
              <a:buChar char="-"/>
              <a:defRPr sz="1000"/>
            </a:pPr>
            <a:r>
              <a:t>l’outillage du bâtiment en système de gestion technique centralisé piloté par les services techniques de la commune</a:t>
            </a:r>
          </a:p>
          <a:p>
            <a:pPr marL="82214" indent="-82214" algn="just" defTabSz="749808">
              <a:spcBef>
                <a:spcPts val="400"/>
              </a:spcBef>
              <a:buSzPct val="100000"/>
              <a:buChar char="-"/>
              <a:defRPr sz="1000"/>
            </a:pPr>
            <a:r>
              <a:t>la mise en conformité sécurité et accessibilité</a:t>
            </a:r>
          </a:p>
          <a:p>
            <a:pPr marL="82214" indent="-82214" algn="just" defTabSz="749808">
              <a:spcBef>
                <a:spcPts val="400"/>
              </a:spcBef>
              <a:buSzPct val="100000"/>
              <a:buChar char="-"/>
              <a:defRPr sz="1000"/>
            </a:pPr>
            <a:r>
              <a:t>la sensibilisation à l’usage économe du bâtiment et à l’éco-efficacité énergétique auprès des élèves et enseignants.</a:t>
            </a:r>
          </a:p>
        </p:txBody>
      </p:sp>
      <p:sp>
        <p:nvSpPr>
          <p:cNvPr id="679" name="Espace réservé du texte 10"/>
          <p:cNvSpPr/>
          <p:nvPr/>
        </p:nvSpPr>
        <p:spPr>
          <a:xfrm>
            <a:off x="6687172" y="1835998"/>
            <a:ext cx="2096828" cy="25740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spcBef>
                <a:spcPts val="500"/>
              </a:spcBef>
              <a:defRPr sz="1000" b="1"/>
            </a:pPr>
            <a:r>
              <a:t>Des résultats concrets :</a:t>
            </a:r>
          </a:p>
          <a:p>
            <a:pPr marL="100263" indent="-100263" algn="just">
              <a:spcBef>
                <a:spcPts val="500"/>
              </a:spcBef>
              <a:buSzPct val="100000"/>
              <a:buChar char="•"/>
              <a:defRPr sz="1000"/>
            </a:pPr>
            <a:r>
              <a:t>30 tonnes de CO2 évitées par an</a:t>
            </a:r>
          </a:p>
          <a:p>
            <a:pPr marL="100263" indent="-100263">
              <a:spcBef>
                <a:spcPts val="500"/>
              </a:spcBef>
              <a:buSzPct val="100000"/>
              <a:buChar char="•"/>
              <a:defRPr sz="1000"/>
            </a:pPr>
            <a:r>
              <a:t>66 % de consommations énergétiques en moins par an</a:t>
            </a:r>
          </a:p>
        </p:txBody>
      </p:sp>
      <p:pic>
        <p:nvPicPr>
          <p:cNvPr id="680" name="1200px-Gers-Position.png" descr="1200px-Gers-Position.png"/>
          <p:cNvPicPr>
            <a:picLocks noChangeAspect="1"/>
          </p:cNvPicPr>
          <p:nvPr/>
        </p:nvPicPr>
        <p:blipFill>
          <a:blip r:embed="rId2"/>
          <a:stretch>
            <a:fillRect/>
          </a:stretch>
        </p:blipFill>
        <p:spPr>
          <a:xfrm>
            <a:off x="1643995" y="1766693"/>
            <a:ext cx="995004" cy="1085385"/>
          </a:xfrm>
          <a:prstGeom prst="rect">
            <a:avLst/>
          </a:prstGeom>
          <a:ln w="12700">
            <a:miter lim="400000"/>
          </a:ln>
        </p:spPr>
      </p:pic>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2" name="Espace réservé du pied de page 9"/>
          <p:cNvSpPr txBox="1"/>
          <p:nvPr/>
        </p:nvSpPr>
        <p:spPr>
          <a:xfrm>
            <a:off x="359999" y="4899999"/>
            <a:ext cx="5904002"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700" b="1"/>
            </a:lvl1pPr>
          </a:lstStyle>
          <a:p>
            <a:r>
              <a:t>Coordination interministérielle du plan de rénovation énergétique des bâtiments</a:t>
            </a:r>
          </a:p>
        </p:txBody>
      </p:sp>
      <p:sp>
        <p:nvSpPr>
          <p:cNvPr id="683" name="Titre 1"/>
          <p:cNvSpPr txBox="1">
            <a:spLocks noGrp="1"/>
          </p:cNvSpPr>
          <p:nvPr>
            <p:ph type="title"/>
          </p:nvPr>
        </p:nvSpPr>
        <p:spPr>
          <a:xfrm>
            <a:off x="360000" y="899588"/>
            <a:ext cx="8424000" cy="720001"/>
          </a:xfrm>
          <a:prstGeom prst="rect">
            <a:avLst/>
          </a:prstGeom>
        </p:spPr>
        <p:txBody>
          <a:bodyPr/>
          <a:lstStyle>
            <a:lvl1pPr>
              <a:defRPr sz="2800"/>
            </a:lvl1pPr>
          </a:lstStyle>
          <a:p>
            <a:r>
              <a:t>Créer une dynamique collective</a:t>
            </a:r>
          </a:p>
        </p:txBody>
      </p:sp>
      <p:sp>
        <p:nvSpPr>
          <p:cNvPr id="684" name="Espace réservé du texte 2"/>
          <p:cNvSpPr txBox="1">
            <a:spLocks noGrp="1"/>
          </p:cNvSpPr>
          <p:nvPr>
            <p:ph type="body" sz="quarter" idx="1"/>
          </p:nvPr>
        </p:nvSpPr>
        <p:spPr>
          <a:xfrm>
            <a:off x="359999" y="2484120"/>
            <a:ext cx="3960002" cy="2030730"/>
          </a:xfrm>
          <a:prstGeom prst="rect">
            <a:avLst/>
          </a:prstGeom>
        </p:spPr>
        <p:txBody>
          <a:bodyPr/>
          <a:lstStyle/>
          <a:p>
            <a:pPr marL="0" algn="just">
              <a:spcBef>
                <a:spcPts val="600"/>
              </a:spcBef>
              <a:defRPr sz="1200" b="1"/>
            </a:pPr>
            <a:r>
              <a:t>Comment faire ?</a:t>
            </a:r>
          </a:p>
          <a:p>
            <a:pPr marL="0" algn="just">
              <a:spcBef>
                <a:spcPts val="600"/>
              </a:spcBef>
            </a:pPr>
            <a:r>
              <a:rPr u="sng">
                <a:solidFill>
                  <a:srgbClr val="0000FF"/>
                </a:solidFill>
                <a:uFill>
                  <a:solidFill>
                    <a:srgbClr val="0000FF"/>
                  </a:solidFill>
                </a:uFill>
                <a:hlinkClick r:id="rId2"/>
              </a:rPr>
              <a:t>CUBE S </a:t>
            </a:r>
            <a:r>
              <a:t>mobilise l’ensemble des parties prenantes de façon ludique en travaillant d’abord sur le levier des comportements et du pilotage des bâtiments, avant d’engager des travaux plus importants. </a:t>
            </a:r>
          </a:p>
          <a:p>
            <a:pPr marL="457200" indent="-172800" algn="just">
              <a:spcBef>
                <a:spcPts val="300"/>
              </a:spcBef>
              <a:buClr>
                <a:srgbClr val="000000"/>
              </a:buClr>
              <a:buSzPct val="100000"/>
              <a:buFont typeface="Arial"/>
              <a:buChar char="•"/>
              <a:defRPr b="1"/>
            </a:pPr>
            <a:r>
              <a:t>Cinq ans </a:t>
            </a:r>
            <a:r>
              <a:rPr b="0"/>
              <a:t>pour réduire la consommation énergétique de son </a:t>
            </a:r>
            <a:r>
              <a:t>établissement scolaire.</a:t>
            </a:r>
          </a:p>
          <a:p>
            <a:pPr marL="457200" indent="-172800" algn="just">
              <a:spcBef>
                <a:spcPts val="300"/>
              </a:spcBef>
              <a:buClr>
                <a:srgbClr val="000000"/>
              </a:buClr>
              <a:buSzPct val="100000"/>
              <a:buFont typeface="Arial"/>
              <a:buChar char="•"/>
            </a:pPr>
            <a:r>
              <a:t>Mobiliser </a:t>
            </a:r>
            <a:r>
              <a:rPr b="1"/>
              <a:t>les bons usages et le réglage </a:t>
            </a:r>
            <a:r>
              <a:t>des installations techniques avec une approche ludique.</a:t>
            </a:r>
          </a:p>
          <a:p>
            <a:pPr marL="457200" indent="-172800" algn="just">
              <a:spcBef>
                <a:spcPts val="300"/>
              </a:spcBef>
              <a:buClr>
                <a:srgbClr val="000000"/>
              </a:buClr>
              <a:buSzPct val="100000"/>
              <a:buFont typeface="Arial"/>
              <a:buChar char="•"/>
              <a:defRPr b="1"/>
            </a:pPr>
            <a:r>
              <a:t>Éduquer</a:t>
            </a:r>
            <a:r>
              <a:rPr b="0"/>
              <a:t> les élèves aux économies d’énergie.</a:t>
            </a:r>
          </a:p>
          <a:p>
            <a:pPr marL="457200" indent="-172800" algn="just">
              <a:spcBef>
                <a:spcPts val="300"/>
              </a:spcBef>
              <a:buClr>
                <a:srgbClr val="000000"/>
              </a:buClr>
              <a:buSzPct val="100000"/>
              <a:buFont typeface="Arial"/>
              <a:buChar char="•"/>
            </a:pPr>
            <a:r>
              <a:t>Mieux anticiper </a:t>
            </a:r>
            <a:r>
              <a:rPr b="1"/>
              <a:t>les travaux.</a:t>
            </a:r>
          </a:p>
        </p:txBody>
      </p:sp>
      <p:sp>
        <p:nvSpPr>
          <p:cNvPr id="685" name="Espace réservé du texte 2"/>
          <p:cNvSpPr txBox="1"/>
          <p:nvPr/>
        </p:nvSpPr>
        <p:spPr>
          <a:xfrm>
            <a:off x="4787999" y="2484120"/>
            <a:ext cx="3996001" cy="12277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just">
              <a:spcBef>
                <a:spcPts val="600"/>
              </a:spcBef>
              <a:defRPr sz="1200" b="1"/>
            </a:pPr>
            <a:endParaRPr/>
          </a:p>
          <a:p>
            <a:pPr algn="just">
              <a:defRPr sz="1000"/>
            </a:pPr>
            <a:r>
              <a:rPr u="sng">
                <a:solidFill>
                  <a:srgbClr val="0000FF"/>
                </a:solidFill>
                <a:uFill>
                  <a:solidFill>
                    <a:srgbClr val="0000FF"/>
                  </a:solidFill>
                </a:uFill>
                <a:hlinkClick r:id="rId3"/>
              </a:rPr>
              <a:t>Watty à l’école</a:t>
            </a:r>
            <a:r>
              <a:t> est un programme de sensibilisation aux économies d’eau et d’énergie destiné aux enfants, financé par le mécanisme des CEE. </a:t>
            </a:r>
          </a:p>
          <a:p>
            <a:pPr algn="just">
              <a:defRPr sz="1000"/>
            </a:pPr>
            <a:endParaRPr/>
          </a:p>
          <a:p>
            <a:pPr algn="just">
              <a:defRPr sz="1000"/>
            </a:pPr>
            <a:r>
              <a:t>Le programme comprend notamment des ateliers de sensibilisation, des évènements, et un suivi des consommation d’électricité des bâtiments scolaires tout au long de l’année. </a:t>
            </a:r>
          </a:p>
        </p:txBody>
      </p:sp>
      <p:sp>
        <p:nvSpPr>
          <p:cNvPr id="686" name="Espace réservé du texte 2"/>
          <p:cNvSpPr txBox="1"/>
          <p:nvPr/>
        </p:nvSpPr>
        <p:spPr>
          <a:xfrm>
            <a:off x="360000" y="1835999"/>
            <a:ext cx="8424000" cy="5284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just">
              <a:spcBef>
                <a:spcPts val="600"/>
              </a:spcBef>
              <a:defRPr sz="1200"/>
            </a:lvl1pPr>
          </a:lstStyle>
          <a:p>
            <a:r>
              <a:t>La mobilisation des personnels, élèves et enseignants est une des clefs de réussite de la transition écologique du parc scolaire : chaque geste compte et en mobilisant sur les bons usages et le réglage des installations techniques, des économies d’énergie importantes peuvent être réalisées.</a:t>
            </a:r>
          </a:p>
        </p:txBody>
      </p:sp>
      <p:pic>
        <p:nvPicPr>
          <p:cNvPr id="687" name="Google Shape;547;p60" descr="Google Shape;547;p60"/>
          <p:cNvPicPr>
            <a:picLocks noChangeAspect="1"/>
          </p:cNvPicPr>
          <p:nvPr/>
        </p:nvPicPr>
        <p:blipFill>
          <a:blip r:embed="rId4"/>
          <a:stretch>
            <a:fillRect/>
          </a:stretch>
        </p:blipFill>
        <p:spPr>
          <a:xfrm>
            <a:off x="3603559" y="3902971"/>
            <a:ext cx="674532" cy="648120"/>
          </a:xfrm>
          <a:prstGeom prst="rect">
            <a:avLst/>
          </a:prstGeom>
          <a:ln w="12700">
            <a:miter lim="400000"/>
          </a:ln>
        </p:spPr>
      </p:pic>
      <p:pic>
        <p:nvPicPr>
          <p:cNvPr id="688" name="Google Shape;549;p60" descr="Google Shape;549;p60"/>
          <p:cNvPicPr>
            <a:picLocks noChangeAspect="1"/>
          </p:cNvPicPr>
          <p:nvPr/>
        </p:nvPicPr>
        <p:blipFill>
          <a:blip r:embed="rId5"/>
          <a:stretch>
            <a:fillRect/>
          </a:stretch>
        </p:blipFill>
        <p:spPr>
          <a:xfrm>
            <a:off x="6697426" y="4173809"/>
            <a:ext cx="2012164" cy="377282"/>
          </a:xfrm>
          <a:prstGeom prst="rect">
            <a:avLst/>
          </a:prstGeom>
          <a:ln w="12700">
            <a:miter lim="400000"/>
          </a:ln>
        </p:spPr>
      </p:pic>
      <p:sp>
        <p:nvSpPr>
          <p:cNvPr id="689" name="Espace réservé du texte 5"/>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3187224" indent="-276225" algn="r">
              <a:spcBef>
                <a:spcPts val="0"/>
              </a:spcBef>
              <a:buClr>
                <a:srgbClr val="000000"/>
              </a:buClr>
              <a:buSzPts val="700"/>
              <a:buAutoNum type="arabicPeriod" startAt="3"/>
              <a:defRPr sz="700" b="1"/>
            </a:pPr>
            <a:r>
              <a:t>Pourquoi dois-je rénover mes bâtiments scolaires ? </a:t>
            </a:r>
          </a:p>
          <a:p>
            <a:pPr marL="0" indent="180975" algn="r">
              <a:spcBef>
                <a:spcPts val="0"/>
              </a:spcBef>
              <a:buClr>
                <a:srgbClr val="000000"/>
              </a:buClr>
              <a:defRPr sz="700"/>
            </a:pPr>
            <a:r>
              <a:t>Créer une dynamique collective</a:t>
            </a:r>
          </a:p>
        </p:txBody>
      </p:sp>
      <p:sp>
        <p:nvSpPr>
          <p:cNvPr id="690" name="Espace réservé du numéro de diapositive 12"/>
          <p:cNvSpPr txBox="1">
            <a:spLocks noGrp="1"/>
          </p:cNvSpPr>
          <p:nvPr>
            <p:ph type="sldNum" sz="quarter" idx="2"/>
          </p:nvPr>
        </p:nvSpPr>
        <p:spPr>
          <a:xfrm>
            <a:off x="7486999" y="4899999"/>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55</a:t>
            </a:fld>
            <a:endParaRPr/>
          </a:p>
        </p:txBody>
      </p:sp>
      <p:sp>
        <p:nvSpPr>
          <p:cNvPr id="691" name="Espace réservé de la date 13"/>
          <p:cNvSpPr txBox="1"/>
          <p:nvPr/>
        </p:nvSpPr>
        <p:spPr>
          <a:xfrm>
            <a:off x="7614000" y="4899999"/>
            <a:ext cx="1170001"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700" b="1"/>
            </a:lvl1pPr>
          </a:lstStyle>
          <a:p>
            <a:r>
              <a:t>juillet 2020</a:t>
            </a:r>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 name="Espace réservé du pied de page 9"/>
          <p:cNvSpPr txBox="1"/>
          <p:nvPr/>
        </p:nvSpPr>
        <p:spPr>
          <a:xfrm>
            <a:off x="359999" y="4899999"/>
            <a:ext cx="5904002"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700" b="1"/>
            </a:lvl1pPr>
          </a:lstStyle>
          <a:p>
            <a:r>
              <a:t>Coordination interministérielle du plan de rénovation énergétique des bâtiments</a:t>
            </a:r>
          </a:p>
        </p:txBody>
      </p:sp>
      <p:pic>
        <p:nvPicPr>
          <p:cNvPr id="694" name="Google Shape;549;p60" descr="Google Shape;549;p60"/>
          <p:cNvPicPr>
            <a:picLocks noChangeAspect="1"/>
          </p:cNvPicPr>
          <p:nvPr/>
        </p:nvPicPr>
        <p:blipFill>
          <a:blip r:embed="rId2"/>
          <a:stretch>
            <a:fillRect/>
          </a:stretch>
        </p:blipFill>
        <p:spPr>
          <a:xfrm>
            <a:off x="6697426" y="4173809"/>
            <a:ext cx="2012164" cy="377282"/>
          </a:xfrm>
          <a:prstGeom prst="rect">
            <a:avLst/>
          </a:prstGeom>
          <a:ln w="12700">
            <a:miter lim="400000"/>
          </a:ln>
        </p:spPr>
      </p:pic>
      <p:sp>
        <p:nvSpPr>
          <p:cNvPr id="695" name="Espace réservé du texte 5"/>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3187224" indent="-276225" algn="r">
              <a:spcBef>
                <a:spcPts val="0"/>
              </a:spcBef>
              <a:buClr>
                <a:srgbClr val="000000"/>
              </a:buClr>
              <a:buSzPts val="700"/>
              <a:buAutoNum type="arabicPeriod" startAt="3"/>
              <a:defRPr sz="700" b="1"/>
            </a:pPr>
            <a:r>
              <a:t>Pourquoi dois-je rénover mes bâtiments scolaires ? </a:t>
            </a:r>
          </a:p>
          <a:p>
            <a:pPr marL="0" indent="180975" algn="r">
              <a:spcBef>
                <a:spcPts val="0"/>
              </a:spcBef>
              <a:buClr>
                <a:srgbClr val="000000"/>
              </a:buClr>
              <a:defRPr sz="700"/>
            </a:pPr>
            <a:r>
              <a:t>Créer une dynamique collective</a:t>
            </a:r>
          </a:p>
        </p:txBody>
      </p:sp>
      <p:sp>
        <p:nvSpPr>
          <p:cNvPr id="696" name="Espace réservé du numéro de diapositive 12"/>
          <p:cNvSpPr txBox="1">
            <a:spLocks noGrp="1"/>
          </p:cNvSpPr>
          <p:nvPr>
            <p:ph type="sldNum" sz="quarter" idx="2"/>
          </p:nvPr>
        </p:nvSpPr>
        <p:spPr>
          <a:xfrm>
            <a:off x="7486999" y="4899999"/>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56</a:t>
            </a:fld>
            <a:endParaRPr/>
          </a:p>
        </p:txBody>
      </p:sp>
      <p:sp>
        <p:nvSpPr>
          <p:cNvPr id="697" name="Espace réservé de la date 13"/>
          <p:cNvSpPr txBox="1"/>
          <p:nvPr/>
        </p:nvSpPr>
        <p:spPr>
          <a:xfrm>
            <a:off x="7614000" y="4899999"/>
            <a:ext cx="1170001"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700" b="1"/>
            </a:lvl1pPr>
          </a:lstStyle>
          <a:p>
            <a:r>
              <a:t>juillet 2020</a:t>
            </a:r>
          </a:p>
        </p:txBody>
      </p:sp>
      <p:sp>
        <p:nvSpPr>
          <p:cNvPr id="698" name="Titre 1"/>
          <p:cNvSpPr txBox="1">
            <a:spLocks noGrp="1"/>
          </p:cNvSpPr>
          <p:nvPr>
            <p:ph type="title"/>
          </p:nvPr>
        </p:nvSpPr>
        <p:spPr>
          <a:xfrm>
            <a:off x="359999" y="900000"/>
            <a:ext cx="8424000" cy="720002"/>
          </a:xfrm>
          <a:prstGeom prst="rect">
            <a:avLst/>
          </a:prstGeom>
        </p:spPr>
        <p:txBody>
          <a:bodyPr/>
          <a:lstStyle>
            <a:lvl1pPr>
              <a:defRPr sz="2800"/>
            </a:lvl1pPr>
          </a:lstStyle>
          <a:p>
            <a:r>
              <a:t>Ils le font déjà </a:t>
            </a:r>
          </a:p>
        </p:txBody>
      </p:sp>
      <p:sp>
        <p:nvSpPr>
          <p:cNvPr id="699" name="Espace réservé du texte 8"/>
          <p:cNvSpPr/>
          <p:nvPr/>
        </p:nvSpPr>
        <p:spPr>
          <a:xfrm>
            <a:off x="359998" y="1816759"/>
            <a:ext cx="2520003" cy="25740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a:spcBef>
                <a:spcPts val="500"/>
              </a:spcBef>
              <a:defRPr sz="1500" b="1"/>
            </a:pPr>
            <a:r>
              <a:t>Concours CUBE S</a:t>
            </a:r>
          </a:p>
          <a:p>
            <a:pPr>
              <a:spcBef>
                <a:spcPts val="500"/>
              </a:spcBef>
              <a:defRPr sz="1000" b="1"/>
            </a:pPr>
            <a:r>
              <a:t>En 2018, ces bâtiments d’enseignement ont participé et gagné le concours CUBE S  en réalisant jusqu’à 37,5 % d’économie d’énergie. </a:t>
            </a:r>
          </a:p>
          <a:p>
            <a:pPr>
              <a:spcBef>
                <a:spcPts val="500"/>
              </a:spcBef>
              <a:defRPr sz="1000" b="1"/>
            </a:pPr>
            <a:endParaRPr/>
          </a:p>
          <a:p>
            <a:pPr>
              <a:spcBef>
                <a:spcPts val="500"/>
              </a:spcBef>
              <a:defRPr sz="1000" b="1"/>
            </a:pPr>
            <a:endParaRPr/>
          </a:p>
        </p:txBody>
      </p:sp>
      <p:sp>
        <p:nvSpPr>
          <p:cNvPr id="700" name="ZoneTexte 6"/>
          <p:cNvSpPr txBox="1"/>
          <p:nvPr/>
        </p:nvSpPr>
        <p:spPr>
          <a:xfrm>
            <a:off x="2997015" y="2934747"/>
            <a:ext cx="2558234" cy="3338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a:defRPr sz="900"/>
            </a:pPr>
            <a:r>
              <a:t>Catégorie bâtiment d’enseignement</a:t>
            </a:r>
            <a:br/>
            <a:r>
              <a:t>Collèges/Lycées</a:t>
            </a:r>
          </a:p>
        </p:txBody>
      </p:sp>
      <p:sp>
        <p:nvSpPr>
          <p:cNvPr id="701" name="ZoneTexte 7"/>
          <p:cNvSpPr txBox="1"/>
          <p:nvPr/>
        </p:nvSpPr>
        <p:spPr>
          <a:xfrm>
            <a:off x="3002568" y="1282705"/>
            <a:ext cx="2704928" cy="3338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a:defRPr sz="900"/>
            </a:pPr>
            <a:r>
              <a:t>Catégorie bâtiment d’enseignement</a:t>
            </a:r>
            <a:br/>
            <a:r>
              <a:t>Primaire/Enfance</a:t>
            </a:r>
          </a:p>
        </p:txBody>
      </p:sp>
      <p:pic>
        <p:nvPicPr>
          <p:cNvPr id="702" name="Image 21" descr="Image 21"/>
          <p:cNvPicPr>
            <a:picLocks noChangeAspect="1"/>
          </p:cNvPicPr>
          <p:nvPr/>
        </p:nvPicPr>
        <p:blipFill>
          <a:blip r:embed="rId3"/>
          <a:stretch>
            <a:fillRect/>
          </a:stretch>
        </p:blipFill>
        <p:spPr>
          <a:xfrm>
            <a:off x="6168799" y="1864036"/>
            <a:ext cx="299326" cy="375473"/>
          </a:xfrm>
          <a:prstGeom prst="rect">
            <a:avLst/>
          </a:prstGeom>
          <a:ln w="12700">
            <a:miter lim="400000"/>
          </a:ln>
        </p:spPr>
      </p:pic>
      <p:sp>
        <p:nvSpPr>
          <p:cNvPr id="703" name="Rectangle 16"/>
          <p:cNvSpPr/>
          <p:nvPr/>
        </p:nvSpPr>
        <p:spPr>
          <a:xfrm>
            <a:off x="6759507" y="1196395"/>
            <a:ext cx="906211" cy="2232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084" tIns="39084" rIns="39084" bIns="39084"/>
          <a:lstStyle>
            <a:lvl1pPr algn="ctr">
              <a:defRPr sz="900" b="1"/>
            </a:lvl1pPr>
          </a:lstStyle>
          <a:p>
            <a:r>
              <a:t>34,5%</a:t>
            </a:r>
          </a:p>
        </p:txBody>
      </p:sp>
      <p:sp>
        <p:nvSpPr>
          <p:cNvPr id="704" name="Rectangle 17"/>
          <p:cNvSpPr txBox="1"/>
          <p:nvPr/>
        </p:nvSpPr>
        <p:spPr>
          <a:xfrm>
            <a:off x="6626593" y="1420014"/>
            <a:ext cx="1237279" cy="2576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084" tIns="39084" rIns="39084" bIns="39084"/>
          <a:lstStyle>
            <a:lvl1pPr algn="ctr">
              <a:defRPr sz="700"/>
            </a:lvl1pPr>
          </a:lstStyle>
          <a:p>
            <a:r>
              <a:t>Ecole maternelle Parc Berthault</a:t>
            </a:r>
          </a:p>
        </p:txBody>
      </p:sp>
      <p:pic>
        <p:nvPicPr>
          <p:cNvPr id="705" name="Image 18" descr="Image 18"/>
          <p:cNvPicPr>
            <a:picLocks noChangeAspect="1"/>
          </p:cNvPicPr>
          <p:nvPr/>
        </p:nvPicPr>
        <p:blipFill>
          <a:blip r:embed="rId4"/>
          <a:stretch>
            <a:fillRect/>
          </a:stretch>
        </p:blipFill>
        <p:spPr>
          <a:xfrm>
            <a:off x="7034516" y="1687812"/>
            <a:ext cx="421433" cy="407853"/>
          </a:xfrm>
          <a:prstGeom prst="rect">
            <a:avLst/>
          </a:prstGeom>
          <a:ln w="12700">
            <a:miter lim="400000"/>
          </a:ln>
        </p:spPr>
      </p:pic>
      <p:sp>
        <p:nvSpPr>
          <p:cNvPr id="706" name="Rectangle 19"/>
          <p:cNvSpPr txBox="1"/>
          <p:nvPr/>
        </p:nvSpPr>
        <p:spPr>
          <a:xfrm>
            <a:off x="5634606" y="1602968"/>
            <a:ext cx="1357947" cy="2576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084" tIns="39084" rIns="39084" bIns="39084"/>
          <a:lstStyle>
            <a:lvl1pPr algn="ctr">
              <a:defRPr sz="700"/>
            </a:lvl1pPr>
          </a:lstStyle>
          <a:p>
            <a:r>
              <a:t>Ecole élémentaire de Bayard-Matabiau</a:t>
            </a:r>
          </a:p>
        </p:txBody>
      </p:sp>
      <p:sp>
        <p:nvSpPr>
          <p:cNvPr id="707" name="Rectangle 20"/>
          <p:cNvSpPr txBox="1"/>
          <p:nvPr/>
        </p:nvSpPr>
        <p:spPr>
          <a:xfrm>
            <a:off x="5915559" y="1384558"/>
            <a:ext cx="845711" cy="2175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084" tIns="39084" rIns="39084" bIns="39084"/>
          <a:lstStyle>
            <a:lvl1pPr algn="ctr">
              <a:defRPr sz="900" b="1"/>
            </a:lvl1pPr>
          </a:lstStyle>
          <a:p>
            <a:r>
              <a:t>16,2%</a:t>
            </a:r>
          </a:p>
        </p:txBody>
      </p:sp>
      <p:pic>
        <p:nvPicPr>
          <p:cNvPr id="708" name="Image 22" descr="Image 22"/>
          <p:cNvPicPr>
            <a:picLocks noChangeAspect="1"/>
          </p:cNvPicPr>
          <p:nvPr/>
        </p:nvPicPr>
        <p:blipFill>
          <a:blip r:embed="rId5"/>
          <a:srcRect t="46821"/>
          <a:stretch>
            <a:fillRect/>
          </a:stretch>
        </p:blipFill>
        <p:spPr>
          <a:xfrm>
            <a:off x="5660557" y="2078693"/>
            <a:ext cx="3102689" cy="828457"/>
          </a:xfrm>
          <a:prstGeom prst="rect">
            <a:avLst/>
          </a:prstGeom>
          <a:ln w="12700">
            <a:miter lim="400000"/>
          </a:ln>
        </p:spPr>
      </p:pic>
      <p:sp>
        <p:nvSpPr>
          <p:cNvPr id="709" name="Rectangle 23"/>
          <p:cNvSpPr txBox="1"/>
          <p:nvPr/>
        </p:nvSpPr>
        <p:spPr>
          <a:xfrm>
            <a:off x="7481182" y="1712404"/>
            <a:ext cx="1375125" cy="2576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084" tIns="39084" rIns="39084" bIns="39084"/>
          <a:lstStyle/>
          <a:p>
            <a:pPr algn="ctr">
              <a:defRPr sz="700"/>
            </a:pPr>
            <a:r>
              <a:t>Ecole élémentaire Molière  </a:t>
            </a:r>
          </a:p>
          <a:p>
            <a:pPr algn="ctr">
              <a:defRPr sz="700"/>
            </a:pPr>
            <a:r>
              <a:t>Toulouse</a:t>
            </a:r>
          </a:p>
        </p:txBody>
      </p:sp>
      <p:sp>
        <p:nvSpPr>
          <p:cNvPr id="710" name="Rectangle 24"/>
          <p:cNvSpPr txBox="1"/>
          <p:nvPr/>
        </p:nvSpPr>
        <p:spPr>
          <a:xfrm>
            <a:off x="7745601" y="1474381"/>
            <a:ext cx="845711" cy="2175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084" tIns="39084" rIns="39084" bIns="39084"/>
          <a:lstStyle>
            <a:lvl1pPr algn="ctr">
              <a:defRPr sz="900" b="1"/>
            </a:lvl1pPr>
          </a:lstStyle>
          <a:p>
            <a:r>
              <a:t>11,4%</a:t>
            </a:r>
          </a:p>
        </p:txBody>
      </p:sp>
      <p:pic>
        <p:nvPicPr>
          <p:cNvPr id="711" name="Image 25" descr="Image 25"/>
          <p:cNvPicPr>
            <a:picLocks noChangeAspect="1"/>
          </p:cNvPicPr>
          <p:nvPr/>
        </p:nvPicPr>
        <p:blipFill>
          <a:blip r:embed="rId3"/>
          <a:stretch>
            <a:fillRect/>
          </a:stretch>
        </p:blipFill>
        <p:spPr>
          <a:xfrm>
            <a:off x="7932622" y="2005456"/>
            <a:ext cx="299326" cy="375473"/>
          </a:xfrm>
          <a:prstGeom prst="rect">
            <a:avLst/>
          </a:prstGeom>
          <a:ln w="12700">
            <a:miter lim="400000"/>
          </a:ln>
        </p:spPr>
      </p:pic>
      <p:pic>
        <p:nvPicPr>
          <p:cNvPr id="712" name="Image 5" descr="Image 5"/>
          <p:cNvPicPr>
            <a:picLocks noChangeAspect="1"/>
          </p:cNvPicPr>
          <p:nvPr/>
        </p:nvPicPr>
        <p:blipFill>
          <a:blip r:embed="rId5"/>
          <a:stretch>
            <a:fillRect/>
          </a:stretch>
        </p:blipFill>
        <p:spPr>
          <a:xfrm>
            <a:off x="5687562" y="3064300"/>
            <a:ext cx="3102690" cy="1557869"/>
          </a:xfrm>
          <a:prstGeom prst="rect">
            <a:avLst/>
          </a:prstGeom>
          <a:ln w="12700">
            <a:miter lim="400000"/>
          </a:ln>
        </p:spPr>
      </p:pic>
      <p:pic>
        <p:nvPicPr>
          <p:cNvPr id="713" name="Image 26" descr="Image 26"/>
          <p:cNvPicPr>
            <a:picLocks noChangeAspect="1"/>
          </p:cNvPicPr>
          <p:nvPr/>
        </p:nvPicPr>
        <p:blipFill>
          <a:blip r:embed="rId6"/>
          <a:srcRect b="25645"/>
          <a:stretch>
            <a:fillRect/>
          </a:stretch>
        </p:blipFill>
        <p:spPr>
          <a:xfrm>
            <a:off x="6961128" y="3531888"/>
            <a:ext cx="595181" cy="269377"/>
          </a:xfrm>
          <a:prstGeom prst="rect">
            <a:avLst/>
          </a:prstGeom>
          <a:ln w="12700">
            <a:miter lim="400000"/>
          </a:ln>
        </p:spPr>
      </p:pic>
      <p:sp>
        <p:nvSpPr>
          <p:cNvPr id="714" name="Rectangle 27"/>
          <p:cNvSpPr/>
          <p:nvPr/>
        </p:nvSpPr>
        <p:spPr>
          <a:xfrm>
            <a:off x="6798860" y="3124438"/>
            <a:ext cx="892686" cy="2232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084" tIns="39084" rIns="39084" bIns="39084"/>
          <a:lstStyle>
            <a:lvl1pPr algn="ctr">
              <a:defRPr sz="900" b="1"/>
            </a:lvl1pPr>
          </a:lstStyle>
          <a:p>
            <a:r>
              <a:t>37,5%</a:t>
            </a:r>
          </a:p>
        </p:txBody>
      </p:sp>
      <p:sp>
        <p:nvSpPr>
          <p:cNvPr id="715" name="Rectangle 28"/>
          <p:cNvSpPr txBox="1"/>
          <p:nvPr/>
        </p:nvSpPr>
        <p:spPr>
          <a:xfrm>
            <a:off x="6506869" y="3368799"/>
            <a:ext cx="1551021" cy="2576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084" tIns="39084" rIns="39084" bIns="39084"/>
          <a:lstStyle/>
          <a:p>
            <a:pPr algn="ctr">
              <a:defRPr sz="700"/>
            </a:pPr>
            <a:r>
              <a:t>Collège Jean Zay</a:t>
            </a:r>
          </a:p>
          <a:p>
            <a:pPr algn="ctr">
              <a:defRPr sz="700"/>
            </a:pPr>
            <a:r>
              <a:t>Verneuil-sur-Seine</a:t>
            </a:r>
          </a:p>
        </p:txBody>
      </p:sp>
      <p:sp>
        <p:nvSpPr>
          <p:cNvPr id="716" name="Rectangle 29"/>
          <p:cNvSpPr txBox="1"/>
          <p:nvPr/>
        </p:nvSpPr>
        <p:spPr>
          <a:xfrm>
            <a:off x="5909819" y="3290499"/>
            <a:ext cx="845711" cy="2175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084" tIns="39084" rIns="39084" bIns="39084"/>
          <a:lstStyle>
            <a:lvl1pPr algn="ctr">
              <a:defRPr sz="900" b="1"/>
            </a:lvl1pPr>
          </a:lstStyle>
          <a:p>
            <a:r>
              <a:t>35,8%</a:t>
            </a:r>
          </a:p>
        </p:txBody>
      </p:sp>
      <p:sp>
        <p:nvSpPr>
          <p:cNvPr id="717" name="Rectangle 30"/>
          <p:cNvSpPr txBox="1"/>
          <p:nvPr/>
        </p:nvSpPr>
        <p:spPr>
          <a:xfrm>
            <a:off x="5529112" y="3529092"/>
            <a:ext cx="1551021" cy="2576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084" tIns="39084" rIns="39084" bIns="39084"/>
          <a:lstStyle/>
          <a:p>
            <a:pPr algn="ctr">
              <a:defRPr sz="700"/>
            </a:pPr>
            <a:r>
              <a:t>Lycée Paul Gauguin</a:t>
            </a:r>
          </a:p>
          <a:p>
            <a:pPr algn="ctr">
              <a:defRPr sz="700"/>
            </a:pPr>
            <a:r>
              <a:t>Papeete</a:t>
            </a:r>
          </a:p>
        </p:txBody>
      </p:sp>
      <p:sp>
        <p:nvSpPr>
          <p:cNvPr id="718" name="Rectangle 32"/>
          <p:cNvSpPr txBox="1"/>
          <p:nvPr/>
        </p:nvSpPr>
        <p:spPr>
          <a:xfrm>
            <a:off x="7715032" y="3321745"/>
            <a:ext cx="845710" cy="2027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084" tIns="39084" rIns="39084" bIns="39084"/>
          <a:lstStyle>
            <a:lvl1pPr algn="ctr">
              <a:defRPr sz="900" b="1"/>
            </a:lvl1pPr>
          </a:lstStyle>
          <a:p>
            <a:r>
              <a:t>19,4%</a:t>
            </a:r>
          </a:p>
        </p:txBody>
      </p:sp>
      <p:sp>
        <p:nvSpPr>
          <p:cNvPr id="719" name="Rectangle 33"/>
          <p:cNvSpPr txBox="1"/>
          <p:nvPr/>
        </p:nvSpPr>
        <p:spPr>
          <a:xfrm>
            <a:off x="7410781" y="3621249"/>
            <a:ext cx="1551021" cy="2576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084" tIns="39084" rIns="39084" bIns="39084"/>
          <a:lstStyle/>
          <a:p>
            <a:pPr algn="ctr">
              <a:defRPr sz="700"/>
            </a:pPr>
            <a:r>
              <a:t>Université de Toulouse </a:t>
            </a:r>
          </a:p>
          <a:p>
            <a:pPr algn="ctr">
              <a:defRPr sz="700"/>
            </a:pPr>
            <a:r>
              <a:t>Paul Sabatier III</a:t>
            </a:r>
          </a:p>
        </p:txBody>
      </p:sp>
      <p:pic>
        <p:nvPicPr>
          <p:cNvPr id="720" name="Image 34" descr="Image 34"/>
          <p:cNvPicPr>
            <a:picLocks noChangeAspect="1"/>
          </p:cNvPicPr>
          <p:nvPr/>
        </p:nvPicPr>
        <p:blipFill>
          <a:blip r:embed="rId7"/>
          <a:stretch>
            <a:fillRect/>
          </a:stretch>
        </p:blipFill>
        <p:spPr>
          <a:xfrm>
            <a:off x="7782031" y="3843310"/>
            <a:ext cx="790131" cy="266164"/>
          </a:xfrm>
          <a:prstGeom prst="rect">
            <a:avLst/>
          </a:prstGeom>
          <a:ln w="12700">
            <a:miter lim="400000"/>
          </a:ln>
        </p:spPr>
      </p:pic>
      <p:pic>
        <p:nvPicPr>
          <p:cNvPr id="721" name="Image 10" descr="Image 10"/>
          <p:cNvPicPr>
            <a:picLocks noChangeAspect="1"/>
          </p:cNvPicPr>
          <p:nvPr/>
        </p:nvPicPr>
        <p:blipFill>
          <a:blip r:embed="rId8"/>
          <a:stretch>
            <a:fillRect/>
          </a:stretch>
        </p:blipFill>
        <p:spPr>
          <a:xfrm>
            <a:off x="3061861" y="1725903"/>
            <a:ext cx="1260231" cy="945174"/>
          </a:xfrm>
          <a:prstGeom prst="rect">
            <a:avLst/>
          </a:prstGeom>
          <a:ln w="12700">
            <a:miter lim="400000"/>
          </a:ln>
        </p:spPr>
      </p:pic>
      <p:pic>
        <p:nvPicPr>
          <p:cNvPr id="722" name="Image 38" descr="Image 38"/>
          <p:cNvPicPr>
            <a:picLocks noChangeAspect="1"/>
          </p:cNvPicPr>
          <p:nvPr/>
        </p:nvPicPr>
        <p:blipFill>
          <a:blip r:embed="rId9"/>
          <a:stretch>
            <a:fillRect/>
          </a:stretch>
        </p:blipFill>
        <p:spPr>
          <a:xfrm>
            <a:off x="4263706" y="2055846"/>
            <a:ext cx="1154389" cy="769112"/>
          </a:xfrm>
          <a:prstGeom prst="rect">
            <a:avLst/>
          </a:prstGeom>
          <a:ln w="12700">
            <a:miter lim="400000"/>
          </a:ln>
        </p:spPr>
      </p:pic>
      <p:pic>
        <p:nvPicPr>
          <p:cNvPr id="723" name="Image 40" descr="Image 40"/>
          <p:cNvPicPr>
            <a:picLocks noChangeAspect="1"/>
          </p:cNvPicPr>
          <p:nvPr/>
        </p:nvPicPr>
        <p:blipFill>
          <a:blip r:embed="rId10"/>
          <a:stretch>
            <a:fillRect/>
          </a:stretch>
        </p:blipFill>
        <p:spPr>
          <a:xfrm>
            <a:off x="3063103" y="3262898"/>
            <a:ext cx="1257748" cy="838908"/>
          </a:xfrm>
          <a:prstGeom prst="rect">
            <a:avLst/>
          </a:prstGeom>
          <a:ln w="12700">
            <a:miter lim="400000"/>
          </a:ln>
        </p:spPr>
      </p:pic>
      <p:pic>
        <p:nvPicPr>
          <p:cNvPr id="724" name="Image 43" descr="Image 43"/>
          <p:cNvPicPr>
            <a:picLocks noChangeAspect="1"/>
          </p:cNvPicPr>
          <p:nvPr/>
        </p:nvPicPr>
        <p:blipFill>
          <a:blip r:embed="rId11"/>
          <a:stretch>
            <a:fillRect/>
          </a:stretch>
        </p:blipFill>
        <p:spPr>
          <a:xfrm>
            <a:off x="3555466" y="3882477"/>
            <a:ext cx="1859668" cy="786324"/>
          </a:xfrm>
          <a:prstGeom prst="rect">
            <a:avLst/>
          </a:prstGeom>
          <a:ln w="12700">
            <a:miter lim="400000"/>
          </a:ln>
        </p:spPr>
      </p:pic>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 name="Espace réservé du pied de page 5"/>
          <p:cNvSpPr txBox="1"/>
          <p:nvPr/>
        </p:nvSpPr>
        <p:spPr>
          <a:xfrm>
            <a:off x="359999" y="4899999"/>
            <a:ext cx="5904002"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700" b="1"/>
            </a:lvl1pPr>
          </a:lstStyle>
          <a:p>
            <a:r>
              <a:t>Coordination interministérielle du plan de rénovation énergétique des bâtiments</a:t>
            </a:r>
          </a:p>
        </p:txBody>
      </p:sp>
      <p:grpSp>
        <p:nvGrpSpPr>
          <p:cNvPr id="729" name="Espace réservé pour une image  4"/>
          <p:cNvGrpSpPr/>
          <p:nvPr/>
        </p:nvGrpSpPr>
        <p:grpSpPr>
          <a:xfrm>
            <a:off x="0" y="738000"/>
            <a:ext cx="9144000" cy="4406401"/>
            <a:chOff x="0" y="0"/>
            <a:chExt cx="9144000" cy="4406400"/>
          </a:xfrm>
        </p:grpSpPr>
        <p:sp>
          <p:nvSpPr>
            <p:cNvPr id="727" name="Shape 727"/>
            <p:cNvSpPr/>
            <p:nvPr/>
          </p:nvSpPr>
          <p:spPr>
            <a:xfrm>
              <a:off x="0" y="0"/>
              <a:ext cx="9144000" cy="4406401"/>
            </a:xfrm>
            <a:prstGeom prst="rect">
              <a:avLst/>
            </a:prstGeom>
            <a:solidFill>
              <a:srgbClr val="D9D9D9"/>
            </a:solidFill>
            <a:ln w="12700" cap="flat">
              <a:noFill/>
              <a:miter lim="400000"/>
            </a:ln>
            <a:effectLst/>
          </p:spPr>
          <p:txBody>
            <a:bodyPr wrap="square" lIns="45719" tIns="45719" rIns="45719" bIns="45719" numCol="1" anchor="ctr">
              <a:noAutofit/>
            </a:bodyPr>
            <a:lstStyle/>
            <a:p>
              <a:endParaRPr/>
            </a:p>
          </p:txBody>
        </p:sp>
        <p:pic>
          <p:nvPicPr>
            <p:cNvPr id="728" name="image4.jpeg"/>
            <p:cNvPicPr>
              <a:picLocks noChangeAspect="1"/>
            </p:cNvPicPr>
            <p:nvPr/>
          </p:nvPicPr>
          <p:blipFill>
            <a:blip r:embed="rId2">
              <a:alphaModFix amt="28000"/>
            </a:blip>
            <a:srcRect t="13786" b="13785"/>
            <a:stretch>
              <a:fillRect/>
            </a:stretch>
          </p:blipFill>
          <p:spPr>
            <a:xfrm>
              <a:off x="0" y="0"/>
              <a:ext cx="9144000" cy="4406401"/>
            </a:xfrm>
            <a:prstGeom prst="rect">
              <a:avLst/>
            </a:prstGeom>
            <a:ln w="12700" cap="flat">
              <a:noFill/>
              <a:miter lim="400000"/>
            </a:ln>
            <a:effectLst/>
          </p:spPr>
        </p:pic>
      </p:grpSp>
      <p:sp>
        <p:nvSpPr>
          <p:cNvPr id="730" name="Titre 2"/>
          <p:cNvSpPr txBox="1">
            <a:spLocks noGrp="1"/>
          </p:cNvSpPr>
          <p:nvPr>
            <p:ph type="title"/>
          </p:nvPr>
        </p:nvSpPr>
        <p:spPr>
          <a:xfrm>
            <a:off x="359999" y="738000"/>
            <a:ext cx="8424000" cy="4046400"/>
          </a:xfrm>
          <a:prstGeom prst="rect">
            <a:avLst/>
          </a:prstGeom>
        </p:spPr>
        <p:txBody>
          <a:bodyPr/>
          <a:lstStyle>
            <a:lvl1pPr marL="0" indent="0">
              <a:buClrTx/>
              <a:buSzTx/>
              <a:buNone/>
            </a:lvl1pPr>
          </a:lstStyle>
          <a:p>
            <a:r>
              <a:t>4. Ressources et contacts</a:t>
            </a:r>
          </a:p>
        </p:txBody>
      </p:sp>
      <p:sp>
        <p:nvSpPr>
          <p:cNvPr id="731" name="Espace réservé du numéro de diapositive 6"/>
          <p:cNvSpPr txBox="1">
            <a:spLocks noGrp="1"/>
          </p:cNvSpPr>
          <p:nvPr>
            <p:ph type="sldNum" sz="quarter" idx="2"/>
          </p:nvPr>
        </p:nvSpPr>
        <p:spPr>
          <a:xfrm>
            <a:off x="7486999" y="4899999"/>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57</a:t>
            </a:fld>
            <a:endParaRPr/>
          </a:p>
        </p:txBody>
      </p:sp>
      <p:sp>
        <p:nvSpPr>
          <p:cNvPr id="732" name="Google Shape;437;p51"/>
          <p:cNvSpPr txBox="1"/>
          <p:nvPr/>
        </p:nvSpPr>
        <p:spPr>
          <a:xfrm rot="16200000">
            <a:off x="8379318" y="4105073"/>
            <a:ext cx="1211147" cy="1457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6000" tIns="36000" rIns="36000" bIns="36000">
            <a:spAutoFit/>
          </a:bodyPr>
          <a:lstStyle>
            <a:lvl1pPr>
              <a:defRPr sz="600" i="1"/>
            </a:lvl1pPr>
          </a:lstStyle>
          <a:p>
            <a:r>
              <a:t>© Arnaud Bouissou - Terra</a:t>
            </a:r>
          </a:p>
        </p:txBody>
      </p:sp>
      <p:sp>
        <p:nvSpPr>
          <p:cNvPr id="733" name="Google Shape;165;p29"/>
          <p:cNvSpPr txBox="1"/>
          <p:nvPr/>
        </p:nvSpPr>
        <p:spPr>
          <a:xfrm>
            <a:off x="7221570" y="4899998"/>
            <a:ext cx="1170002"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r">
              <a:defRPr sz="700" b="1"/>
            </a:lvl1pPr>
          </a:lstStyle>
          <a:p>
            <a:r>
              <a:t>juillet 2020</a:t>
            </a:r>
          </a:p>
        </p:txBody>
      </p:sp>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 name="Espace réservé du pied de page 20"/>
          <p:cNvSpPr txBox="1"/>
          <p:nvPr/>
        </p:nvSpPr>
        <p:spPr>
          <a:xfrm>
            <a:off x="359999" y="4899999"/>
            <a:ext cx="5904002"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700" b="1"/>
            </a:lvl1pPr>
          </a:lstStyle>
          <a:p>
            <a:r>
              <a:t>Coordination interministérielle du plan de rénovation énergétique des bâtiments</a:t>
            </a:r>
          </a:p>
        </p:txBody>
      </p:sp>
      <p:graphicFrame>
        <p:nvGraphicFramePr>
          <p:cNvPr id="736" name="Tableau 5"/>
          <p:cNvGraphicFramePr/>
          <p:nvPr/>
        </p:nvGraphicFramePr>
        <p:xfrm>
          <a:off x="459345" y="983280"/>
          <a:ext cx="8315999" cy="3213741"/>
        </p:xfrm>
        <a:graphic>
          <a:graphicData uri="http://schemas.openxmlformats.org/drawingml/2006/table">
            <a:tbl>
              <a:tblPr firstRow="1">
                <a:tableStyleId>{4C3C2611-4C71-4FC5-86AE-919BDF0F9419}</a:tableStyleId>
              </a:tblPr>
              <a:tblGrid>
                <a:gridCol w="1195477">
                  <a:extLst>
                    <a:ext uri="{9D8B030D-6E8A-4147-A177-3AD203B41FA5}">
                      <a16:colId xmlns:a16="http://schemas.microsoft.com/office/drawing/2014/main" val="20000"/>
                    </a:ext>
                  </a:extLst>
                </a:gridCol>
                <a:gridCol w="7120522">
                  <a:extLst>
                    <a:ext uri="{9D8B030D-6E8A-4147-A177-3AD203B41FA5}">
                      <a16:colId xmlns:a16="http://schemas.microsoft.com/office/drawing/2014/main" val="20001"/>
                    </a:ext>
                  </a:extLst>
                </a:gridCol>
              </a:tblGrid>
              <a:tr h="395533">
                <a:tc>
                  <a:txBody>
                    <a:bodyPr/>
                    <a:lstStyle/>
                    <a:p>
                      <a:pPr algn="l">
                        <a:defRPr sz="1400"/>
                      </a:pPr>
                      <a:endParaRPr/>
                    </a:p>
                  </a:txBody>
                  <a:tcPr marL="0" marR="0" marT="0" marB="0" horzOverflow="overflow">
                    <a:lnL w="6350">
                      <a:solidFill>
                        <a:srgbClr val="000000"/>
                      </a:solidFill>
                    </a:lnL>
                    <a:lnR w="6350">
                      <a:solidFill>
                        <a:srgbClr val="000000"/>
                      </a:solidFill>
                    </a:lnR>
                    <a:lnT w="6350">
                      <a:solidFill>
                        <a:srgbClr val="000000"/>
                      </a:solidFill>
                    </a:lnT>
                    <a:lnB w="6350">
                      <a:solidFill>
                        <a:srgbClr val="000000"/>
                      </a:solidFill>
                    </a:lnB>
                  </a:tcPr>
                </a:tc>
                <a:tc>
                  <a:txBody>
                    <a:bodyPr/>
                    <a:lstStyle/>
                    <a:p>
                      <a:pPr algn="l">
                        <a:spcBef>
                          <a:spcPts val="100"/>
                        </a:spcBef>
                        <a:defRPr sz="800"/>
                      </a:pPr>
                      <a:r>
                        <a:t>est le programme d’accompagnement des collectivités pour l’efficacité énergétique de leurs bâtiments. Retrouvez les outils, inscrivez-vous à l’un des appels à manifestation d’intérêt sur le site </a:t>
                      </a:r>
                      <a:r>
                        <a:rPr u="sng">
                          <a:solidFill>
                            <a:srgbClr val="0000FF"/>
                          </a:solidFill>
                          <a:uFill>
                            <a:solidFill>
                              <a:srgbClr val="0000FF"/>
                            </a:solidFill>
                          </a:uFill>
                          <a:hlinkClick r:id="rId2"/>
                        </a:rPr>
                        <a:t>ACTEE La rénovation énergétique des bâtiments publics </a:t>
                      </a:r>
                      <a:r>
                        <a:t>et contactez dès maintenant la cellule de soutien : </a:t>
                      </a:r>
                      <a:r>
                        <a:rPr u="sng">
                          <a:solidFill>
                            <a:srgbClr val="0000FF"/>
                          </a:solidFill>
                          <a:uFill>
                            <a:solidFill>
                              <a:srgbClr val="0000FF"/>
                            </a:solidFill>
                          </a:uFill>
                          <a:hlinkClick r:id="rId3"/>
                        </a:rPr>
                        <a:t>renovation.actee@fnccr.asso.fr</a:t>
                      </a:r>
                    </a:p>
                  </a:txBody>
                  <a:tcPr marL="0" marR="0" marT="0" marB="0"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extLst>
                  <a:ext uri="{0D108BD9-81ED-4DB2-BD59-A6C34878D82A}">
                    <a16:rowId xmlns:a16="http://schemas.microsoft.com/office/drawing/2014/main" val="10000"/>
                  </a:ext>
                </a:extLst>
              </a:tr>
              <a:tr h="539362">
                <a:tc>
                  <a:txBody>
                    <a:bodyPr/>
                    <a:lstStyle/>
                    <a:p>
                      <a:pPr algn="l">
                        <a:defRPr sz="1400"/>
                      </a:pPr>
                      <a:endParaRPr/>
                    </a:p>
                  </a:txBody>
                  <a:tcPr marL="0" marR="0" marT="0" marB="0" horzOverflow="overflow">
                    <a:lnL w="6350">
                      <a:solidFill>
                        <a:srgbClr val="000000"/>
                      </a:solidFill>
                    </a:lnL>
                    <a:lnR w="6350">
                      <a:solidFill>
                        <a:srgbClr val="000000"/>
                      </a:solidFill>
                    </a:lnR>
                    <a:lnT w="6350">
                      <a:solidFill>
                        <a:srgbClr val="000000"/>
                      </a:solidFill>
                    </a:lnT>
                    <a:lnB w="6350">
                      <a:solidFill>
                        <a:srgbClr val="000000"/>
                      </a:solidFill>
                    </a:lnB>
                  </a:tcPr>
                </a:tc>
                <a:tc>
                  <a:txBody>
                    <a:bodyPr/>
                    <a:lstStyle/>
                    <a:p>
                      <a:pPr algn="l">
                        <a:spcBef>
                          <a:spcPts val="100"/>
                        </a:spcBef>
                        <a:defRPr sz="800"/>
                      </a:pPr>
                      <a:r>
                        <a:t>L’offre nationale d’accompagnement et de financement des projets de rénovation énergétique des collectivités territoriales est accessible sur le site :  </a:t>
                      </a:r>
                      <a:r>
                        <a:rPr u="sng">
                          <a:solidFill>
                            <a:srgbClr val="0000FF"/>
                          </a:solidFill>
                          <a:uFill>
                            <a:solidFill>
                              <a:srgbClr val="0000FF"/>
                            </a:solidFill>
                          </a:uFill>
                          <a:hlinkClick r:id="rId4"/>
                        </a:rPr>
                        <a:t>https://www.banquedesterritoires.fr/renovation-energetique-des-batiments-publics</a:t>
                      </a:r>
                      <a:endParaRPr>
                        <a:solidFill>
                          <a:srgbClr val="6D6DFF"/>
                        </a:solidFill>
                      </a:endParaRPr>
                    </a:p>
                    <a:p>
                      <a:pPr algn="l">
                        <a:defRPr sz="800"/>
                      </a:pPr>
                      <a:r>
                        <a:t>Prenez contact auprès de la direction régionale de la Banque des territoires pour trouver des conseils adaptés à vos besoins en </a:t>
                      </a:r>
                      <a:r>
                        <a:rPr u="sng">
                          <a:solidFill>
                            <a:srgbClr val="0000FF"/>
                          </a:solidFill>
                          <a:uFill>
                            <a:solidFill>
                              <a:srgbClr val="0000FF"/>
                            </a:solidFill>
                          </a:uFill>
                          <a:hlinkClick r:id="rId5"/>
                        </a:rPr>
                        <a:t>cliquant ici.</a:t>
                      </a:r>
                      <a:endParaRPr>
                        <a:solidFill>
                          <a:srgbClr val="6D6DFF"/>
                        </a:solidFill>
                      </a:endParaRPr>
                    </a:p>
                    <a:p>
                      <a:pPr algn="l">
                        <a:defRPr sz="800"/>
                      </a:pPr>
                      <a:r>
                        <a:t>Découvrez les aides publiques éligibles sur votre territoire avec </a:t>
                      </a:r>
                      <a:r>
                        <a:rPr b="1"/>
                        <a:t>Aides-territoires</a:t>
                      </a:r>
                      <a:r>
                        <a:t> sur le site : </a:t>
                      </a:r>
                      <a:r>
                        <a:rPr u="sng">
                          <a:solidFill>
                            <a:srgbClr val="0000FF"/>
                          </a:solidFill>
                          <a:uFill>
                            <a:solidFill>
                              <a:srgbClr val="0000FF"/>
                            </a:solidFill>
                          </a:uFill>
                          <a:hlinkClick r:id="rId6"/>
                        </a:rPr>
                        <a:t>https://aides-territoires.beta.gouv.fr</a:t>
                      </a:r>
                    </a:p>
                  </a:txBody>
                  <a:tcPr marL="0" marR="0" marT="0" marB="0"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extLst>
                  <a:ext uri="{0D108BD9-81ED-4DB2-BD59-A6C34878D82A}">
                    <a16:rowId xmlns:a16="http://schemas.microsoft.com/office/drawing/2014/main" val="10001"/>
                  </a:ext>
                </a:extLst>
              </a:tr>
              <a:tr h="898937">
                <a:tc>
                  <a:txBody>
                    <a:bodyPr/>
                    <a:lstStyle/>
                    <a:p>
                      <a:pPr algn="l">
                        <a:defRPr sz="1400"/>
                      </a:pPr>
                      <a:endParaRPr/>
                    </a:p>
                  </a:txBody>
                  <a:tcPr marL="0" marR="0" marT="0" marB="0" horzOverflow="overflow">
                    <a:lnL w="6350">
                      <a:solidFill>
                        <a:srgbClr val="000000"/>
                      </a:solidFill>
                    </a:lnL>
                    <a:lnR w="6350">
                      <a:solidFill>
                        <a:srgbClr val="000000"/>
                      </a:solidFill>
                    </a:lnR>
                    <a:lnT w="6350">
                      <a:solidFill>
                        <a:srgbClr val="000000"/>
                      </a:solidFill>
                    </a:lnT>
                    <a:lnB w="6350">
                      <a:solidFill>
                        <a:srgbClr val="000000"/>
                      </a:solidFill>
                    </a:lnB>
                  </a:tcPr>
                </a:tc>
                <a:tc>
                  <a:txBody>
                    <a:bodyPr/>
                    <a:lstStyle/>
                    <a:p>
                      <a:pPr algn="l">
                        <a:defRPr sz="800" b="1"/>
                      </a:pPr>
                      <a:r>
                        <a:t>L'Agence de maîtrise de l'environnement </a:t>
                      </a:r>
                      <a:r>
                        <a:rPr b="0"/>
                        <a:t>(Ademe) vous propose </a:t>
                      </a:r>
                      <a:r>
                        <a:rPr b="0" u="sng">
                          <a:solidFill>
                            <a:srgbClr val="0000FF"/>
                          </a:solidFill>
                          <a:uFill>
                            <a:solidFill>
                              <a:srgbClr val="0000FF"/>
                            </a:solidFill>
                          </a:uFill>
                          <a:hlinkClick r:id="rId7"/>
                        </a:rPr>
                        <a:t>plusieurs dispositifs d’aide à la décision </a:t>
                      </a:r>
                      <a:r>
                        <a:rPr b="0">
                          <a:solidFill>
                            <a:srgbClr val="6D6DFF"/>
                          </a:solidFill>
                        </a:rPr>
                        <a:t>: </a:t>
                      </a:r>
                      <a:r>
                        <a:rPr b="0"/>
                        <a:t>financement d’audit énergétique, d’assistance à maîtrise d’ouvrage pour vos contrats de performance énergétique, conseil personnalisé, outils méthodologiques pour faciliter le </a:t>
                      </a:r>
                      <a:r>
                        <a:rPr b="0" u="sng">
                          <a:solidFill>
                            <a:srgbClr val="0000FF"/>
                          </a:solidFill>
                          <a:uFill>
                            <a:solidFill>
                              <a:srgbClr val="0000FF"/>
                            </a:solidFill>
                          </a:uFill>
                          <a:hlinkClick r:id="rId8"/>
                        </a:rPr>
                        <a:t>passage à l'action</a:t>
                      </a:r>
                      <a:r>
                        <a:rPr b="0">
                          <a:solidFill>
                            <a:srgbClr val="6D6DFF"/>
                          </a:solidFill>
                        </a:rPr>
                        <a:t>.</a:t>
                      </a:r>
                      <a:r>
                        <a:rPr b="0"/>
                        <a:t> La page </a:t>
                      </a:r>
                      <a:r>
                        <a:rPr b="0">
                          <a:solidFill>
                            <a:srgbClr val="6D6DFF"/>
                          </a:solidFill>
                        </a:rPr>
                        <a:t>«</a:t>
                      </a:r>
                      <a:r>
                        <a:rPr b="0" u="sng">
                          <a:solidFill>
                            <a:srgbClr val="0000FF"/>
                          </a:solidFill>
                          <a:uFill>
                            <a:solidFill>
                              <a:srgbClr val="0000FF"/>
                            </a:solidFill>
                          </a:uFill>
                          <a:hlinkClick r:id="rId7"/>
                        </a:rPr>
                        <a:t> collectivités, l'ADEME finance vos projets </a:t>
                      </a:r>
                      <a:r>
                        <a:rPr b="0">
                          <a:solidFill>
                            <a:srgbClr val="6D6DFF"/>
                          </a:solidFill>
                        </a:rPr>
                        <a:t>» </a:t>
                      </a:r>
                      <a:r>
                        <a:rPr b="0"/>
                        <a:t>synthétise vos leviers de financement. </a:t>
                      </a:r>
                    </a:p>
                    <a:p>
                      <a:pPr algn="l">
                        <a:defRPr sz="800"/>
                      </a:pPr>
                      <a:r>
                        <a:t>L’Ademe met également à disposition de nombreuses ressources et guides dont :</a:t>
                      </a:r>
                    </a:p>
                    <a:p>
                      <a:pPr marL="171450" indent="-171450" algn="l">
                        <a:buClr>
                          <a:srgbClr val="000000"/>
                        </a:buClr>
                        <a:buSzPct val="100000"/>
                        <a:buFont typeface="Arial"/>
                        <a:buChar char="•"/>
                        <a:defRPr sz="800"/>
                      </a:pPr>
                      <a:r>
                        <a:t>« clés pour agir » : </a:t>
                      </a:r>
                      <a:r>
                        <a:rPr u="sng">
                          <a:solidFill>
                            <a:srgbClr val="0000FF"/>
                          </a:solidFill>
                          <a:uFill>
                            <a:solidFill>
                              <a:srgbClr val="0000FF"/>
                            </a:solidFill>
                          </a:uFill>
                          <a:hlinkClick r:id="rId9"/>
                        </a:rPr>
                        <a:t>« Chaud dehors, frais dedans. Garder son logement frais en été » </a:t>
                      </a:r>
                      <a:endParaRPr>
                        <a:solidFill>
                          <a:srgbClr val="6D6DFF"/>
                        </a:solidFill>
                      </a:endParaRPr>
                    </a:p>
                    <a:p>
                      <a:pPr marL="171450" indent="-171450" algn="l">
                        <a:buClr>
                          <a:srgbClr val="000000"/>
                        </a:buClr>
                        <a:buSzPct val="100000"/>
                        <a:buFont typeface="Arial"/>
                        <a:buChar char="•"/>
                        <a:defRPr sz="800">
                          <a:solidFill>
                            <a:srgbClr val="6D6DFF"/>
                          </a:solidFill>
                        </a:defRPr>
                      </a:pPr>
                      <a:r>
                        <a:rPr u="sng">
                          <a:solidFill>
                            <a:srgbClr val="0000FF"/>
                          </a:solidFill>
                          <a:uFill>
                            <a:solidFill>
                              <a:srgbClr val="0000FF"/>
                            </a:solidFill>
                          </a:uFill>
                          <a:hlinkClick r:id="rId10"/>
                        </a:rPr>
                        <a:t>Aménager avec la nature en ville - Des idées préconçues à la caractérisation des effets environnementaux, sanitaires et économiques,</a:t>
                      </a:r>
                    </a:p>
                    <a:p>
                      <a:pPr marL="171450" indent="-171450" algn="l">
                        <a:buClr>
                          <a:srgbClr val="000000"/>
                        </a:buClr>
                        <a:buSzPct val="100000"/>
                        <a:buFont typeface="Arial"/>
                        <a:buChar char="•"/>
                        <a:defRPr sz="800">
                          <a:solidFill>
                            <a:srgbClr val="6D6DFF"/>
                          </a:solidFill>
                        </a:defRPr>
                      </a:pPr>
                      <a:r>
                        <a:rPr u="sng">
                          <a:solidFill>
                            <a:srgbClr val="0000FF"/>
                          </a:solidFill>
                          <a:uFill>
                            <a:solidFill>
                              <a:srgbClr val="0000FF"/>
                            </a:solidFill>
                          </a:uFill>
                          <a:hlinkClick r:id="rId11"/>
                        </a:rPr>
                        <a:t>ADEME &amp; Vous n° 11 S’adapter au changement climatique mode d’emploi </a:t>
                      </a:r>
                    </a:p>
                  </a:txBody>
                  <a:tcPr marL="0" marR="0" marT="0" marB="0"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extLst>
                  <a:ext uri="{0D108BD9-81ED-4DB2-BD59-A6C34878D82A}">
                    <a16:rowId xmlns:a16="http://schemas.microsoft.com/office/drawing/2014/main" val="10002"/>
                  </a:ext>
                </a:extLst>
              </a:tr>
              <a:tr h="435421">
                <a:tc>
                  <a:txBody>
                    <a:bodyPr/>
                    <a:lstStyle/>
                    <a:p>
                      <a:pPr algn="l">
                        <a:defRPr sz="1400"/>
                      </a:pPr>
                      <a:endParaRPr/>
                    </a:p>
                  </a:txBody>
                  <a:tcPr marL="0" marR="0" marT="0" marB="0" horzOverflow="overflow">
                    <a:lnL w="6350">
                      <a:solidFill>
                        <a:srgbClr val="000000"/>
                      </a:solidFill>
                    </a:lnL>
                    <a:lnR w="6350">
                      <a:solidFill>
                        <a:srgbClr val="000000"/>
                      </a:solidFill>
                    </a:lnR>
                    <a:lnT w="6350">
                      <a:solidFill>
                        <a:srgbClr val="000000"/>
                      </a:solidFill>
                    </a:lnT>
                    <a:lnB w="6350">
                      <a:solidFill>
                        <a:srgbClr val="000000"/>
                      </a:solidFill>
                    </a:lnB>
                  </a:tcPr>
                </a:tc>
                <a:tc>
                  <a:txBody>
                    <a:bodyPr/>
                    <a:lstStyle/>
                    <a:p>
                      <a:pPr algn="l">
                        <a:defRPr sz="800"/>
                      </a:pPr>
                      <a:r>
                        <a:t>Le </a:t>
                      </a:r>
                      <a:r>
                        <a:rPr b="1"/>
                        <a:t>CEREMA</a:t>
                      </a:r>
                      <a:r>
                        <a:t> accompagne les acteurs de la construction et les maîtres d’ouvrage dans le cadre de prestations en soutien technique et opérationnel. Son centre de ressources apporte des conseils d’experts et met à disposition des guides notamment dans le domaine du bâtiment durable et de la rénovation énergétique. Pour y accéder, </a:t>
                      </a:r>
                      <a:r>
                        <a:rPr u="sng">
                          <a:solidFill>
                            <a:srgbClr val="0000FF"/>
                          </a:solidFill>
                          <a:uFill>
                            <a:solidFill>
                              <a:srgbClr val="0000FF"/>
                            </a:solidFill>
                          </a:uFill>
                          <a:hlinkClick r:id="rId12"/>
                        </a:rPr>
                        <a:t>cliquer ici. </a:t>
                      </a:r>
                    </a:p>
                  </a:txBody>
                  <a:tcPr marL="0" marR="0" marT="0" marB="0"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extLst>
                  <a:ext uri="{0D108BD9-81ED-4DB2-BD59-A6C34878D82A}">
                    <a16:rowId xmlns:a16="http://schemas.microsoft.com/office/drawing/2014/main" val="10003"/>
                  </a:ext>
                </a:extLst>
              </a:tr>
              <a:tr h="488771">
                <a:tc>
                  <a:txBody>
                    <a:bodyPr/>
                    <a:lstStyle/>
                    <a:p>
                      <a:pPr algn="l">
                        <a:defRPr sz="1400"/>
                      </a:pPr>
                      <a:endParaRPr/>
                    </a:p>
                  </a:txBody>
                  <a:tcPr marL="0" marR="0" marT="0" marB="0" horzOverflow="overflow">
                    <a:lnL w="6350">
                      <a:solidFill>
                        <a:srgbClr val="000000"/>
                      </a:solidFill>
                    </a:lnL>
                    <a:lnR w="6350">
                      <a:solidFill>
                        <a:srgbClr val="000000"/>
                      </a:solidFill>
                    </a:lnR>
                    <a:lnT w="6350">
                      <a:solidFill>
                        <a:srgbClr val="000000"/>
                      </a:solidFill>
                    </a:lnT>
                    <a:lnB w="6350">
                      <a:solidFill>
                        <a:srgbClr val="000000"/>
                      </a:solidFill>
                    </a:lnB>
                  </a:tcPr>
                </a:tc>
                <a:tc>
                  <a:txBody>
                    <a:bodyPr/>
                    <a:lstStyle/>
                    <a:p>
                      <a:pPr algn="l">
                        <a:defRPr sz="800" b="1"/>
                      </a:pPr>
                      <a:r>
                        <a:t>Le ministère de la Transition écologique et solidaire </a:t>
                      </a:r>
                      <a:r>
                        <a:rPr b="0"/>
                        <a:t>vous accompagne dans vos actions afin de faire avancer la transition écologique de votre territoire et répondre à l'objectif national de neutralité carbone d'ici 2050. Retrouvez sur cette page les principales ressources et outils à votre disposition : </a:t>
                      </a:r>
                    </a:p>
                    <a:p>
                      <a:pPr algn="l">
                        <a:defRPr sz="800">
                          <a:solidFill>
                            <a:srgbClr val="6D6DFF"/>
                          </a:solidFill>
                        </a:defRPr>
                      </a:pPr>
                      <a:r>
                        <a:rPr u="sng">
                          <a:solidFill>
                            <a:srgbClr val="0000FF"/>
                          </a:solidFill>
                          <a:uFill>
                            <a:solidFill>
                              <a:srgbClr val="0000FF"/>
                            </a:solidFill>
                          </a:uFill>
                          <a:hlinkClick r:id="rId13"/>
                        </a:rPr>
                        <a:t>https://www.ecologique-solidaire.gouv.fr/transition-ecologique-boite-outils-des-elus</a:t>
                      </a:r>
                    </a:p>
                  </a:txBody>
                  <a:tcPr marL="0" marR="0" marT="0" marB="0"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extLst>
                  <a:ext uri="{0D108BD9-81ED-4DB2-BD59-A6C34878D82A}">
                    <a16:rowId xmlns:a16="http://schemas.microsoft.com/office/drawing/2014/main" val="10004"/>
                  </a:ext>
                </a:extLst>
              </a:tr>
              <a:tr h="455717">
                <a:tc>
                  <a:txBody>
                    <a:bodyPr/>
                    <a:lstStyle/>
                    <a:p>
                      <a:pPr algn="l">
                        <a:defRPr sz="1400"/>
                      </a:pPr>
                      <a:endParaRPr/>
                    </a:p>
                  </a:txBody>
                  <a:tcPr marL="0" marR="0" marT="0" marB="0" horzOverflow="overflow">
                    <a:lnL w="6350">
                      <a:solidFill>
                        <a:srgbClr val="000000"/>
                      </a:solidFill>
                    </a:lnL>
                    <a:lnR w="6350">
                      <a:solidFill>
                        <a:srgbClr val="000000"/>
                      </a:solidFill>
                    </a:lnR>
                    <a:lnT w="6350">
                      <a:solidFill>
                        <a:srgbClr val="000000"/>
                      </a:solidFill>
                    </a:lnT>
                    <a:lnB w="6350">
                      <a:solidFill>
                        <a:srgbClr val="000000"/>
                      </a:solidFill>
                    </a:lnB>
                  </a:tcPr>
                </a:tc>
                <a:tc>
                  <a:txBody>
                    <a:bodyPr/>
                    <a:lstStyle/>
                    <a:p>
                      <a:pPr algn="l">
                        <a:defRPr sz="800" b="1"/>
                      </a:pPr>
                      <a:r>
                        <a:t>La direction départementale des territoires </a:t>
                      </a:r>
                      <a:r>
                        <a:rPr b="0"/>
                        <a:t>- Trouvez un relai efficace auprès de votre direction départementale des territoires (DDT). Placée sous l’autorité du préfet, la direction départementale des territoires met en œuvre dans le département les politiques relatives à la promotion du développement durable, au développement et à l’équilibre des territoires urbains et ruraux.</a:t>
                      </a:r>
                    </a:p>
                  </a:txBody>
                  <a:tcPr marL="0" marR="0" marT="0" marB="0"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extLst>
                  <a:ext uri="{0D108BD9-81ED-4DB2-BD59-A6C34878D82A}">
                    <a16:rowId xmlns:a16="http://schemas.microsoft.com/office/drawing/2014/main" val="10005"/>
                  </a:ext>
                </a:extLst>
              </a:tr>
            </a:tbl>
          </a:graphicData>
        </a:graphic>
      </p:graphicFrame>
      <p:sp>
        <p:nvSpPr>
          <p:cNvPr id="737" name="Espace réservé du numéro de diapositive 21"/>
          <p:cNvSpPr txBox="1">
            <a:spLocks noGrp="1"/>
          </p:cNvSpPr>
          <p:nvPr>
            <p:ph type="sldNum" sz="quarter" idx="2"/>
          </p:nvPr>
        </p:nvSpPr>
        <p:spPr>
          <a:xfrm>
            <a:off x="7486999" y="4899999"/>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58</a:t>
            </a:fld>
            <a:endParaRPr/>
          </a:p>
        </p:txBody>
      </p:sp>
      <p:sp>
        <p:nvSpPr>
          <p:cNvPr id="738" name="Espace réservé de la date 22"/>
          <p:cNvSpPr txBox="1"/>
          <p:nvPr/>
        </p:nvSpPr>
        <p:spPr>
          <a:xfrm>
            <a:off x="7614000" y="4899999"/>
            <a:ext cx="1170001"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700" b="1"/>
            </a:lvl1pPr>
          </a:lstStyle>
          <a:p>
            <a:r>
              <a:t>juillet 2020</a:t>
            </a:r>
          </a:p>
        </p:txBody>
      </p:sp>
      <p:grpSp>
        <p:nvGrpSpPr>
          <p:cNvPr id="745" name="Groupe 5"/>
          <p:cNvGrpSpPr/>
          <p:nvPr/>
        </p:nvGrpSpPr>
        <p:grpSpPr>
          <a:xfrm>
            <a:off x="479473" y="1099280"/>
            <a:ext cx="1187284" cy="3003738"/>
            <a:chOff x="0" y="0"/>
            <a:chExt cx="1187282" cy="3003736"/>
          </a:xfrm>
        </p:grpSpPr>
        <p:sp>
          <p:nvSpPr>
            <p:cNvPr id="739" name="Espace réservé du texte 2"/>
            <p:cNvSpPr txBox="1"/>
            <p:nvPr/>
          </p:nvSpPr>
          <p:spPr>
            <a:xfrm>
              <a:off x="0" y="2664160"/>
              <a:ext cx="1187283" cy="33957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lgn="ctr">
                <a:defRPr sz="800" b="1"/>
              </a:lvl1pPr>
            </a:lstStyle>
            <a:p>
              <a:r>
                <a:t>La direction départementale des territoires (DDT)</a:t>
              </a:r>
            </a:p>
          </p:txBody>
        </p:sp>
        <p:pic>
          <p:nvPicPr>
            <p:cNvPr id="740" name="Google Shape;568;p61" descr="Google Shape;568;p61"/>
            <p:cNvPicPr>
              <a:picLocks noChangeAspect="1"/>
            </p:cNvPicPr>
            <p:nvPr/>
          </p:nvPicPr>
          <p:blipFill>
            <a:blip r:embed="rId14"/>
            <a:stretch>
              <a:fillRect/>
            </a:stretch>
          </p:blipFill>
          <p:spPr>
            <a:xfrm>
              <a:off x="207459" y="0"/>
              <a:ext cx="772363" cy="216000"/>
            </a:xfrm>
            <a:prstGeom prst="rect">
              <a:avLst/>
            </a:prstGeom>
            <a:ln w="12700" cap="flat">
              <a:noFill/>
              <a:miter lim="400000"/>
            </a:ln>
            <a:effectLst/>
          </p:spPr>
        </p:pic>
        <p:pic>
          <p:nvPicPr>
            <p:cNvPr id="741" name="Google Shape;568;p61" descr="Google Shape;568;p61"/>
            <p:cNvPicPr>
              <a:picLocks noChangeAspect="1"/>
            </p:cNvPicPr>
            <p:nvPr/>
          </p:nvPicPr>
          <p:blipFill>
            <a:blip r:embed="rId15"/>
            <a:stretch>
              <a:fillRect/>
            </a:stretch>
          </p:blipFill>
          <p:spPr>
            <a:xfrm>
              <a:off x="111239" y="444805"/>
              <a:ext cx="964803" cy="216001"/>
            </a:xfrm>
            <a:prstGeom prst="rect">
              <a:avLst/>
            </a:prstGeom>
            <a:ln w="12700" cap="flat">
              <a:noFill/>
              <a:miter lim="400000"/>
            </a:ln>
            <a:effectLst/>
          </p:spPr>
        </p:pic>
        <p:pic>
          <p:nvPicPr>
            <p:cNvPr id="742" name="Google Shape;562;p61" descr="Google Shape;562;p61"/>
            <p:cNvPicPr>
              <a:picLocks noChangeAspect="1"/>
            </p:cNvPicPr>
            <p:nvPr/>
          </p:nvPicPr>
          <p:blipFill>
            <a:blip r:embed="rId16"/>
            <a:stretch>
              <a:fillRect/>
            </a:stretch>
          </p:blipFill>
          <p:spPr>
            <a:xfrm>
              <a:off x="380092" y="1022735"/>
              <a:ext cx="427098" cy="508776"/>
            </a:xfrm>
            <a:prstGeom prst="rect">
              <a:avLst/>
            </a:prstGeom>
            <a:ln w="12700" cap="flat">
              <a:noFill/>
              <a:miter lim="400000"/>
            </a:ln>
            <a:effectLst/>
          </p:spPr>
        </p:pic>
        <p:pic>
          <p:nvPicPr>
            <p:cNvPr id="743" name="Picture 2" descr="Picture 2"/>
            <p:cNvPicPr>
              <a:picLocks noChangeAspect="1"/>
            </p:cNvPicPr>
            <p:nvPr/>
          </p:nvPicPr>
          <p:blipFill>
            <a:blip r:embed="rId17"/>
            <a:stretch>
              <a:fillRect/>
            </a:stretch>
          </p:blipFill>
          <p:spPr>
            <a:xfrm>
              <a:off x="426250" y="1770353"/>
              <a:ext cx="334781" cy="332622"/>
            </a:xfrm>
            <a:prstGeom prst="rect">
              <a:avLst/>
            </a:prstGeom>
            <a:ln w="12700" cap="flat">
              <a:noFill/>
              <a:miter lim="400000"/>
            </a:ln>
            <a:effectLst/>
          </p:spPr>
        </p:pic>
        <p:pic>
          <p:nvPicPr>
            <p:cNvPr id="744" name="Picture 4" descr="Picture 4"/>
            <p:cNvPicPr>
              <a:picLocks noChangeAspect="1"/>
            </p:cNvPicPr>
            <p:nvPr/>
          </p:nvPicPr>
          <p:blipFill>
            <a:blip r:embed="rId18"/>
            <a:srcRect t="6267" b="6475"/>
            <a:stretch>
              <a:fillRect/>
            </a:stretch>
          </p:blipFill>
          <p:spPr>
            <a:xfrm>
              <a:off x="293004" y="2179497"/>
              <a:ext cx="601273" cy="432001"/>
            </a:xfrm>
            <a:prstGeom prst="rect">
              <a:avLst/>
            </a:prstGeom>
            <a:ln w="12700" cap="flat">
              <a:noFill/>
              <a:miter lim="400000"/>
            </a:ln>
            <a:effectLst/>
          </p:spPr>
        </p:pic>
      </p:grpSp>
      <p:sp>
        <p:nvSpPr>
          <p:cNvPr id="746" name="Espace réservé du texte 5"/>
          <p:cNvSpPr txBox="1"/>
          <p:nvPr/>
        </p:nvSpPr>
        <p:spPr>
          <a:xfrm>
            <a:off x="3312000" y="179999"/>
            <a:ext cx="5472001" cy="360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indent="180975" algn="r">
              <a:buClr>
                <a:srgbClr val="000000"/>
              </a:buClr>
              <a:defRPr sz="700" b="1"/>
            </a:lvl1pPr>
          </a:lstStyle>
          <a:p>
            <a:r>
              <a:t>4.          Ressources et contacts</a:t>
            </a:r>
          </a:p>
        </p:txBody>
      </p:sp>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 name="Espace réservé du pied de page 20"/>
          <p:cNvSpPr txBox="1"/>
          <p:nvPr/>
        </p:nvSpPr>
        <p:spPr>
          <a:xfrm>
            <a:off x="359999" y="4899999"/>
            <a:ext cx="5904002"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700" b="1"/>
            </a:lvl1pPr>
          </a:lstStyle>
          <a:p>
            <a:r>
              <a:t>Coordination interministérielle du plan de rénovation énergétique des bâtiments</a:t>
            </a:r>
          </a:p>
        </p:txBody>
      </p:sp>
      <p:sp>
        <p:nvSpPr>
          <p:cNvPr id="2" name="Titre 1"/>
          <p:cNvSpPr>
            <a:spLocks noGrp="1"/>
          </p:cNvSpPr>
          <p:nvPr>
            <p:ph type="title"/>
          </p:nvPr>
        </p:nvSpPr>
        <p:spPr/>
        <p:txBody>
          <a:bodyPr/>
          <a:lstStyle/>
          <a:p>
            <a:r>
              <a:rPr lang="fr-FR" dirty="0"/>
              <a:t>Votre contact local</a:t>
            </a:r>
          </a:p>
        </p:txBody>
      </p:sp>
      <p:sp>
        <p:nvSpPr>
          <p:cNvPr id="737" name="Espace réservé du numéro de diapositive 21"/>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59</a:t>
            </a:fld>
            <a:endParaRPr/>
          </a:p>
        </p:txBody>
      </p:sp>
      <p:sp>
        <p:nvSpPr>
          <p:cNvPr id="738" name="Espace réservé de la date 22"/>
          <p:cNvSpPr txBox="1"/>
          <p:nvPr/>
        </p:nvSpPr>
        <p:spPr>
          <a:xfrm>
            <a:off x="7614000" y="4899999"/>
            <a:ext cx="1170001"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700" b="1"/>
            </a:lvl1pPr>
          </a:lstStyle>
          <a:p>
            <a:r>
              <a:t>juillet 2020</a:t>
            </a:r>
          </a:p>
        </p:txBody>
      </p:sp>
      <p:sp>
        <p:nvSpPr>
          <p:cNvPr id="746" name="Espace réservé du texte 5"/>
          <p:cNvSpPr txBox="1"/>
          <p:nvPr/>
        </p:nvSpPr>
        <p:spPr>
          <a:xfrm>
            <a:off x="3312000" y="179999"/>
            <a:ext cx="5472001" cy="360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indent="180975" algn="r">
              <a:buClr>
                <a:srgbClr val="000000"/>
              </a:buClr>
              <a:defRPr sz="700" b="1"/>
            </a:lvl1pPr>
          </a:lstStyle>
          <a:p>
            <a:r>
              <a:t>4.          Ressources et contacts</a:t>
            </a:r>
          </a:p>
        </p:txBody>
      </p:sp>
      <p:sp>
        <p:nvSpPr>
          <p:cNvPr id="6" name="Rectangle à coins arrondis 5"/>
          <p:cNvSpPr/>
          <p:nvPr/>
        </p:nvSpPr>
        <p:spPr>
          <a:xfrm>
            <a:off x="359999" y="1623074"/>
            <a:ext cx="6263826" cy="2802768"/>
          </a:xfrm>
          <a:prstGeom prst="round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FR" sz="1400" b="0" i="0" u="none" strike="noStrike" cap="none" spc="0" normalizeH="0" baseline="0" dirty="0">
              <a:ln>
                <a:noFill/>
              </a:ln>
              <a:solidFill>
                <a:srgbClr val="000000"/>
              </a:solidFill>
              <a:effectLst/>
              <a:uFillTx/>
              <a:latin typeface="+mn-lt"/>
              <a:ea typeface="+mn-ea"/>
              <a:cs typeface="+mn-cs"/>
              <a:sym typeface="Arial"/>
            </a:endParaRPr>
          </a:p>
        </p:txBody>
      </p:sp>
      <p:sp>
        <p:nvSpPr>
          <p:cNvPr id="3" name="Espace réservé du texte 2"/>
          <p:cNvSpPr>
            <a:spLocks noGrp="1"/>
          </p:cNvSpPr>
          <p:nvPr>
            <p:ph type="body" sz="quarter" idx="1"/>
          </p:nvPr>
        </p:nvSpPr>
        <p:spPr>
          <a:xfrm>
            <a:off x="1081669" y="1620001"/>
            <a:ext cx="5542156" cy="2530801"/>
          </a:xfrm>
        </p:spPr>
        <p:txBody>
          <a:bodyPr/>
          <a:lstStyle/>
          <a:p>
            <a:pPr marL="161925" indent="0">
              <a:buNone/>
            </a:pPr>
            <a:endParaRPr lang="fr-FR" dirty="0"/>
          </a:p>
        </p:txBody>
      </p:sp>
    </p:spTree>
    <p:extLst>
      <p:ext uri="{BB962C8B-B14F-4D97-AF65-F5344CB8AC3E}">
        <p14:creationId xmlns:p14="http://schemas.microsoft.com/office/powerpoint/2010/main" val="75211704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Espace réservé du pied de page 5"/>
          <p:cNvSpPr txBox="1"/>
          <p:nvPr/>
        </p:nvSpPr>
        <p:spPr>
          <a:xfrm>
            <a:off x="359999" y="4899999"/>
            <a:ext cx="5904002"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700" b="1"/>
            </a:lvl1pPr>
          </a:lstStyle>
          <a:p>
            <a:r>
              <a:t>Coordination interministérielle du plan de rénovation énergétique des bâtiments</a:t>
            </a:r>
          </a:p>
        </p:txBody>
      </p:sp>
      <p:sp>
        <p:nvSpPr>
          <p:cNvPr id="161" name="Titre 1"/>
          <p:cNvSpPr txBox="1">
            <a:spLocks noGrp="1"/>
          </p:cNvSpPr>
          <p:nvPr>
            <p:ph type="title"/>
          </p:nvPr>
        </p:nvSpPr>
        <p:spPr>
          <a:xfrm>
            <a:off x="359999" y="900000"/>
            <a:ext cx="8424000" cy="720001"/>
          </a:xfrm>
          <a:prstGeom prst="rect">
            <a:avLst/>
          </a:prstGeom>
        </p:spPr>
        <p:txBody>
          <a:bodyPr/>
          <a:lstStyle/>
          <a:p>
            <a:r>
              <a:t>Q</a:t>
            </a:r>
            <a:r>
              <a:rPr sz="2800"/>
              <a:t>uelques chiffres</a:t>
            </a:r>
          </a:p>
        </p:txBody>
      </p:sp>
      <p:sp>
        <p:nvSpPr>
          <p:cNvPr id="162" name="Espace réservé du texte 2"/>
          <p:cNvSpPr txBox="1">
            <a:spLocks noGrp="1"/>
          </p:cNvSpPr>
          <p:nvPr>
            <p:ph type="body" idx="1"/>
          </p:nvPr>
        </p:nvSpPr>
        <p:spPr>
          <a:xfrm>
            <a:off x="359998" y="1835999"/>
            <a:ext cx="8424000" cy="2574002"/>
          </a:xfrm>
          <a:prstGeom prst="rect">
            <a:avLst/>
          </a:prstGeom>
        </p:spPr>
        <p:txBody>
          <a:bodyPr/>
          <a:lstStyle/>
          <a:p>
            <a:pPr marL="0" algn="just">
              <a:spcBef>
                <a:spcPts val="600"/>
              </a:spcBef>
              <a:defRPr sz="1600" b="1"/>
            </a:pPr>
            <a:r>
              <a:rPr dirty="0" err="1"/>
              <a:t>L’importance</a:t>
            </a:r>
            <a:r>
              <a:rPr dirty="0"/>
              <a:t> de la </a:t>
            </a:r>
            <a:r>
              <a:rPr dirty="0" err="1"/>
              <a:t>rénovation</a:t>
            </a:r>
            <a:r>
              <a:rPr dirty="0"/>
              <a:t> </a:t>
            </a:r>
            <a:r>
              <a:rPr dirty="0" err="1"/>
              <a:t>énergétique</a:t>
            </a:r>
            <a:r>
              <a:rPr dirty="0"/>
              <a:t> </a:t>
            </a:r>
            <a:r>
              <a:rPr dirty="0" err="1"/>
              <a:t>dans</a:t>
            </a:r>
            <a:r>
              <a:rPr dirty="0"/>
              <a:t> la transition </a:t>
            </a:r>
            <a:r>
              <a:rPr dirty="0" err="1"/>
              <a:t>écologique</a:t>
            </a:r>
            <a:endParaRPr dirty="0"/>
          </a:p>
          <a:p>
            <a:pPr marL="457200" lvl="1" indent="-172800" algn="just">
              <a:buClr>
                <a:srgbClr val="000000"/>
              </a:buClr>
              <a:buSzPct val="100000"/>
              <a:buFont typeface="Arial"/>
              <a:defRPr sz="1200"/>
            </a:pPr>
            <a:r>
              <a:rPr dirty="0"/>
              <a:t>Les </a:t>
            </a:r>
            <a:r>
              <a:rPr dirty="0" err="1"/>
              <a:t>bâtiments</a:t>
            </a:r>
            <a:r>
              <a:rPr dirty="0"/>
              <a:t> </a:t>
            </a:r>
            <a:r>
              <a:rPr dirty="0" err="1"/>
              <a:t>représentent</a:t>
            </a:r>
            <a:r>
              <a:rPr dirty="0"/>
              <a:t>  </a:t>
            </a:r>
            <a:r>
              <a:rPr sz="1800" b="1" dirty="0">
                <a:solidFill>
                  <a:srgbClr val="E1000F"/>
                </a:solidFill>
              </a:rPr>
              <a:t>44 % </a:t>
            </a:r>
            <a:r>
              <a:rPr dirty="0"/>
              <a:t>de </a:t>
            </a:r>
            <a:r>
              <a:rPr dirty="0" err="1"/>
              <a:t>nos</a:t>
            </a:r>
            <a:r>
              <a:rPr dirty="0"/>
              <a:t> </a:t>
            </a:r>
            <a:r>
              <a:rPr dirty="0" err="1"/>
              <a:t>consommations</a:t>
            </a:r>
            <a:r>
              <a:rPr dirty="0"/>
              <a:t> </a:t>
            </a:r>
            <a:r>
              <a:rPr dirty="0" err="1"/>
              <a:t>d’énergie</a:t>
            </a:r>
            <a:r>
              <a:rPr dirty="0"/>
              <a:t> finale et un quart de </a:t>
            </a:r>
            <a:r>
              <a:rPr dirty="0" err="1"/>
              <a:t>nos</a:t>
            </a:r>
            <a:r>
              <a:rPr dirty="0"/>
              <a:t> </a:t>
            </a:r>
            <a:r>
              <a:rPr dirty="0" err="1"/>
              <a:t>émissions</a:t>
            </a:r>
            <a:r>
              <a:rPr dirty="0"/>
              <a:t> de </a:t>
            </a:r>
            <a:r>
              <a:rPr dirty="0" err="1"/>
              <a:t>dioxyde</a:t>
            </a:r>
            <a:r>
              <a:rPr dirty="0"/>
              <a:t> de </a:t>
            </a:r>
            <a:r>
              <a:rPr dirty="0" err="1"/>
              <a:t>carbone</a:t>
            </a:r>
            <a:r>
              <a:rPr dirty="0"/>
              <a:t> (CO</a:t>
            </a:r>
            <a:r>
              <a:rPr baseline="-25000" dirty="0"/>
              <a:t>2</a:t>
            </a:r>
            <a:r>
              <a:rPr dirty="0"/>
              <a:t>).</a:t>
            </a:r>
          </a:p>
          <a:p>
            <a:pPr marL="457200" lvl="1" indent="-172800" algn="just">
              <a:spcBef>
                <a:spcPts val="600"/>
              </a:spcBef>
              <a:buClr>
                <a:srgbClr val="000000"/>
              </a:buClr>
              <a:buSzPct val="100000"/>
              <a:buFont typeface="Arial"/>
              <a:defRPr sz="1200"/>
            </a:pPr>
            <a:r>
              <a:rPr dirty="0"/>
              <a:t>Le </a:t>
            </a:r>
            <a:r>
              <a:rPr dirty="0" err="1"/>
              <a:t>secteur</a:t>
            </a:r>
            <a:r>
              <a:rPr dirty="0"/>
              <a:t> </a:t>
            </a:r>
            <a:r>
              <a:rPr dirty="0" err="1"/>
              <a:t>tertiaire</a:t>
            </a:r>
            <a:r>
              <a:rPr dirty="0"/>
              <a:t> </a:t>
            </a:r>
            <a:r>
              <a:rPr dirty="0" err="1"/>
              <a:t>représente</a:t>
            </a:r>
            <a:r>
              <a:rPr dirty="0"/>
              <a:t> environ un tiers des </a:t>
            </a:r>
            <a:r>
              <a:rPr dirty="0" err="1"/>
              <a:t>consommations</a:t>
            </a:r>
            <a:r>
              <a:rPr dirty="0"/>
              <a:t>.</a:t>
            </a:r>
          </a:p>
          <a:p>
            <a:pPr marL="457200" lvl="1" indent="-172800" algn="just">
              <a:spcBef>
                <a:spcPts val="600"/>
              </a:spcBef>
              <a:buClr>
                <a:srgbClr val="000000"/>
              </a:buClr>
              <a:buSzPct val="100000"/>
              <a:buFont typeface="Arial"/>
              <a:defRPr sz="1200"/>
            </a:pPr>
            <a:r>
              <a:rPr dirty="0" err="1"/>
              <a:t>Près</a:t>
            </a:r>
            <a:r>
              <a:rPr dirty="0"/>
              <a:t> de la </a:t>
            </a:r>
            <a:r>
              <a:rPr dirty="0" err="1"/>
              <a:t>moitié</a:t>
            </a:r>
            <a:r>
              <a:rPr dirty="0"/>
              <a:t> des </a:t>
            </a:r>
            <a:r>
              <a:rPr dirty="0" err="1"/>
              <a:t>bâtiments</a:t>
            </a:r>
            <a:r>
              <a:rPr dirty="0"/>
              <a:t> </a:t>
            </a:r>
            <a:r>
              <a:rPr dirty="0" err="1"/>
              <a:t>en</a:t>
            </a:r>
            <a:r>
              <a:rPr dirty="0"/>
              <a:t> France </a:t>
            </a:r>
            <a:r>
              <a:rPr dirty="0" err="1"/>
              <a:t>ont</a:t>
            </a:r>
            <a:r>
              <a:rPr dirty="0"/>
              <a:t> </a:t>
            </a:r>
            <a:r>
              <a:rPr dirty="0" err="1"/>
              <a:t>été</a:t>
            </a:r>
            <a:r>
              <a:rPr dirty="0"/>
              <a:t> </a:t>
            </a:r>
            <a:r>
              <a:rPr dirty="0" err="1"/>
              <a:t>construits</a:t>
            </a:r>
            <a:r>
              <a:rPr dirty="0"/>
              <a:t> </a:t>
            </a:r>
            <a:r>
              <a:rPr dirty="0" err="1"/>
              <a:t>avant</a:t>
            </a:r>
            <a:r>
              <a:rPr dirty="0"/>
              <a:t> 1975. </a:t>
            </a:r>
            <a:r>
              <a:rPr dirty="0" err="1"/>
              <a:t>Leur</a:t>
            </a:r>
            <a:r>
              <a:rPr dirty="0"/>
              <a:t> </a:t>
            </a:r>
            <a:r>
              <a:rPr dirty="0" err="1"/>
              <a:t>consommation</a:t>
            </a:r>
            <a:r>
              <a:rPr dirty="0"/>
              <a:t> </a:t>
            </a:r>
            <a:r>
              <a:rPr dirty="0" err="1"/>
              <a:t>moyenne</a:t>
            </a:r>
            <a:r>
              <a:rPr dirty="0"/>
              <a:t> </a:t>
            </a:r>
            <a:r>
              <a:rPr dirty="0" err="1"/>
              <a:t>est</a:t>
            </a:r>
            <a:r>
              <a:rPr dirty="0"/>
              <a:t> </a:t>
            </a:r>
            <a:r>
              <a:rPr dirty="0" err="1"/>
              <a:t>d’environ</a:t>
            </a:r>
            <a:r>
              <a:rPr dirty="0"/>
              <a:t> </a:t>
            </a:r>
            <a:r>
              <a:rPr b="1" dirty="0"/>
              <a:t>240 kWh </a:t>
            </a:r>
            <a:r>
              <a:rPr b="1" dirty="0" err="1"/>
              <a:t>énergie</a:t>
            </a:r>
            <a:r>
              <a:rPr b="1" dirty="0"/>
              <a:t> </a:t>
            </a:r>
            <a:r>
              <a:rPr b="1" dirty="0" err="1"/>
              <a:t>primaire</a:t>
            </a:r>
            <a:r>
              <a:rPr b="1" dirty="0"/>
              <a:t>/m²/an</a:t>
            </a:r>
            <a:r>
              <a:rPr dirty="0"/>
              <a:t>, </a:t>
            </a:r>
            <a:r>
              <a:rPr dirty="0" err="1"/>
              <a:t>alors</a:t>
            </a:r>
            <a:r>
              <a:rPr dirty="0"/>
              <a:t> que les </a:t>
            </a:r>
            <a:r>
              <a:rPr dirty="0" err="1"/>
              <a:t>exigences</a:t>
            </a:r>
            <a:r>
              <a:rPr dirty="0"/>
              <a:t> </a:t>
            </a:r>
            <a:r>
              <a:rPr dirty="0" err="1"/>
              <a:t>actuelles</a:t>
            </a:r>
            <a:r>
              <a:rPr dirty="0"/>
              <a:t> se </a:t>
            </a:r>
            <a:r>
              <a:rPr dirty="0" err="1"/>
              <a:t>situent</a:t>
            </a:r>
            <a:r>
              <a:rPr dirty="0"/>
              <a:t> </a:t>
            </a:r>
            <a:r>
              <a:rPr dirty="0" err="1"/>
              <a:t>autour</a:t>
            </a:r>
            <a:r>
              <a:rPr dirty="0"/>
              <a:t> </a:t>
            </a:r>
            <a:r>
              <a:rPr b="1" dirty="0"/>
              <a:t>de 50 kWh/m²/an.</a:t>
            </a:r>
          </a:p>
        </p:txBody>
      </p:sp>
      <p:sp>
        <p:nvSpPr>
          <p:cNvPr id="163" name="Espace réservé du texte 3"/>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3187224" indent="-276225" algn="r">
              <a:spcBef>
                <a:spcPts val="0"/>
              </a:spcBef>
              <a:buClr>
                <a:srgbClr val="000000"/>
              </a:buClr>
              <a:buSzPts val="700"/>
              <a:buAutoNum type="arabicPeriod"/>
              <a:defRPr sz="700" b="1"/>
            </a:pPr>
            <a:r>
              <a:t>Pourquoi rénover les bâtiments de ma collectivité ?</a:t>
            </a:r>
          </a:p>
          <a:p>
            <a:pPr marL="0" indent="180975" algn="r">
              <a:spcBef>
                <a:spcPts val="0"/>
              </a:spcBef>
              <a:buClr>
                <a:srgbClr val="000000"/>
              </a:buClr>
              <a:defRPr sz="700"/>
            </a:pPr>
            <a:r>
              <a:t>Quelques chiffres</a:t>
            </a:r>
          </a:p>
        </p:txBody>
      </p:sp>
      <p:grpSp>
        <p:nvGrpSpPr>
          <p:cNvPr id="166" name="Espace réservé du texte 2"/>
          <p:cNvGrpSpPr/>
          <p:nvPr/>
        </p:nvGrpSpPr>
        <p:grpSpPr>
          <a:xfrm>
            <a:off x="1754937" y="3627146"/>
            <a:ext cx="2535602" cy="864001"/>
            <a:chOff x="0" y="0"/>
            <a:chExt cx="2535600" cy="863999"/>
          </a:xfrm>
        </p:grpSpPr>
        <p:sp>
          <p:nvSpPr>
            <p:cNvPr id="164" name="Shape 164"/>
            <p:cNvSpPr/>
            <p:nvPr/>
          </p:nvSpPr>
          <p:spPr>
            <a:xfrm>
              <a:off x="-1" y="0"/>
              <a:ext cx="2535602" cy="864000"/>
            </a:xfrm>
            <a:prstGeom prst="rect">
              <a:avLst/>
            </a:prstGeom>
            <a:solidFill>
              <a:srgbClr val="FFFFFF"/>
            </a:solidFill>
            <a:ln w="3175" cap="flat">
              <a:solidFill>
                <a:srgbClr val="000000"/>
              </a:solidFill>
              <a:prstDash val="solid"/>
              <a:round/>
            </a:ln>
            <a:effectLst/>
          </p:spPr>
          <p:txBody>
            <a:bodyPr wrap="square" lIns="45719" tIns="45719" rIns="45719" bIns="45719" numCol="1" anchor="t">
              <a:noAutofit/>
            </a:bodyPr>
            <a:lstStyle/>
            <a:p>
              <a:pPr algn="ctr">
                <a:spcBef>
                  <a:spcPts val="600"/>
                </a:spcBef>
                <a:defRPr sz="1000"/>
              </a:pPr>
              <a:endParaRPr/>
            </a:p>
          </p:txBody>
        </p:sp>
        <p:sp>
          <p:nvSpPr>
            <p:cNvPr id="165" name="Shape 165"/>
            <p:cNvSpPr txBox="1"/>
            <p:nvPr/>
          </p:nvSpPr>
          <p:spPr>
            <a:xfrm>
              <a:off x="-1" y="0"/>
              <a:ext cx="2535602" cy="79511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algn="ctr">
                <a:spcBef>
                  <a:spcPts val="600"/>
                </a:spcBef>
                <a:defRPr sz="1800" b="1">
                  <a:solidFill>
                    <a:srgbClr val="E1000F"/>
                  </a:solidFill>
                </a:defRPr>
              </a:pPr>
              <a:r>
                <a:t>81 % </a:t>
              </a:r>
              <a:r>
                <a:rPr sz="1200" b="0">
                  <a:solidFill>
                    <a:srgbClr val="000000"/>
                  </a:solidFill>
                </a:rPr>
                <a:t>des consommations énergétiques des communes </a:t>
              </a:r>
              <a:br>
                <a:rPr sz="1200" b="0">
                  <a:solidFill>
                    <a:srgbClr val="000000"/>
                  </a:solidFill>
                </a:rPr>
              </a:br>
              <a:r>
                <a:rPr sz="1200" b="0">
                  <a:solidFill>
                    <a:srgbClr val="000000"/>
                  </a:solidFill>
                </a:rPr>
                <a:t>(de l’hexagone) proviennent </a:t>
              </a:r>
              <a:r>
                <a:rPr sz="1200">
                  <a:solidFill>
                    <a:srgbClr val="000000"/>
                  </a:solidFill>
                </a:rPr>
                <a:t>des bâtiments communaux</a:t>
              </a:r>
            </a:p>
          </p:txBody>
        </p:sp>
      </p:grpSp>
      <p:pic>
        <p:nvPicPr>
          <p:cNvPr id="167" name="Google Shape;184;p31" descr="Google Shape;184;p31"/>
          <p:cNvPicPr>
            <a:picLocks noChangeAspect="1"/>
          </p:cNvPicPr>
          <p:nvPr/>
        </p:nvPicPr>
        <p:blipFill>
          <a:blip r:embed="rId2"/>
          <a:stretch>
            <a:fillRect/>
          </a:stretch>
        </p:blipFill>
        <p:spPr>
          <a:xfrm>
            <a:off x="576696" y="3699145"/>
            <a:ext cx="729140" cy="720001"/>
          </a:xfrm>
          <a:prstGeom prst="rect">
            <a:avLst/>
          </a:prstGeom>
          <a:ln w="12700">
            <a:miter lim="400000"/>
          </a:ln>
        </p:spPr>
      </p:pic>
      <p:grpSp>
        <p:nvGrpSpPr>
          <p:cNvPr id="170" name="Espace réservé du texte 2"/>
          <p:cNvGrpSpPr/>
          <p:nvPr/>
        </p:nvGrpSpPr>
        <p:grpSpPr>
          <a:xfrm>
            <a:off x="4850127" y="3627144"/>
            <a:ext cx="3933871" cy="999562"/>
            <a:chOff x="0" y="0"/>
            <a:chExt cx="3933869" cy="999560"/>
          </a:xfrm>
        </p:grpSpPr>
        <p:sp>
          <p:nvSpPr>
            <p:cNvPr id="168" name="Shape 168"/>
            <p:cNvSpPr/>
            <p:nvPr/>
          </p:nvSpPr>
          <p:spPr>
            <a:xfrm>
              <a:off x="0" y="0"/>
              <a:ext cx="3933870" cy="864000"/>
            </a:xfrm>
            <a:prstGeom prst="rect">
              <a:avLst/>
            </a:prstGeom>
            <a:noFill/>
            <a:ln w="3175" cap="flat">
              <a:solidFill>
                <a:srgbClr val="000000"/>
              </a:solidFill>
              <a:prstDash val="solid"/>
              <a:round/>
            </a:ln>
            <a:effectLst/>
          </p:spPr>
          <p:txBody>
            <a:bodyPr wrap="square" lIns="45719" tIns="45719" rIns="45719" bIns="45719" numCol="1" anchor="t">
              <a:noAutofit/>
            </a:bodyPr>
            <a:lstStyle/>
            <a:p>
              <a:pPr>
                <a:spcBef>
                  <a:spcPts val="600"/>
                </a:spcBef>
                <a:defRPr sz="1200"/>
              </a:pPr>
              <a:endParaRPr/>
            </a:p>
          </p:txBody>
        </p:sp>
        <p:sp>
          <p:nvSpPr>
            <p:cNvPr id="169" name="Shape 169"/>
            <p:cNvSpPr txBox="1"/>
            <p:nvPr/>
          </p:nvSpPr>
          <p:spPr>
            <a:xfrm>
              <a:off x="0" y="0"/>
              <a:ext cx="3933870" cy="9995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lvl="1" algn="ctr">
                <a:spcBef>
                  <a:spcPts val="600"/>
                </a:spcBef>
                <a:defRPr sz="1800" b="1">
                  <a:solidFill>
                    <a:srgbClr val="E1000F"/>
                  </a:solidFill>
                </a:defRPr>
              </a:pPr>
              <a:r>
                <a:t>280 millions de m² </a:t>
              </a:r>
              <a:r>
                <a:rPr sz="1200" b="0">
                  <a:solidFill>
                    <a:srgbClr val="000000"/>
                  </a:solidFill>
                </a:rPr>
                <a:t>: le parc tertiaire des collectivités. C’est </a:t>
              </a:r>
              <a:r>
                <a:rPr sz="1200">
                  <a:solidFill>
                    <a:srgbClr val="000000"/>
                  </a:solidFill>
                </a:rPr>
                <a:t>27 % du parc tertiaire national</a:t>
              </a:r>
              <a:r>
                <a:rPr sz="1200" b="0">
                  <a:solidFill>
                    <a:srgbClr val="000000"/>
                  </a:solidFill>
                </a:rPr>
                <a:t>. </a:t>
              </a:r>
              <a:br>
                <a:rPr sz="1200" b="0">
                  <a:solidFill>
                    <a:srgbClr val="000000"/>
                  </a:solidFill>
                </a:rPr>
              </a:br>
              <a:r>
                <a:rPr sz="1200" b="0">
                  <a:solidFill>
                    <a:srgbClr val="000000"/>
                  </a:solidFill>
                </a:rPr>
                <a:t>La moitié en moyenne est occupée par </a:t>
              </a:r>
              <a:br>
                <a:rPr sz="1200" b="0">
                  <a:solidFill>
                    <a:srgbClr val="000000"/>
                  </a:solidFill>
                </a:rPr>
              </a:br>
              <a:r>
                <a:rPr sz="1200" b="0">
                  <a:solidFill>
                    <a:srgbClr val="000000"/>
                  </a:solidFill>
                </a:rPr>
                <a:t>les écoles, collèges et lycées</a:t>
              </a:r>
              <a:endParaRPr sz="900"/>
            </a:p>
          </p:txBody>
        </p:sp>
      </p:grpSp>
      <p:sp>
        <p:nvSpPr>
          <p:cNvPr id="171" name="Espace réservé du numéro de diapositive 6"/>
          <p:cNvSpPr txBox="1">
            <a:spLocks noGrp="1"/>
          </p:cNvSpPr>
          <p:nvPr>
            <p:ph type="sldNum" sz="quarter" idx="2"/>
          </p:nvPr>
        </p:nvSpPr>
        <p:spPr>
          <a:xfrm>
            <a:off x="7486999" y="4899999"/>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a:t>
            </a:fld>
            <a:endParaRPr/>
          </a:p>
        </p:txBody>
      </p:sp>
      <p:sp>
        <p:nvSpPr>
          <p:cNvPr id="172" name="Espace réservé de la date 7"/>
          <p:cNvSpPr txBox="1"/>
          <p:nvPr/>
        </p:nvSpPr>
        <p:spPr>
          <a:xfrm>
            <a:off x="7614000" y="4899999"/>
            <a:ext cx="1170001"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700" b="1"/>
            </a:lvl1pPr>
          </a:lstStyle>
          <a:p>
            <a:r>
              <a:t>juillet 2020</a:t>
            </a:r>
          </a:p>
        </p:txBody>
      </p:sp>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 name="Espace réservé du pied de page 20"/>
          <p:cNvSpPr txBox="1"/>
          <p:nvPr/>
        </p:nvSpPr>
        <p:spPr>
          <a:xfrm>
            <a:off x="359999" y="4899999"/>
            <a:ext cx="5904002"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700" b="1"/>
            </a:lvl1pPr>
          </a:lstStyle>
          <a:p>
            <a:r>
              <a:t>Coordination interministérielle du plan de rénovation énergétique des bâtiments</a:t>
            </a:r>
          </a:p>
        </p:txBody>
      </p:sp>
      <p:sp>
        <p:nvSpPr>
          <p:cNvPr id="749" name="Espace réservé du numéro de diapositive 21"/>
          <p:cNvSpPr txBox="1">
            <a:spLocks noGrp="1"/>
          </p:cNvSpPr>
          <p:nvPr>
            <p:ph type="sldNum" sz="quarter" idx="2"/>
          </p:nvPr>
        </p:nvSpPr>
        <p:spPr>
          <a:xfrm>
            <a:off x="7486999" y="4899999"/>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60</a:t>
            </a:fld>
            <a:endParaRPr/>
          </a:p>
        </p:txBody>
      </p:sp>
      <p:sp>
        <p:nvSpPr>
          <p:cNvPr id="750" name="Espace réservé de la date 22"/>
          <p:cNvSpPr txBox="1"/>
          <p:nvPr/>
        </p:nvSpPr>
        <p:spPr>
          <a:xfrm>
            <a:off x="7614000" y="4899999"/>
            <a:ext cx="1170001"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700" b="1"/>
            </a:lvl1pPr>
          </a:lstStyle>
          <a:p>
            <a:r>
              <a:t>juillet 2020</a:t>
            </a:r>
          </a:p>
        </p:txBody>
      </p:sp>
      <p:sp>
        <p:nvSpPr>
          <p:cNvPr id="751" name="Espace réservé du texte 5"/>
          <p:cNvSpPr txBox="1"/>
          <p:nvPr/>
        </p:nvSpPr>
        <p:spPr>
          <a:xfrm>
            <a:off x="3312000" y="179999"/>
            <a:ext cx="5472001" cy="360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lvl1pPr indent="180975" algn="r">
              <a:buClr>
                <a:srgbClr val="000000"/>
              </a:buClr>
              <a:defRPr sz="700" b="1"/>
            </a:lvl1pPr>
          </a:lstStyle>
          <a:p>
            <a:r>
              <a:t>5.          Glossaire</a:t>
            </a:r>
          </a:p>
        </p:txBody>
      </p:sp>
      <p:sp>
        <p:nvSpPr>
          <p:cNvPr id="752" name="Titre 1"/>
          <p:cNvSpPr txBox="1">
            <a:spLocks noGrp="1"/>
          </p:cNvSpPr>
          <p:nvPr>
            <p:ph type="title"/>
          </p:nvPr>
        </p:nvSpPr>
        <p:spPr>
          <a:xfrm>
            <a:off x="360000" y="899588"/>
            <a:ext cx="8424000" cy="720001"/>
          </a:xfrm>
          <a:prstGeom prst="rect">
            <a:avLst/>
          </a:prstGeom>
        </p:spPr>
        <p:txBody>
          <a:bodyPr/>
          <a:lstStyle>
            <a:lvl1pPr>
              <a:defRPr sz="2800"/>
            </a:lvl1pPr>
          </a:lstStyle>
          <a:p>
            <a:r>
              <a:t>Glossaire</a:t>
            </a:r>
          </a:p>
        </p:txBody>
      </p:sp>
      <p:sp>
        <p:nvSpPr>
          <p:cNvPr id="753" name="Shape 753"/>
          <p:cNvSpPr txBox="1">
            <a:spLocks noGrp="1"/>
          </p:cNvSpPr>
          <p:nvPr>
            <p:ph type="body" sz="half" idx="1"/>
          </p:nvPr>
        </p:nvSpPr>
        <p:spPr>
          <a:xfrm>
            <a:off x="359999" y="1835999"/>
            <a:ext cx="5040002" cy="2469301"/>
          </a:xfrm>
          <a:prstGeom prst="rect">
            <a:avLst/>
          </a:prstGeom>
        </p:spPr>
        <p:txBody>
          <a:bodyPr>
            <a:normAutofit lnSpcReduction="10000"/>
          </a:bodyPr>
          <a:lstStyle/>
          <a:p>
            <a:pPr marL="0" defTabSz="768095">
              <a:spcBef>
                <a:spcPts val="500"/>
              </a:spcBef>
              <a:defRPr sz="1175" b="1"/>
            </a:pPr>
            <a:r>
              <a:t>ACTEE</a:t>
            </a:r>
            <a:r>
              <a:rPr b="0"/>
              <a:t> : action des collectivités territoriales pour l’efficacité énergétique </a:t>
            </a:r>
          </a:p>
          <a:p>
            <a:pPr marL="0" defTabSz="768095">
              <a:spcBef>
                <a:spcPts val="500"/>
              </a:spcBef>
              <a:defRPr sz="1175" b="1"/>
            </a:pPr>
            <a:r>
              <a:t>CEE</a:t>
            </a:r>
            <a:r>
              <a:rPr b="0"/>
              <a:t> : certificat d’économie d’énergie</a:t>
            </a:r>
          </a:p>
          <a:p>
            <a:pPr marL="0" defTabSz="768095">
              <a:spcBef>
                <a:spcPts val="500"/>
              </a:spcBef>
              <a:defRPr sz="1175" b="1"/>
            </a:pPr>
            <a:r>
              <a:t>CEP </a:t>
            </a:r>
            <a:r>
              <a:rPr b="0"/>
              <a:t>: conseiller en énergie partagé</a:t>
            </a:r>
          </a:p>
          <a:p>
            <a:pPr marL="0" defTabSz="768095">
              <a:spcBef>
                <a:spcPts val="500"/>
              </a:spcBef>
              <a:defRPr sz="1175" b="1"/>
            </a:pPr>
            <a:r>
              <a:t>COT </a:t>
            </a:r>
            <a:r>
              <a:rPr b="0"/>
              <a:t>: contrat d’objectif territorial </a:t>
            </a:r>
          </a:p>
          <a:p>
            <a:pPr marL="0" defTabSz="768095">
              <a:spcBef>
                <a:spcPts val="500"/>
              </a:spcBef>
              <a:defRPr sz="1175" b="1"/>
            </a:pPr>
            <a:r>
              <a:t>CPE</a:t>
            </a:r>
            <a:r>
              <a:rPr b="0"/>
              <a:t> : contrat de performance énergétique</a:t>
            </a:r>
          </a:p>
          <a:p>
            <a:pPr marL="0" defTabSz="768095">
              <a:spcBef>
                <a:spcPts val="500"/>
              </a:spcBef>
              <a:defRPr sz="1175" b="1"/>
            </a:pPr>
            <a:r>
              <a:t>DPE</a:t>
            </a:r>
            <a:r>
              <a:rPr b="0"/>
              <a:t> : diagnostic de performance énergétique</a:t>
            </a:r>
          </a:p>
          <a:p>
            <a:pPr marL="0" defTabSz="768095">
              <a:spcBef>
                <a:spcPts val="500"/>
              </a:spcBef>
              <a:defRPr sz="1175" b="1"/>
            </a:pPr>
            <a:r>
              <a:t>DETR</a:t>
            </a:r>
            <a:r>
              <a:rPr b="0"/>
              <a:t> : dotation d’équipement des territoires ruraux </a:t>
            </a:r>
          </a:p>
          <a:p>
            <a:pPr marL="0" defTabSz="768095">
              <a:spcBef>
                <a:spcPts val="500"/>
              </a:spcBef>
              <a:defRPr sz="1175" b="1"/>
            </a:pPr>
            <a:r>
              <a:t>DSIL</a:t>
            </a:r>
            <a:r>
              <a:rPr b="0"/>
              <a:t> : dotation de soutien à l’investissement local</a:t>
            </a:r>
          </a:p>
          <a:p>
            <a:pPr marL="0" defTabSz="768095">
              <a:spcBef>
                <a:spcPts val="500"/>
              </a:spcBef>
              <a:defRPr sz="1175" b="1"/>
            </a:pPr>
            <a:r>
              <a:t>OPERAT </a:t>
            </a:r>
            <a:r>
              <a:rPr b="0"/>
              <a:t>: observatoire de la performance énergétique, de la rénovation et des actions du tertiaire </a:t>
            </a:r>
          </a:p>
          <a:p>
            <a:pPr marL="0" defTabSz="768095">
              <a:spcBef>
                <a:spcPts val="500"/>
              </a:spcBef>
              <a:defRPr sz="1175" b="1"/>
            </a:pPr>
            <a:r>
              <a:t>PCAET</a:t>
            </a:r>
            <a:r>
              <a:rPr b="0"/>
              <a:t> : plan climat air énergie territoire</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Espace réservé du pied de page 4"/>
          <p:cNvSpPr txBox="1"/>
          <p:nvPr/>
        </p:nvSpPr>
        <p:spPr>
          <a:xfrm>
            <a:off x="359999" y="4899999"/>
            <a:ext cx="5904002"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700" b="1"/>
            </a:lvl1pPr>
          </a:lstStyle>
          <a:p>
            <a:r>
              <a:t>Coordination interministérielle du plan de rénovation énergétique des bâtiments</a:t>
            </a:r>
          </a:p>
        </p:txBody>
      </p:sp>
      <p:sp>
        <p:nvSpPr>
          <p:cNvPr id="175" name="Titre 1"/>
          <p:cNvSpPr txBox="1">
            <a:spLocks noGrp="1"/>
          </p:cNvSpPr>
          <p:nvPr>
            <p:ph type="title"/>
          </p:nvPr>
        </p:nvSpPr>
        <p:spPr>
          <a:xfrm>
            <a:off x="360000" y="900000"/>
            <a:ext cx="8424000" cy="720001"/>
          </a:xfrm>
          <a:prstGeom prst="rect">
            <a:avLst/>
          </a:prstGeom>
        </p:spPr>
        <p:txBody>
          <a:bodyPr/>
          <a:lstStyle>
            <a:lvl1pPr>
              <a:defRPr sz="2800"/>
            </a:lvl1pPr>
          </a:lstStyle>
          <a:p>
            <a:r>
              <a:t>6 raisons d’agir</a:t>
            </a:r>
          </a:p>
        </p:txBody>
      </p:sp>
      <p:sp>
        <p:nvSpPr>
          <p:cNvPr id="176" name="Espace réservé du texte 2"/>
          <p:cNvSpPr txBox="1">
            <a:spLocks noGrp="1"/>
          </p:cNvSpPr>
          <p:nvPr>
            <p:ph type="body" idx="1"/>
          </p:nvPr>
        </p:nvSpPr>
        <p:spPr>
          <a:xfrm>
            <a:off x="360000" y="1839809"/>
            <a:ext cx="8424000" cy="2942176"/>
          </a:xfrm>
          <a:prstGeom prst="rect">
            <a:avLst/>
          </a:prstGeom>
        </p:spPr>
        <p:txBody>
          <a:bodyPr/>
          <a:lstStyle/>
          <a:p>
            <a:pPr marL="0" algn="just">
              <a:spcBef>
                <a:spcPts val="600"/>
              </a:spcBef>
              <a:defRPr sz="1600" b="1"/>
            </a:pPr>
            <a:r>
              <a:rPr dirty="0" err="1"/>
              <a:t>Maîtrise</a:t>
            </a:r>
            <a:r>
              <a:rPr dirty="0"/>
              <a:t> des </a:t>
            </a:r>
            <a:r>
              <a:rPr dirty="0" err="1"/>
              <a:t>dépenses</a:t>
            </a:r>
            <a:r>
              <a:rPr sz="1000" b="0" dirty="0"/>
              <a:t> </a:t>
            </a:r>
          </a:p>
          <a:p>
            <a:pPr marL="0" algn="just">
              <a:defRPr sz="1300" b="1"/>
            </a:pPr>
            <a:r>
              <a:rPr dirty="0"/>
              <a:t>Les </a:t>
            </a:r>
            <a:r>
              <a:rPr dirty="0" err="1"/>
              <a:t>bâtiments</a:t>
            </a:r>
            <a:r>
              <a:rPr dirty="0"/>
              <a:t> des </a:t>
            </a:r>
            <a:r>
              <a:rPr dirty="0" err="1"/>
              <a:t>collectivités</a:t>
            </a:r>
            <a:r>
              <a:rPr dirty="0"/>
              <a:t> </a:t>
            </a:r>
            <a:r>
              <a:rPr dirty="0" err="1"/>
              <a:t>sont</a:t>
            </a:r>
            <a:r>
              <a:rPr dirty="0"/>
              <a:t> des grands </a:t>
            </a:r>
            <a:r>
              <a:rPr dirty="0" err="1"/>
              <a:t>consommateurs</a:t>
            </a:r>
            <a:r>
              <a:rPr dirty="0"/>
              <a:t> </a:t>
            </a:r>
            <a:r>
              <a:rPr dirty="0" err="1"/>
              <a:t>d’énergie</a:t>
            </a:r>
            <a:endParaRPr dirty="0"/>
          </a:p>
          <a:p>
            <a:pPr marL="457200" lvl="1" indent="-172800" algn="just">
              <a:spcBef>
                <a:spcPts val="600"/>
              </a:spcBef>
              <a:buClr>
                <a:srgbClr val="000000"/>
              </a:buClr>
              <a:buSzPct val="100000"/>
              <a:buFont typeface="Arial"/>
              <a:defRPr sz="1100"/>
            </a:pPr>
            <a:r>
              <a:rPr sz="1200" dirty="0"/>
              <a:t>Avec un </a:t>
            </a:r>
            <a:r>
              <a:rPr sz="1200" dirty="0" err="1"/>
              <a:t>patrimoine</a:t>
            </a:r>
            <a:r>
              <a:rPr sz="1200" dirty="0"/>
              <a:t> </a:t>
            </a:r>
            <a:r>
              <a:rPr sz="1200" dirty="0" err="1"/>
              <a:t>bâti</a:t>
            </a:r>
            <a:r>
              <a:rPr sz="1200" dirty="0"/>
              <a:t> de plus de 225 000 </a:t>
            </a:r>
            <a:r>
              <a:rPr sz="1200" dirty="0" err="1"/>
              <a:t>bâtiments</a:t>
            </a:r>
            <a:r>
              <a:rPr sz="1200" dirty="0"/>
              <a:t>, les </a:t>
            </a:r>
            <a:r>
              <a:rPr sz="1200" dirty="0" err="1"/>
              <a:t>collectivités</a:t>
            </a:r>
            <a:r>
              <a:rPr sz="1200" dirty="0"/>
              <a:t> </a:t>
            </a:r>
            <a:r>
              <a:rPr sz="1200" dirty="0" err="1"/>
              <a:t>sont</a:t>
            </a:r>
            <a:r>
              <a:rPr sz="1200" dirty="0"/>
              <a:t> de </a:t>
            </a:r>
            <a:r>
              <a:rPr sz="1200" dirty="0" err="1"/>
              <a:t>grandes</a:t>
            </a:r>
            <a:r>
              <a:rPr sz="1200" dirty="0"/>
              <a:t> </a:t>
            </a:r>
            <a:r>
              <a:rPr sz="1200" dirty="0" err="1"/>
              <a:t>consommatrices</a:t>
            </a:r>
            <a:r>
              <a:rPr sz="1200" dirty="0"/>
              <a:t> </a:t>
            </a:r>
            <a:r>
              <a:rPr sz="1200" dirty="0" err="1"/>
              <a:t>d’énergie</a:t>
            </a:r>
            <a:r>
              <a:rPr sz="1200" dirty="0"/>
              <a:t>. </a:t>
            </a:r>
          </a:p>
          <a:p>
            <a:pPr marL="457200" lvl="1" indent="-172800" algn="just">
              <a:spcBef>
                <a:spcPts val="600"/>
              </a:spcBef>
              <a:buClr>
                <a:srgbClr val="000000"/>
              </a:buClr>
              <a:buSzPct val="100000"/>
              <a:buFont typeface="Arial"/>
              <a:defRPr sz="1100"/>
            </a:pPr>
            <a:r>
              <a:rPr sz="1200" dirty="0"/>
              <a:t>Les </a:t>
            </a:r>
            <a:r>
              <a:rPr sz="1200" dirty="0" err="1"/>
              <a:t>mairies</a:t>
            </a:r>
            <a:r>
              <a:rPr sz="1200" dirty="0"/>
              <a:t>, les </a:t>
            </a:r>
            <a:r>
              <a:rPr sz="1200" dirty="0" err="1"/>
              <a:t>écoles</a:t>
            </a:r>
            <a:r>
              <a:rPr sz="1200" dirty="0"/>
              <a:t>, les </a:t>
            </a:r>
            <a:r>
              <a:rPr sz="1200" dirty="0" err="1"/>
              <a:t>bibliothèques</a:t>
            </a:r>
            <a:r>
              <a:rPr sz="1200" dirty="0"/>
              <a:t>, les </a:t>
            </a:r>
            <a:r>
              <a:rPr sz="1200" dirty="0" err="1"/>
              <a:t>centres</a:t>
            </a:r>
            <a:r>
              <a:rPr sz="1200" dirty="0"/>
              <a:t> </a:t>
            </a:r>
            <a:r>
              <a:rPr sz="1200" dirty="0" err="1"/>
              <a:t>sportifs</a:t>
            </a:r>
            <a:r>
              <a:rPr sz="1200" dirty="0"/>
              <a:t>... </a:t>
            </a:r>
            <a:r>
              <a:rPr sz="1200" dirty="0" err="1"/>
              <a:t>tous</a:t>
            </a:r>
            <a:r>
              <a:rPr sz="1200" dirty="0"/>
              <a:t> les </a:t>
            </a:r>
            <a:r>
              <a:rPr sz="1200" dirty="0" err="1"/>
              <a:t>bâtiments</a:t>
            </a:r>
            <a:r>
              <a:rPr sz="1200" dirty="0"/>
              <a:t> publics </a:t>
            </a:r>
            <a:r>
              <a:rPr sz="1200" dirty="0" err="1"/>
              <a:t>sont</a:t>
            </a:r>
            <a:r>
              <a:rPr sz="1200" dirty="0"/>
              <a:t> de </a:t>
            </a:r>
            <a:r>
              <a:rPr sz="1200" dirty="0" err="1"/>
              <a:t>gros</a:t>
            </a:r>
            <a:r>
              <a:rPr sz="1200" dirty="0"/>
              <a:t> </a:t>
            </a:r>
            <a:r>
              <a:rPr sz="1200" dirty="0" err="1"/>
              <a:t>consommateurs</a:t>
            </a:r>
            <a:r>
              <a:rPr sz="1200" dirty="0"/>
              <a:t> </a:t>
            </a:r>
            <a:r>
              <a:rPr sz="1200" dirty="0" err="1"/>
              <a:t>d’énergie</a:t>
            </a:r>
            <a:r>
              <a:rPr sz="1200" dirty="0"/>
              <a:t>. </a:t>
            </a:r>
            <a:r>
              <a:rPr sz="1200" dirty="0" err="1"/>
              <a:t>Chauffage</a:t>
            </a:r>
            <a:r>
              <a:rPr sz="1200" dirty="0"/>
              <a:t> et eau </a:t>
            </a:r>
            <a:r>
              <a:rPr sz="1200" dirty="0" err="1"/>
              <a:t>chaude</a:t>
            </a:r>
            <a:r>
              <a:rPr sz="1200" dirty="0"/>
              <a:t> des </a:t>
            </a:r>
            <a:r>
              <a:rPr sz="1200" dirty="0" err="1"/>
              <a:t>bâtiments</a:t>
            </a:r>
            <a:r>
              <a:rPr sz="1200" dirty="0"/>
              <a:t> </a:t>
            </a:r>
            <a:r>
              <a:rPr sz="1200" dirty="0" err="1"/>
              <a:t>sont</a:t>
            </a:r>
            <a:r>
              <a:rPr sz="1200" dirty="0"/>
              <a:t> de loin les </a:t>
            </a:r>
            <a:r>
              <a:rPr sz="1200" dirty="0" err="1"/>
              <a:t>principaux</a:t>
            </a:r>
            <a:r>
              <a:rPr sz="1200" dirty="0"/>
              <a:t> </a:t>
            </a:r>
            <a:r>
              <a:rPr sz="1200" dirty="0" err="1"/>
              <a:t>postes</a:t>
            </a:r>
            <a:r>
              <a:rPr sz="1200" dirty="0"/>
              <a:t> de </a:t>
            </a:r>
            <a:r>
              <a:rPr sz="1200" dirty="0" err="1"/>
              <a:t>consommation</a:t>
            </a:r>
            <a:r>
              <a:rPr sz="1200" dirty="0"/>
              <a:t> de la commune.</a:t>
            </a:r>
            <a:r>
              <a:rPr lang="fr-FR" sz="1200" dirty="0"/>
              <a:t> L</a:t>
            </a:r>
            <a:r>
              <a:rPr sz="1200" dirty="0"/>
              <a:t>’</a:t>
            </a:r>
            <a:r>
              <a:rPr sz="1200" dirty="0" err="1"/>
              <a:t>éclairage</a:t>
            </a:r>
            <a:r>
              <a:rPr sz="1200" dirty="0"/>
              <a:t>, </a:t>
            </a:r>
            <a:r>
              <a:rPr sz="1200" dirty="0" err="1"/>
              <a:t>lui</a:t>
            </a:r>
            <a:r>
              <a:rPr sz="1200" dirty="0"/>
              <a:t> </a:t>
            </a:r>
            <a:r>
              <a:rPr sz="1200" dirty="0" err="1"/>
              <a:t>aussi</a:t>
            </a:r>
            <a:r>
              <a:rPr sz="1200" dirty="0"/>
              <a:t>, </a:t>
            </a:r>
            <a:r>
              <a:rPr sz="1200" dirty="0" err="1"/>
              <a:t>s’il</a:t>
            </a:r>
            <a:r>
              <a:rPr sz="1200" dirty="0"/>
              <a:t> </a:t>
            </a:r>
            <a:r>
              <a:rPr sz="1200" dirty="0" err="1"/>
              <a:t>est</a:t>
            </a:r>
            <a:r>
              <a:rPr sz="1200" dirty="0"/>
              <a:t> </a:t>
            </a:r>
            <a:r>
              <a:rPr sz="1200" dirty="0" err="1"/>
              <a:t>vétuste</a:t>
            </a:r>
            <a:r>
              <a:rPr sz="1200" dirty="0"/>
              <a:t>, </a:t>
            </a:r>
            <a:r>
              <a:rPr sz="1200" dirty="0" err="1"/>
              <a:t>est</a:t>
            </a:r>
            <a:r>
              <a:rPr sz="1200" dirty="0"/>
              <a:t> un poste </a:t>
            </a:r>
            <a:r>
              <a:rPr sz="1200" dirty="0" err="1"/>
              <a:t>très</a:t>
            </a:r>
            <a:r>
              <a:rPr sz="1200" dirty="0"/>
              <a:t> </a:t>
            </a:r>
            <a:r>
              <a:rPr sz="1200" dirty="0" err="1"/>
              <a:t>énergivore</a:t>
            </a:r>
            <a:r>
              <a:rPr sz="1200" dirty="0"/>
              <a:t>. Tout </a:t>
            </a:r>
            <a:r>
              <a:rPr sz="1200" dirty="0" err="1"/>
              <a:t>cela</a:t>
            </a:r>
            <a:r>
              <a:rPr sz="1200" dirty="0"/>
              <a:t> </a:t>
            </a:r>
            <a:r>
              <a:rPr sz="1200" dirty="0" err="1"/>
              <a:t>représente</a:t>
            </a:r>
            <a:r>
              <a:rPr sz="1200" dirty="0"/>
              <a:t> un </a:t>
            </a:r>
            <a:r>
              <a:rPr sz="1200" dirty="0" err="1"/>
              <a:t>coût</a:t>
            </a:r>
            <a:r>
              <a:rPr sz="1200" dirty="0"/>
              <a:t> important pour les communes</a:t>
            </a:r>
            <a:r>
              <a:rPr lang="fr-FR" sz="1200" dirty="0"/>
              <a:t> e</a:t>
            </a:r>
            <a:r>
              <a:rPr sz="1200" dirty="0"/>
              <a:t>t </a:t>
            </a:r>
            <a:r>
              <a:rPr sz="1200" dirty="0" err="1"/>
              <a:t>ceci</a:t>
            </a:r>
            <a:r>
              <a:rPr sz="1200" dirty="0"/>
              <a:t> </a:t>
            </a:r>
            <a:r>
              <a:rPr sz="1200" dirty="0" err="1"/>
              <a:t>contribue</a:t>
            </a:r>
            <a:r>
              <a:rPr sz="1200" dirty="0"/>
              <a:t> </a:t>
            </a:r>
            <a:r>
              <a:rPr sz="1200" dirty="0" err="1"/>
              <a:t>aussi</a:t>
            </a:r>
            <a:r>
              <a:rPr sz="1200" dirty="0"/>
              <a:t> au </a:t>
            </a:r>
            <a:r>
              <a:rPr sz="1200" dirty="0" err="1"/>
              <a:t>réchauffement</a:t>
            </a:r>
            <a:r>
              <a:rPr sz="1200" dirty="0"/>
              <a:t> </a:t>
            </a:r>
            <a:r>
              <a:rPr sz="1200" dirty="0" err="1"/>
              <a:t>climatique</a:t>
            </a:r>
            <a:r>
              <a:rPr sz="1200" dirty="0"/>
              <a:t> par les </a:t>
            </a:r>
            <a:r>
              <a:rPr sz="1200" dirty="0" err="1"/>
              <a:t>émissions</a:t>
            </a:r>
            <a:r>
              <a:rPr sz="1200" dirty="0"/>
              <a:t> de </a:t>
            </a:r>
            <a:r>
              <a:rPr sz="1200" dirty="0" err="1"/>
              <a:t>gaz</a:t>
            </a:r>
            <a:r>
              <a:rPr sz="1200" dirty="0"/>
              <a:t> à </a:t>
            </a:r>
            <a:r>
              <a:rPr sz="1200" dirty="0" err="1"/>
              <a:t>effet</a:t>
            </a:r>
            <a:r>
              <a:rPr sz="1200" dirty="0"/>
              <a:t> de </a:t>
            </a:r>
            <a:r>
              <a:rPr sz="1200" dirty="0" err="1"/>
              <a:t>serre</a:t>
            </a:r>
            <a:r>
              <a:rPr sz="1200" dirty="0"/>
              <a:t>.</a:t>
            </a:r>
          </a:p>
          <a:p>
            <a:pPr marL="457200" lvl="1" indent="-172800" algn="just">
              <a:spcBef>
                <a:spcPts val="600"/>
              </a:spcBef>
              <a:buClr>
                <a:srgbClr val="000000"/>
              </a:buClr>
              <a:buSzPct val="100000"/>
              <a:buFont typeface="Arial"/>
              <a:defRPr sz="1100"/>
            </a:pPr>
            <a:r>
              <a:rPr sz="1200" dirty="0"/>
              <a:t>Avec </a:t>
            </a:r>
            <a:r>
              <a:rPr sz="1200" dirty="0" err="1"/>
              <a:t>l’augmentation</a:t>
            </a:r>
            <a:r>
              <a:rPr sz="1200" dirty="0"/>
              <a:t> </a:t>
            </a:r>
            <a:r>
              <a:rPr sz="1200" dirty="0" err="1"/>
              <a:t>tendancielle</a:t>
            </a:r>
            <a:r>
              <a:rPr sz="1200" dirty="0"/>
              <a:t> du </a:t>
            </a:r>
            <a:r>
              <a:rPr sz="1200" dirty="0" err="1"/>
              <a:t>coût</a:t>
            </a:r>
            <a:r>
              <a:rPr sz="1200" dirty="0"/>
              <a:t> de </a:t>
            </a:r>
            <a:r>
              <a:rPr sz="1200" dirty="0" err="1"/>
              <a:t>l’énergie</a:t>
            </a:r>
            <a:r>
              <a:rPr sz="1200" dirty="0"/>
              <a:t>, tout </a:t>
            </a:r>
            <a:r>
              <a:rPr sz="1200" dirty="0" err="1"/>
              <a:t>montre</a:t>
            </a:r>
            <a:r>
              <a:rPr sz="1200" dirty="0"/>
              <a:t> que le </a:t>
            </a:r>
            <a:r>
              <a:rPr sz="1200" dirty="0" err="1"/>
              <a:t>coût</a:t>
            </a:r>
            <a:r>
              <a:rPr sz="1200" dirty="0"/>
              <a:t> de </a:t>
            </a:r>
            <a:r>
              <a:rPr sz="1200" dirty="0" err="1"/>
              <a:t>l'adaptation</a:t>
            </a:r>
            <a:r>
              <a:rPr sz="1200" dirty="0"/>
              <a:t> sera </a:t>
            </a:r>
            <a:r>
              <a:rPr sz="1200" dirty="0" err="1"/>
              <a:t>largement</a:t>
            </a:r>
            <a:r>
              <a:rPr sz="1200" dirty="0"/>
              <a:t> </a:t>
            </a:r>
            <a:r>
              <a:rPr sz="1200" dirty="0" err="1"/>
              <a:t>inférieur</a:t>
            </a:r>
            <a:r>
              <a:rPr sz="1200" dirty="0"/>
              <a:t> au </a:t>
            </a:r>
            <a:r>
              <a:rPr sz="1200" dirty="0" err="1"/>
              <a:t>coût</a:t>
            </a:r>
            <a:r>
              <a:rPr sz="1200" dirty="0"/>
              <a:t> de </a:t>
            </a:r>
            <a:r>
              <a:rPr sz="1200" dirty="0" err="1"/>
              <a:t>l’inaction</a:t>
            </a:r>
            <a:r>
              <a:rPr sz="1200" dirty="0"/>
              <a:t>. Raison de plus pour </a:t>
            </a:r>
            <a:r>
              <a:rPr sz="1200" dirty="0" err="1"/>
              <a:t>agir</a:t>
            </a:r>
            <a:r>
              <a:rPr sz="1200" dirty="0"/>
              <a:t> </a:t>
            </a:r>
            <a:r>
              <a:rPr sz="1200" dirty="0" err="1"/>
              <a:t>dès</a:t>
            </a:r>
            <a:r>
              <a:rPr sz="1200" dirty="0"/>
              <a:t> </a:t>
            </a:r>
            <a:r>
              <a:rPr sz="1200" dirty="0" err="1"/>
              <a:t>maintenant</a:t>
            </a:r>
            <a:r>
              <a:rPr sz="1200" dirty="0"/>
              <a:t> </a:t>
            </a:r>
            <a:r>
              <a:rPr sz="1200" dirty="0" err="1"/>
              <a:t>en</a:t>
            </a:r>
            <a:r>
              <a:rPr sz="1200" dirty="0"/>
              <a:t> </a:t>
            </a:r>
            <a:r>
              <a:rPr sz="1200" dirty="0" err="1"/>
              <a:t>fonction</a:t>
            </a:r>
            <a:r>
              <a:rPr sz="1200" dirty="0"/>
              <a:t> des </a:t>
            </a:r>
            <a:r>
              <a:rPr sz="1200" dirty="0" err="1"/>
              <a:t>spécificités</a:t>
            </a:r>
            <a:r>
              <a:rPr sz="1200" dirty="0"/>
              <a:t> de </a:t>
            </a:r>
            <a:r>
              <a:rPr sz="1200" dirty="0" err="1"/>
              <a:t>ses</a:t>
            </a:r>
            <a:r>
              <a:rPr sz="1200" dirty="0"/>
              <a:t> </a:t>
            </a:r>
            <a:r>
              <a:rPr sz="1200" dirty="0" err="1"/>
              <a:t>bâtiments</a:t>
            </a:r>
            <a:r>
              <a:rPr sz="1200" dirty="0"/>
              <a:t>.</a:t>
            </a:r>
          </a:p>
        </p:txBody>
      </p:sp>
      <p:sp>
        <p:nvSpPr>
          <p:cNvPr id="177" name="Espace réservé du texte 3"/>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3187224" indent="-276225" algn="r">
              <a:spcBef>
                <a:spcPts val="0"/>
              </a:spcBef>
              <a:buClr>
                <a:srgbClr val="000000"/>
              </a:buClr>
              <a:buSzPts val="700"/>
              <a:buAutoNum type="arabicPeriod"/>
              <a:defRPr sz="700" b="1"/>
            </a:pPr>
            <a:r>
              <a:t>Pourquoi rénover les bâtiments de ma collectivité ?</a:t>
            </a:r>
          </a:p>
          <a:p>
            <a:pPr marL="0" indent="180975" algn="r">
              <a:spcBef>
                <a:spcPts val="0"/>
              </a:spcBef>
              <a:buClr>
                <a:srgbClr val="000000"/>
              </a:buClr>
              <a:defRPr sz="700"/>
            </a:pPr>
            <a:r>
              <a:t>6 raisons d’agir</a:t>
            </a:r>
          </a:p>
        </p:txBody>
      </p:sp>
      <p:sp>
        <p:nvSpPr>
          <p:cNvPr id="178" name="Espace réservé du numéro de diapositive 6"/>
          <p:cNvSpPr txBox="1">
            <a:spLocks noGrp="1"/>
          </p:cNvSpPr>
          <p:nvPr>
            <p:ph type="sldNum" sz="quarter" idx="2"/>
          </p:nvPr>
        </p:nvSpPr>
        <p:spPr>
          <a:xfrm>
            <a:off x="7486999" y="4899999"/>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a:t>
            </a:fld>
            <a:endParaRPr/>
          </a:p>
        </p:txBody>
      </p:sp>
      <p:sp>
        <p:nvSpPr>
          <p:cNvPr id="179" name="Espace réservé de la date 7"/>
          <p:cNvSpPr txBox="1"/>
          <p:nvPr/>
        </p:nvSpPr>
        <p:spPr>
          <a:xfrm>
            <a:off x="7614000" y="4899999"/>
            <a:ext cx="1170001"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700" b="1"/>
            </a:lvl1pPr>
          </a:lstStyle>
          <a:p>
            <a:r>
              <a:t>juillet 2020</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Espace réservé du pied de page 4"/>
          <p:cNvSpPr txBox="1"/>
          <p:nvPr/>
        </p:nvSpPr>
        <p:spPr>
          <a:xfrm>
            <a:off x="359999" y="4899999"/>
            <a:ext cx="5904002"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700" b="1"/>
            </a:lvl1pPr>
          </a:lstStyle>
          <a:p>
            <a:r>
              <a:t>Coordination interministérielle du plan de rénovation énergétique des bâtiments</a:t>
            </a:r>
          </a:p>
        </p:txBody>
      </p:sp>
      <p:sp>
        <p:nvSpPr>
          <p:cNvPr id="182" name="Titre 1"/>
          <p:cNvSpPr txBox="1">
            <a:spLocks noGrp="1"/>
          </p:cNvSpPr>
          <p:nvPr>
            <p:ph type="title"/>
          </p:nvPr>
        </p:nvSpPr>
        <p:spPr>
          <a:xfrm>
            <a:off x="360000" y="900000"/>
            <a:ext cx="8424000" cy="720001"/>
          </a:xfrm>
          <a:prstGeom prst="rect">
            <a:avLst/>
          </a:prstGeom>
        </p:spPr>
        <p:txBody>
          <a:bodyPr/>
          <a:lstStyle>
            <a:lvl1pPr>
              <a:defRPr sz="2800"/>
            </a:lvl1pPr>
          </a:lstStyle>
          <a:p>
            <a:r>
              <a:t>6 raisons d’agir</a:t>
            </a:r>
          </a:p>
        </p:txBody>
      </p:sp>
      <p:sp>
        <p:nvSpPr>
          <p:cNvPr id="183" name="Espace réservé du texte 2"/>
          <p:cNvSpPr txBox="1">
            <a:spLocks noGrp="1"/>
          </p:cNvSpPr>
          <p:nvPr>
            <p:ph type="body" idx="1"/>
          </p:nvPr>
        </p:nvSpPr>
        <p:spPr>
          <a:xfrm>
            <a:off x="360000" y="1839809"/>
            <a:ext cx="8424000" cy="2942176"/>
          </a:xfrm>
          <a:prstGeom prst="rect">
            <a:avLst/>
          </a:prstGeom>
        </p:spPr>
        <p:txBody>
          <a:bodyPr/>
          <a:lstStyle/>
          <a:p>
            <a:pPr marL="0" algn="just">
              <a:spcBef>
                <a:spcPts val="600"/>
              </a:spcBef>
              <a:defRPr sz="1600" b="1"/>
            </a:pPr>
            <a:r>
              <a:rPr dirty="0" err="1"/>
              <a:t>Maîtrise</a:t>
            </a:r>
            <a:r>
              <a:rPr dirty="0"/>
              <a:t> des </a:t>
            </a:r>
            <a:r>
              <a:rPr dirty="0" err="1"/>
              <a:t>dépenses</a:t>
            </a:r>
            <a:r>
              <a:rPr sz="1000" b="0" dirty="0"/>
              <a:t> </a:t>
            </a:r>
          </a:p>
          <a:p>
            <a:pPr marL="0" algn="just">
              <a:defRPr sz="1300" b="1"/>
            </a:pPr>
            <a:r>
              <a:rPr dirty="0"/>
              <a:t>Les </a:t>
            </a:r>
            <a:r>
              <a:rPr dirty="0" err="1"/>
              <a:t>bâtiments</a:t>
            </a:r>
            <a:r>
              <a:rPr dirty="0"/>
              <a:t> des </a:t>
            </a:r>
            <a:r>
              <a:rPr dirty="0" err="1"/>
              <a:t>collectivités</a:t>
            </a:r>
            <a:r>
              <a:rPr dirty="0"/>
              <a:t> </a:t>
            </a:r>
            <a:r>
              <a:rPr dirty="0" err="1"/>
              <a:t>sont</a:t>
            </a:r>
            <a:r>
              <a:rPr dirty="0"/>
              <a:t> des grands </a:t>
            </a:r>
            <a:r>
              <a:rPr dirty="0" err="1"/>
              <a:t>consommateurs</a:t>
            </a:r>
            <a:r>
              <a:rPr dirty="0"/>
              <a:t> </a:t>
            </a:r>
            <a:r>
              <a:rPr dirty="0" err="1"/>
              <a:t>d’énergie</a:t>
            </a:r>
            <a:endParaRPr dirty="0"/>
          </a:p>
          <a:p>
            <a:pPr marL="457200" lvl="1" indent="-172800" algn="just">
              <a:spcBef>
                <a:spcPts val="600"/>
              </a:spcBef>
              <a:buClr>
                <a:srgbClr val="000000"/>
              </a:buClr>
              <a:buSzPct val="70000"/>
              <a:buFont typeface="Arial"/>
              <a:defRPr sz="1600" b="1">
                <a:solidFill>
                  <a:srgbClr val="E1000F"/>
                </a:solidFill>
              </a:defRPr>
            </a:pPr>
            <a:r>
              <a:rPr dirty="0"/>
              <a:t>26,1 </a:t>
            </a:r>
            <a:r>
              <a:rPr sz="1100" dirty="0"/>
              <a:t>milliards de kWh</a:t>
            </a:r>
            <a:r>
              <a:rPr sz="1200" b="0" dirty="0">
                <a:solidFill>
                  <a:srgbClr val="000000"/>
                </a:solidFill>
              </a:rPr>
              <a:t>, </a:t>
            </a:r>
            <a:r>
              <a:rPr sz="1100" b="0" dirty="0" err="1">
                <a:solidFill>
                  <a:srgbClr val="000000"/>
                </a:solidFill>
              </a:rPr>
              <a:t>c’est</a:t>
            </a:r>
            <a:r>
              <a:rPr sz="1100" b="0" dirty="0">
                <a:solidFill>
                  <a:srgbClr val="000000"/>
                </a:solidFill>
              </a:rPr>
              <a:t> la </a:t>
            </a:r>
            <a:r>
              <a:rPr sz="1100" b="0" dirty="0" err="1">
                <a:solidFill>
                  <a:srgbClr val="000000"/>
                </a:solidFill>
              </a:rPr>
              <a:t>consommation</a:t>
            </a:r>
            <a:r>
              <a:rPr sz="1100" b="0" dirty="0">
                <a:solidFill>
                  <a:srgbClr val="000000"/>
                </a:solidFill>
              </a:rPr>
              <a:t> </a:t>
            </a:r>
            <a:r>
              <a:rPr sz="1100" b="0" dirty="0" err="1">
                <a:solidFill>
                  <a:srgbClr val="000000"/>
                </a:solidFill>
              </a:rPr>
              <a:t>énergétique</a:t>
            </a:r>
            <a:r>
              <a:rPr sz="1100" b="0" dirty="0">
                <a:solidFill>
                  <a:srgbClr val="000000"/>
                </a:solidFill>
              </a:rPr>
              <a:t> </a:t>
            </a:r>
            <a:r>
              <a:rPr sz="1100" b="0" dirty="0" err="1">
                <a:solidFill>
                  <a:srgbClr val="000000"/>
                </a:solidFill>
              </a:rPr>
              <a:t>totale</a:t>
            </a:r>
            <a:r>
              <a:rPr sz="1100" b="0" dirty="0">
                <a:solidFill>
                  <a:srgbClr val="000000"/>
                </a:solidFill>
              </a:rPr>
              <a:t> des communes </a:t>
            </a:r>
            <a:r>
              <a:rPr sz="1100" b="0" dirty="0" err="1">
                <a:solidFill>
                  <a:srgbClr val="000000"/>
                </a:solidFill>
              </a:rPr>
              <a:t>françaises</a:t>
            </a:r>
            <a:r>
              <a:rPr sz="1100" b="0" dirty="0">
                <a:solidFill>
                  <a:srgbClr val="000000"/>
                </a:solidFill>
              </a:rPr>
              <a:t> </a:t>
            </a:r>
            <a:r>
              <a:rPr sz="1100" dirty="0" err="1">
                <a:solidFill>
                  <a:srgbClr val="000000"/>
                </a:solidFill>
              </a:rPr>
              <a:t>soit</a:t>
            </a:r>
            <a:r>
              <a:rPr sz="1100" dirty="0">
                <a:solidFill>
                  <a:srgbClr val="000000"/>
                </a:solidFill>
              </a:rPr>
              <a:t> </a:t>
            </a:r>
            <a:r>
              <a:rPr sz="1100" dirty="0" err="1">
                <a:solidFill>
                  <a:srgbClr val="000000"/>
                </a:solidFill>
              </a:rPr>
              <a:t>une</a:t>
            </a:r>
            <a:r>
              <a:rPr sz="1100" dirty="0">
                <a:solidFill>
                  <a:srgbClr val="000000"/>
                </a:solidFill>
              </a:rPr>
              <a:t> facture de 2,6 milliards </a:t>
            </a:r>
            <a:r>
              <a:rPr sz="1100" dirty="0" err="1">
                <a:solidFill>
                  <a:srgbClr val="000000"/>
                </a:solidFill>
              </a:rPr>
              <a:t>d’euros</a:t>
            </a:r>
            <a:r>
              <a:rPr sz="1100" b="0" dirty="0">
                <a:solidFill>
                  <a:srgbClr val="000000"/>
                </a:solidFill>
              </a:rPr>
              <a:t>. </a:t>
            </a:r>
            <a:endParaRPr sz="900" dirty="0"/>
          </a:p>
          <a:p>
            <a:pPr marL="457200" lvl="1" indent="-172800" algn="just">
              <a:spcBef>
                <a:spcPts val="600"/>
              </a:spcBef>
              <a:buClr>
                <a:srgbClr val="000000"/>
              </a:buClr>
              <a:buSzPct val="100000"/>
              <a:buFont typeface="Arial"/>
              <a:defRPr sz="1100" b="1"/>
            </a:pPr>
            <a:r>
              <a:rPr dirty="0"/>
              <a:t>Second poste de </a:t>
            </a:r>
            <a:r>
              <a:rPr dirty="0" err="1"/>
              <a:t>dépense</a:t>
            </a:r>
            <a:r>
              <a:rPr dirty="0"/>
              <a:t> après les charges de personnel, </a:t>
            </a:r>
            <a:r>
              <a:rPr dirty="0" err="1"/>
              <a:t>l’énergie</a:t>
            </a:r>
            <a:r>
              <a:rPr dirty="0"/>
              <a:t> </a:t>
            </a:r>
            <a:r>
              <a:rPr dirty="0" err="1"/>
              <a:t>constitue</a:t>
            </a:r>
            <a:r>
              <a:rPr dirty="0"/>
              <a:t> de </a:t>
            </a:r>
            <a:r>
              <a:rPr sz="1600" dirty="0">
                <a:solidFill>
                  <a:srgbClr val="E1000F"/>
                </a:solidFill>
              </a:rPr>
              <a:t>4,2 %</a:t>
            </a:r>
            <a:r>
              <a:rPr dirty="0">
                <a:solidFill>
                  <a:srgbClr val="E1000F"/>
                </a:solidFill>
              </a:rPr>
              <a:t> </a:t>
            </a:r>
            <a:r>
              <a:rPr dirty="0"/>
              <a:t>des charges </a:t>
            </a:r>
            <a:r>
              <a:rPr dirty="0" err="1"/>
              <a:t>totales</a:t>
            </a:r>
            <a:r>
              <a:rPr dirty="0"/>
              <a:t> de </a:t>
            </a:r>
            <a:r>
              <a:rPr dirty="0" err="1"/>
              <a:t>fonctionnement</a:t>
            </a:r>
            <a:r>
              <a:rPr dirty="0"/>
              <a:t> </a:t>
            </a:r>
            <a:r>
              <a:rPr b="0" dirty="0"/>
              <a:t>des communes de </a:t>
            </a:r>
            <a:r>
              <a:rPr b="0" dirty="0" err="1"/>
              <a:t>métropole</a:t>
            </a:r>
            <a:r>
              <a:rPr b="0" i="1" dirty="0"/>
              <a:t>.</a:t>
            </a:r>
          </a:p>
          <a:p>
            <a:pPr marL="457200" lvl="1" indent="-172800" algn="just">
              <a:spcBef>
                <a:spcPts val="600"/>
              </a:spcBef>
              <a:buClr>
                <a:srgbClr val="000000"/>
              </a:buClr>
              <a:buSzPct val="100000"/>
              <a:buFont typeface="Arial"/>
              <a:defRPr sz="1100" b="1"/>
            </a:pPr>
            <a:r>
              <a:rPr b="0" dirty="0"/>
              <a:t>Les communes </a:t>
            </a:r>
            <a:r>
              <a:rPr b="0" dirty="0" err="1"/>
              <a:t>dépensent</a:t>
            </a:r>
            <a:r>
              <a:rPr b="0" dirty="0"/>
              <a:t> environ</a:t>
            </a:r>
            <a:r>
              <a:rPr dirty="0"/>
              <a:t> </a:t>
            </a:r>
            <a:r>
              <a:rPr sz="1600" dirty="0">
                <a:solidFill>
                  <a:srgbClr val="FF2600"/>
                </a:solidFill>
              </a:rPr>
              <a:t>44 euros par habitant</a:t>
            </a:r>
            <a:r>
              <a:rPr dirty="0"/>
              <a:t> </a:t>
            </a:r>
            <a:r>
              <a:rPr b="0" dirty="0"/>
              <a:t>pour </a:t>
            </a:r>
            <a:r>
              <a:rPr b="0" dirty="0" err="1"/>
              <a:t>l’énergie</a:t>
            </a:r>
            <a:r>
              <a:rPr dirty="0"/>
              <a:t>, </a:t>
            </a:r>
            <a:r>
              <a:rPr dirty="0" err="1"/>
              <a:t>dont</a:t>
            </a:r>
            <a:r>
              <a:rPr dirty="0"/>
              <a:t> 32,5 euros par habitant </a:t>
            </a:r>
            <a:r>
              <a:rPr dirty="0" err="1"/>
              <a:t>dédiés</a:t>
            </a:r>
            <a:r>
              <a:rPr dirty="0"/>
              <a:t> aux </a:t>
            </a:r>
            <a:r>
              <a:rPr dirty="0" err="1"/>
              <a:t>dépenses</a:t>
            </a:r>
            <a:r>
              <a:rPr dirty="0"/>
              <a:t> </a:t>
            </a:r>
            <a:r>
              <a:rPr dirty="0" err="1"/>
              <a:t>énergétique</a:t>
            </a:r>
            <a:r>
              <a:rPr dirty="0"/>
              <a:t> des </a:t>
            </a:r>
            <a:r>
              <a:rPr dirty="0" err="1"/>
              <a:t>bâtiment</a:t>
            </a:r>
            <a:r>
              <a:rPr dirty="0"/>
              <a:t> </a:t>
            </a:r>
            <a:r>
              <a:rPr dirty="0" err="1"/>
              <a:t>communaux</a:t>
            </a:r>
            <a:r>
              <a:rPr dirty="0"/>
              <a:t>.</a:t>
            </a:r>
          </a:p>
          <a:p>
            <a:pPr marL="0" lvl="1" indent="228600" algn="just">
              <a:spcBef>
                <a:spcPts val="600"/>
              </a:spcBef>
              <a:buSzTx/>
              <a:buNone/>
              <a:defRPr sz="1100"/>
            </a:pPr>
            <a:r>
              <a:rPr dirty="0"/>
              <a:t>     (</a:t>
            </a:r>
            <a:r>
              <a:rPr i="1" dirty="0" err="1"/>
              <a:t>enquête</a:t>
            </a:r>
            <a:r>
              <a:rPr i="1" dirty="0"/>
              <a:t> 2017 « </a:t>
            </a:r>
            <a:r>
              <a:rPr i="1" dirty="0" err="1"/>
              <a:t>Énergie</a:t>
            </a:r>
            <a:r>
              <a:rPr i="1" dirty="0"/>
              <a:t> et </a:t>
            </a:r>
            <a:r>
              <a:rPr i="1" dirty="0" err="1"/>
              <a:t>patrimoine</a:t>
            </a:r>
            <a:r>
              <a:rPr i="1" dirty="0"/>
              <a:t> communal » de </a:t>
            </a:r>
            <a:r>
              <a:rPr i="1" dirty="0" err="1"/>
              <a:t>l’ADEME</a:t>
            </a:r>
            <a:r>
              <a:rPr i="1" dirty="0"/>
              <a:t>)</a:t>
            </a:r>
          </a:p>
        </p:txBody>
      </p:sp>
      <p:sp>
        <p:nvSpPr>
          <p:cNvPr id="184" name="Espace réservé du texte 3"/>
          <p:cNvSpPr txBox="1">
            <a:spLocks noGrp="1"/>
          </p:cNvSpPr>
          <p:nvPr>
            <p:ph type="body" idx="21"/>
          </p:nvPr>
        </p:nvSpPr>
        <p:spPr>
          <a:xfrm>
            <a:off x="3312000" y="153126"/>
            <a:ext cx="5472001" cy="360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3241200" indent="-276225" algn="r">
              <a:spcBef>
                <a:spcPts val="0"/>
              </a:spcBef>
              <a:buClr>
                <a:srgbClr val="000000"/>
              </a:buClr>
              <a:buSzPts val="700"/>
              <a:buAutoNum type="arabicPeriod"/>
              <a:defRPr sz="700" b="1"/>
            </a:pPr>
            <a:r>
              <a:t>Pourquoi rénover les bâtiments de ma collectivité ?</a:t>
            </a:r>
          </a:p>
          <a:p>
            <a:pPr marL="2910999" indent="180975" algn="r">
              <a:spcBef>
                <a:spcPts val="0"/>
              </a:spcBef>
              <a:buClr>
                <a:srgbClr val="000000"/>
              </a:buClr>
              <a:defRPr sz="700"/>
            </a:pPr>
            <a:r>
              <a:t>6 raisons d’agir</a:t>
            </a:r>
          </a:p>
        </p:txBody>
      </p:sp>
      <p:grpSp>
        <p:nvGrpSpPr>
          <p:cNvPr id="187" name="Espace réservé du texte 2"/>
          <p:cNvGrpSpPr/>
          <p:nvPr/>
        </p:nvGrpSpPr>
        <p:grpSpPr>
          <a:xfrm>
            <a:off x="976290" y="4073997"/>
            <a:ext cx="7191420" cy="385346"/>
            <a:chOff x="0" y="0"/>
            <a:chExt cx="7191419" cy="385345"/>
          </a:xfrm>
        </p:grpSpPr>
        <p:sp>
          <p:nvSpPr>
            <p:cNvPr id="185" name="Shape 185"/>
            <p:cNvSpPr/>
            <p:nvPr/>
          </p:nvSpPr>
          <p:spPr>
            <a:xfrm>
              <a:off x="0" y="0"/>
              <a:ext cx="7191420" cy="347304"/>
            </a:xfrm>
            <a:prstGeom prst="rect">
              <a:avLst/>
            </a:prstGeom>
            <a:solidFill>
              <a:srgbClr val="FFFFFF"/>
            </a:solidFill>
            <a:ln w="3175" cap="flat">
              <a:solidFill>
                <a:srgbClr val="000000"/>
              </a:solidFill>
              <a:prstDash val="solid"/>
              <a:round/>
            </a:ln>
            <a:effectLst/>
          </p:spPr>
          <p:txBody>
            <a:bodyPr wrap="square" lIns="45719" tIns="45719" rIns="45719" bIns="45719" numCol="1" anchor="t">
              <a:noAutofit/>
            </a:bodyPr>
            <a:lstStyle/>
            <a:p>
              <a:pPr algn="just">
                <a:spcBef>
                  <a:spcPts val="600"/>
                </a:spcBef>
                <a:defRPr sz="1200" b="1"/>
              </a:pPr>
              <a:endParaRPr/>
            </a:p>
          </p:txBody>
        </p:sp>
        <p:sp>
          <p:nvSpPr>
            <p:cNvPr id="186" name="Shape 186"/>
            <p:cNvSpPr txBox="1"/>
            <p:nvPr/>
          </p:nvSpPr>
          <p:spPr>
            <a:xfrm>
              <a:off x="36000" y="0"/>
              <a:ext cx="7119420" cy="38534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6000" tIns="36000" rIns="36000" bIns="36000" numCol="1" anchor="t">
              <a:spAutoFit/>
            </a:bodyPr>
            <a:lstStyle>
              <a:lvl1pPr algn="ctr">
                <a:spcBef>
                  <a:spcPts val="200"/>
                </a:spcBef>
                <a:defRPr sz="1100" b="1">
                  <a:solidFill>
                    <a:srgbClr val="000091"/>
                  </a:solidFill>
                </a:defRPr>
              </a:lvl1pPr>
            </a:lstStyle>
            <a:p>
              <a:r>
                <a:t>L’enjeu : réduire la facture énergétique en s’engageant dans la rénovation énergétique de vos bâtiments</a:t>
              </a:r>
              <a:endParaRPr sz="1000"/>
            </a:p>
          </p:txBody>
        </p:sp>
      </p:grpSp>
      <p:sp>
        <p:nvSpPr>
          <p:cNvPr id="188" name="Espace réservé du numéro de diapositive 6"/>
          <p:cNvSpPr txBox="1">
            <a:spLocks noGrp="1"/>
          </p:cNvSpPr>
          <p:nvPr>
            <p:ph type="sldNum" sz="quarter" idx="2"/>
          </p:nvPr>
        </p:nvSpPr>
        <p:spPr>
          <a:xfrm>
            <a:off x="7486999" y="4899999"/>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a:t>
            </a:fld>
            <a:endParaRPr/>
          </a:p>
        </p:txBody>
      </p:sp>
      <p:sp>
        <p:nvSpPr>
          <p:cNvPr id="189" name="Espace réservé de la date 7"/>
          <p:cNvSpPr txBox="1"/>
          <p:nvPr/>
        </p:nvSpPr>
        <p:spPr>
          <a:xfrm>
            <a:off x="7614000" y="4899999"/>
            <a:ext cx="1170001"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700" b="1"/>
            </a:lvl1pPr>
          </a:lstStyle>
          <a:p>
            <a:r>
              <a:t>juillet 2020</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Espace réservé du pied de page 4"/>
          <p:cNvSpPr txBox="1"/>
          <p:nvPr/>
        </p:nvSpPr>
        <p:spPr>
          <a:xfrm>
            <a:off x="359999" y="4899999"/>
            <a:ext cx="5904002"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defRPr sz="700" b="1"/>
            </a:lvl1pPr>
          </a:lstStyle>
          <a:p>
            <a:r>
              <a:t>Coordination interministérielle du plan de rénovation énergétique des bâtiments</a:t>
            </a:r>
          </a:p>
        </p:txBody>
      </p:sp>
      <p:sp>
        <p:nvSpPr>
          <p:cNvPr id="192" name="Titre 1"/>
          <p:cNvSpPr txBox="1">
            <a:spLocks noGrp="1"/>
          </p:cNvSpPr>
          <p:nvPr>
            <p:ph type="title"/>
          </p:nvPr>
        </p:nvSpPr>
        <p:spPr>
          <a:xfrm>
            <a:off x="360000" y="900000"/>
            <a:ext cx="8424000" cy="720001"/>
          </a:xfrm>
          <a:prstGeom prst="rect">
            <a:avLst/>
          </a:prstGeom>
        </p:spPr>
        <p:txBody>
          <a:bodyPr/>
          <a:lstStyle>
            <a:lvl1pPr>
              <a:defRPr sz="2800"/>
            </a:lvl1pPr>
          </a:lstStyle>
          <a:p>
            <a:r>
              <a:rPr dirty="0"/>
              <a:t>6 raisons </a:t>
            </a:r>
            <a:r>
              <a:rPr dirty="0" err="1"/>
              <a:t>d’agir</a:t>
            </a:r>
            <a:endParaRPr dirty="0"/>
          </a:p>
        </p:txBody>
      </p:sp>
      <p:sp>
        <p:nvSpPr>
          <p:cNvPr id="193" name="Espace réservé du texte 2"/>
          <p:cNvSpPr txBox="1">
            <a:spLocks noGrp="1"/>
          </p:cNvSpPr>
          <p:nvPr>
            <p:ph type="body" idx="1"/>
          </p:nvPr>
        </p:nvSpPr>
        <p:spPr>
          <a:xfrm>
            <a:off x="363160" y="1869453"/>
            <a:ext cx="8424000" cy="2574002"/>
          </a:xfrm>
          <a:prstGeom prst="rect">
            <a:avLst/>
          </a:prstGeom>
        </p:spPr>
        <p:txBody>
          <a:bodyPr/>
          <a:lstStyle/>
          <a:p>
            <a:pPr marL="0" algn="just">
              <a:spcBef>
                <a:spcPts val="600"/>
              </a:spcBef>
              <a:spcAft>
                <a:spcPts val="600"/>
              </a:spcAft>
              <a:defRPr sz="1600" b="1"/>
            </a:pPr>
            <a:r>
              <a:rPr lang="fr-FR" dirty="0"/>
              <a:t>Exemplarité</a:t>
            </a:r>
          </a:p>
          <a:p>
            <a:pPr marL="0" algn="just">
              <a:defRPr sz="1300" b="1"/>
            </a:pPr>
            <a:r>
              <a:rPr dirty="0"/>
              <a:t>Les </a:t>
            </a:r>
            <a:r>
              <a:rPr dirty="0" err="1"/>
              <a:t>collectivités</a:t>
            </a:r>
            <a:r>
              <a:rPr dirty="0"/>
              <a:t> </a:t>
            </a:r>
            <a:r>
              <a:rPr dirty="0" err="1"/>
              <a:t>ont</a:t>
            </a:r>
            <a:r>
              <a:rPr dirty="0"/>
              <a:t> un </a:t>
            </a:r>
            <a:r>
              <a:rPr dirty="0" err="1"/>
              <a:t>rôle</a:t>
            </a:r>
            <a:r>
              <a:rPr dirty="0"/>
              <a:t> </a:t>
            </a:r>
            <a:r>
              <a:rPr dirty="0" err="1"/>
              <a:t>exemplaire</a:t>
            </a:r>
            <a:r>
              <a:rPr dirty="0"/>
              <a:t> à </a:t>
            </a:r>
            <a:r>
              <a:rPr dirty="0" err="1"/>
              <a:t>jouer</a:t>
            </a:r>
            <a:r>
              <a:rPr dirty="0"/>
              <a:t> </a:t>
            </a:r>
          </a:p>
          <a:p>
            <a:pPr marL="457200" lvl="1" indent="-171450" algn="just">
              <a:spcBef>
                <a:spcPts val="600"/>
              </a:spcBef>
              <a:buClr>
                <a:srgbClr val="000000"/>
              </a:buClr>
              <a:buSzPct val="100000"/>
              <a:buFont typeface="Arial"/>
              <a:defRPr sz="1200"/>
            </a:pPr>
            <a:r>
              <a:rPr dirty="0"/>
              <a:t>La </a:t>
            </a:r>
            <a:r>
              <a:rPr dirty="0" err="1"/>
              <a:t>loi</a:t>
            </a:r>
            <a:r>
              <a:rPr dirty="0"/>
              <a:t> de transition </a:t>
            </a:r>
            <a:r>
              <a:rPr dirty="0" err="1"/>
              <a:t>énergétique</a:t>
            </a:r>
            <a:r>
              <a:rPr dirty="0"/>
              <a:t> fixe </a:t>
            </a:r>
            <a:r>
              <a:rPr dirty="0" err="1"/>
              <a:t>une</a:t>
            </a:r>
            <a:r>
              <a:rPr dirty="0"/>
              <a:t> </a:t>
            </a:r>
            <a:r>
              <a:rPr b="1" dirty="0"/>
              <a:t>obligation </a:t>
            </a:r>
            <a:r>
              <a:rPr b="1" dirty="0" err="1"/>
              <a:t>d’exemplarité</a:t>
            </a:r>
            <a:r>
              <a:rPr b="1" dirty="0"/>
              <a:t> pour les </a:t>
            </a:r>
            <a:r>
              <a:rPr b="1" dirty="0" err="1"/>
              <a:t>bâtiments</a:t>
            </a:r>
            <a:r>
              <a:rPr b="1" dirty="0"/>
              <a:t> publics</a:t>
            </a:r>
            <a:r>
              <a:rPr dirty="0"/>
              <a:t> de </a:t>
            </a:r>
            <a:r>
              <a:rPr dirty="0" err="1"/>
              <a:t>l’Etat</a:t>
            </a:r>
            <a:r>
              <a:rPr dirty="0"/>
              <a:t> </a:t>
            </a:r>
            <a:r>
              <a:rPr dirty="0" err="1"/>
              <a:t>comme</a:t>
            </a:r>
            <a:r>
              <a:rPr dirty="0"/>
              <a:t> des </a:t>
            </a:r>
            <a:r>
              <a:rPr dirty="0" err="1"/>
              <a:t>collectivités</a:t>
            </a:r>
            <a:r>
              <a:rPr dirty="0"/>
              <a:t>, </a:t>
            </a:r>
            <a:r>
              <a:rPr dirty="0" err="1"/>
              <a:t>toute</a:t>
            </a:r>
            <a:r>
              <a:rPr dirty="0"/>
              <a:t> nouvelle construction </a:t>
            </a:r>
            <a:r>
              <a:rPr dirty="0" err="1"/>
              <a:t>doit</a:t>
            </a:r>
            <a:r>
              <a:rPr dirty="0"/>
              <a:t> </a:t>
            </a:r>
            <a:r>
              <a:rPr dirty="0" err="1"/>
              <a:t>être</a:t>
            </a:r>
            <a:r>
              <a:rPr dirty="0"/>
              <a:t> « à </a:t>
            </a:r>
            <a:r>
              <a:rPr dirty="0" err="1"/>
              <a:t>énergie</a:t>
            </a:r>
            <a:r>
              <a:rPr dirty="0"/>
              <a:t> positive » et « à haute performance </a:t>
            </a:r>
            <a:r>
              <a:rPr dirty="0" err="1"/>
              <a:t>environnementale</a:t>
            </a:r>
            <a:r>
              <a:rPr dirty="0"/>
              <a:t> ». </a:t>
            </a:r>
            <a:endParaRPr sz="900" dirty="0"/>
          </a:p>
          <a:p>
            <a:pPr marL="457200" lvl="1" indent="-171450" algn="just">
              <a:spcBef>
                <a:spcPts val="600"/>
              </a:spcBef>
              <a:buClr>
                <a:srgbClr val="000000"/>
              </a:buClr>
              <a:buSzPct val="100000"/>
              <a:buFont typeface="Arial"/>
              <a:defRPr sz="1200" b="1"/>
            </a:pPr>
            <a:r>
              <a:rPr dirty="0" err="1"/>
              <a:t>Impulser</a:t>
            </a:r>
            <a:r>
              <a:rPr b="0" dirty="0"/>
              <a:t> des </a:t>
            </a:r>
            <a:r>
              <a:rPr dirty="0"/>
              <a:t>actions de </a:t>
            </a:r>
            <a:r>
              <a:rPr dirty="0" err="1"/>
              <a:t>rénovation</a:t>
            </a:r>
            <a:r>
              <a:rPr dirty="0"/>
              <a:t> </a:t>
            </a:r>
            <a:r>
              <a:rPr dirty="0" err="1"/>
              <a:t>énergétique</a:t>
            </a:r>
            <a:r>
              <a:rPr dirty="0"/>
              <a:t> </a:t>
            </a:r>
            <a:r>
              <a:rPr b="0" dirty="0"/>
              <a:t>sur son </a:t>
            </a:r>
            <a:r>
              <a:rPr b="0" dirty="0" err="1"/>
              <a:t>patrimoine</a:t>
            </a:r>
            <a:r>
              <a:rPr b="0" dirty="0"/>
              <a:t>, </a:t>
            </a:r>
            <a:r>
              <a:rPr b="0" dirty="0" err="1"/>
              <a:t>c’est</a:t>
            </a:r>
            <a:r>
              <a:rPr b="0" dirty="0"/>
              <a:t> </a:t>
            </a:r>
            <a:r>
              <a:rPr b="0" dirty="0" err="1"/>
              <a:t>réduire</a:t>
            </a:r>
            <a:r>
              <a:rPr b="0" dirty="0"/>
              <a:t> son </a:t>
            </a:r>
            <a:r>
              <a:rPr b="0" dirty="0" err="1"/>
              <a:t>empreinte</a:t>
            </a:r>
            <a:r>
              <a:rPr b="0" dirty="0"/>
              <a:t> </a:t>
            </a:r>
            <a:r>
              <a:rPr b="0" dirty="0" err="1"/>
              <a:t>environnementale</a:t>
            </a:r>
            <a:r>
              <a:rPr b="0" dirty="0"/>
              <a:t>, </a:t>
            </a:r>
            <a:r>
              <a:rPr b="0" dirty="0" err="1"/>
              <a:t>répondre</a:t>
            </a:r>
            <a:r>
              <a:rPr b="0" dirty="0"/>
              <a:t> aux aspirations </a:t>
            </a:r>
            <a:r>
              <a:rPr b="0" dirty="0" err="1"/>
              <a:t>citoyennes</a:t>
            </a:r>
            <a:r>
              <a:rPr b="0" dirty="0"/>
              <a:t> et </a:t>
            </a:r>
            <a:r>
              <a:rPr b="0" dirty="0" err="1"/>
              <a:t>s’engager</a:t>
            </a:r>
            <a:r>
              <a:rPr b="0" dirty="0"/>
              <a:t> </a:t>
            </a:r>
            <a:r>
              <a:rPr b="0" dirty="0" err="1"/>
              <a:t>dans</a:t>
            </a:r>
            <a:r>
              <a:rPr b="0" dirty="0"/>
              <a:t> </a:t>
            </a:r>
            <a:r>
              <a:rPr b="0" dirty="0" err="1"/>
              <a:t>une</a:t>
            </a:r>
            <a:r>
              <a:rPr b="0" dirty="0"/>
              <a:t> </a:t>
            </a:r>
            <a:r>
              <a:rPr b="0" dirty="0" err="1"/>
              <a:t>démarche</a:t>
            </a:r>
            <a:r>
              <a:rPr b="0" dirty="0"/>
              <a:t> </a:t>
            </a:r>
            <a:r>
              <a:rPr b="0" dirty="0" err="1"/>
              <a:t>exemplaire</a:t>
            </a:r>
            <a:r>
              <a:rPr b="0" dirty="0"/>
              <a:t>. </a:t>
            </a:r>
            <a:r>
              <a:rPr b="0" dirty="0" err="1"/>
              <a:t>C’est</a:t>
            </a:r>
            <a:r>
              <a:rPr b="0" dirty="0"/>
              <a:t> </a:t>
            </a:r>
            <a:r>
              <a:rPr b="0" dirty="0" err="1"/>
              <a:t>également</a:t>
            </a:r>
            <a:r>
              <a:rPr b="0" dirty="0"/>
              <a:t> </a:t>
            </a:r>
            <a:r>
              <a:rPr b="0" dirty="0" err="1"/>
              <a:t>contribuer</a:t>
            </a:r>
            <a:r>
              <a:rPr b="0" dirty="0"/>
              <a:t> à </a:t>
            </a:r>
            <a:r>
              <a:rPr b="0" dirty="0" err="1"/>
              <a:t>promouvoir</a:t>
            </a:r>
            <a:r>
              <a:rPr b="0" dirty="0"/>
              <a:t> </a:t>
            </a:r>
            <a:r>
              <a:rPr b="0" dirty="0" err="1"/>
              <a:t>l’innovation</a:t>
            </a:r>
            <a:r>
              <a:rPr b="0" dirty="0"/>
              <a:t> et </a:t>
            </a:r>
            <a:r>
              <a:rPr b="0" dirty="0" err="1"/>
              <a:t>l’usage</a:t>
            </a:r>
            <a:r>
              <a:rPr b="0" dirty="0"/>
              <a:t> de nouveaux </a:t>
            </a:r>
            <a:r>
              <a:rPr b="0" dirty="0" err="1"/>
              <a:t>matériaux</a:t>
            </a:r>
            <a:r>
              <a:rPr b="0" dirty="0"/>
              <a:t> </a:t>
            </a:r>
            <a:r>
              <a:rPr b="0" dirty="0" err="1"/>
              <a:t>tels</a:t>
            </a:r>
            <a:r>
              <a:rPr b="0" dirty="0"/>
              <a:t> que les </a:t>
            </a:r>
            <a:r>
              <a:rPr b="0" dirty="0" err="1"/>
              <a:t>matériaux</a:t>
            </a:r>
            <a:r>
              <a:rPr b="0" dirty="0"/>
              <a:t> </a:t>
            </a:r>
            <a:r>
              <a:rPr b="0" dirty="0" err="1"/>
              <a:t>biosourcés</a:t>
            </a:r>
            <a:r>
              <a:rPr b="0" dirty="0"/>
              <a:t>, </a:t>
            </a:r>
            <a:r>
              <a:rPr b="0" dirty="0" err="1"/>
              <a:t>respectueux</a:t>
            </a:r>
            <a:r>
              <a:rPr b="0" dirty="0"/>
              <a:t> de </a:t>
            </a:r>
            <a:r>
              <a:rPr b="0" dirty="0" err="1"/>
              <a:t>l’environnement</a:t>
            </a:r>
            <a:r>
              <a:rPr b="0" dirty="0"/>
              <a:t>.</a:t>
            </a:r>
            <a:endParaRPr sz="900" dirty="0"/>
          </a:p>
          <a:p>
            <a:pPr marL="457200" lvl="1" indent="-171450" algn="just">
              <a:spcBef>
                <a:spcPts val="600"/>
              </a:spcBef>
              <a:buClr>
                <a:srgbClr val="000000"/>
              </a:buClr>
              <a:buSzPct val="100000"/>
              <a:buFont typeface="Arial"/>
              <a:defRPr sz="1200"/>
            </a:pPr>
            <a:r>
              <a:rPr dirty="0" err="1"/>
              <a:t>En</a:t>
            </a:r>
            <a:r>
              <a:rPr dirty="0"/>
              <a:t> </a:t>
            </a:r>
            <a:r>
              <a:rPr dirty="0" err="1"/>
              <a:t>adoptant</a:t>
            </a:r>
            <a:r>
              <a:rPr dirty="0"/>
              <a:t> des </a:t>
            </a:r>
            <a:r>
              <a:rPr b="1" dirty="0" err="1"/>
              <a:t>pratiques</a:t>
            </a:r>
            <a:r>
              <a:rPr b="1" dirty="0"/>
              <a:t> plus </a:t>
            </a:r>
            <a:r>
              <a:rPr b="1" dirty="0" err="1"/>
              <a:t>vertueuses</a:t>
            </a:r>
            <a:r>
              <a:rPr dirty="0"/>
              <a:t>, la </a:t>
            </a:r>
            <a:r>
              <a:rPr dirty="0" err="1"/>
              <a:t>collectivité</a:t>
            </a:r>
            <a:r>
              <a:rPr dirty="0"/>
              <a:t> </a:t>
            </a:r>
            <a:r>
              <a:rPr dirty="0" err="1"/>
              <a:t>gagne</a:t>
            </a:r>
            <a:r>
              <a:rPr dirty="0"/>
              <a:t> </a:t>
            </a:r>
            <a:r>
              <a:rPr dirty="0" err="1"/>
              <a:t>en</a:t>
            </a:r>
            <a:r>
              <a:rPr dirty="0"/>
              <a:t> </a:t>
            </a:r>
            <a:r>
              <a:rPr dirty="0" err="1"/>
              <a:t>expérience</a:t>
            </a:r>
            <a:r>
              <a:rPr dirty="0"/>
              <a:t>, </a:t>
            </a:r>
            <a:r>
              <a:rPr dirty="0" err="1"/>
              <a:t>en</a:t>
            </a:r>
            <a:r>
              <a:rPr dirty="0"/>
              <a:t> </a:t>
            </a:r>
            <a:r>
              <a:rPr dirty="0" err="1"/>
              <a:t>cohérence</a:t>
            </a:r>
            <a:r>
              <a:rPr dirty="0"/>
              <a:t> et </a:t>
            </a:r>
            <a:r>
              <a:rPr dirty="0" err="1"/>
              <a:t>en</a:t>
            </a:r>
            <a:r>
              <a:rPr dirty="0"/>
              <a:t> </a:t>
            </a:r>
            <a:r>
              <a:rPr dirty="0" err="1"/>
              <a:t>légitimité</a:t>
            </a:r>
            <a:r>
              <a:rPr dirty="0"/>
              <a:t>. </a:t>
            </a:r>
          </a:p>
          <a:p>
            <a:pPr marL="457200" lvl="1" indent="-171450" algn="just">
              <a:spcBef>
                <a:spcPts val="600"/>
              </a:spcBef>
              <a:buClr>
                <a:srgbClr val="000000"/>
              </a:buClr>
              <a:buSzPct val="100000"/>
              <a:buFont typeface="Arial"/>
              <a:defRPr sz="1200"/>
            </a:pPr>
            <a:r>
              <a:rPr dirty="0" err="1"/>
              <a:t>C’est</a:t>
            </a:r>
            <a:r>
              <a:rPr dirty="0"/>
              <a:t> indispensable pour </a:t>
            </a:r>
            <a:r>
              <a:rPr b="1" dirty="0" err="1"/>
              <a:t>échanger</a:t>
            </a:r>
            <a:r>
              <a:rPr b="1" dirty="0"/>
              <a:t> avec les habitant</a:t>
            </a:r>
            <a:r>
              <a:rPr dirty="0"/>
              <a:t>s sur </a:t>
            </a:r>
            <a:r>
              <a:rPr dirty="0" err="1"/>
              <a:t>ce</a:t>
            </a:r>
            <a:r>
              <a:rPr dirty="0"/>
              <a:t> </a:t>
            </a:r>
            <a:r>
              <a:rPr dirty="0" err="1"/>
              <a:t>qu’il</a:t>
            </a:r>
            <a:r>
              <a:rPr dirty="0"/>
              <a:t> </a:t>
            </a:r>
            <a:r>
              <a:rPr dirty="0" err="1"/>
              <a:t>est</a:t>
            </a:r>
            <a:r>
              <a:rPr dirty="0"/>
              <a:t> possible de faire à </a:t>
            </a:r>
            <a:r>
              <a:rPr dirty="0" err="1"/>
              <a:t>leur</a:t>
            </a:r>
            <a:r>
              <a:rPr dirty="0"/>
              <a:t> </a:t>
            </a:r>
            <a:r>
              <a:rPr dirty="0" err="1"/>
              <a:t>niveau</a:t>
            </a:r>
            <a:r>
              <a:rPr dirty="0"/>
              <a:t> </a:t>
            </a:r>
            <a:r>
              <a:rPr dirty="0" err="1"/>
              <a:t>en</a:t>
            </a:r>
            <a:r>
              <a:rPr dirty="0"/>
              <a:t> </a:t>
            </a:r>
            <a:r>
              <a:rPr dirty="0" err="1"/>
              <a:t>montrant</a:t>
            </a:r>
            <a:r>
              <a:rPr dirty="0"/>
              <a:t> que la </a:t>
            </a:r>
            <a:r>
              <a:rPr dirty="0" err="1"/>
              <a:t>collectivité</a:t>
            </a:r>
            <a:r>
              <a:rPr dirty="0"/>
              <a:t> fait </a:t>
            </a:r>
            <a:r>
              <a:rPr dirty="0" err="1"/>
              <a:t>elle-même</a:t>
            </a:r>
            <a:r>
              <a:rPr dirty="0"/>
              <a:t> des </a:t>
            </a:r>
            <a:r>
              <a:rPr dirty="0" err="1"/>
              <a:t>progrès</a:t>
            </a:r>
            <a:r>
              <a:rPr dirty="0"/>
              <a:t>. Et les </a:t>
            </a:r>
            <a:r>
              <a:rPr dirty="0" err="1"/>
              <a:t>convaincre</a:t>
            </a:r>
            <a:r>
              <a:rPr dirty="0"/>
              <a:t> de changer </a:t>
            </a:r>
            <a:r>
              <a:rPr dirty="0" err="1"/>
              <a:t>leurs</a:t>
            </a:r>
            <a:r>
              <a:rPr dirty="0"/>
              <a:t> habitudes.</a:t>
            </a:r>
          </a:p>
        </p:txBody>
      </p:sp>
      <p:sp>
        <p:nvSpPr>
          <p:cNvPr id="194" name="Espace réservé du texte 3"/>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3187224" indent="-276225" algn="r">
              <a:spcBef>
                <a:spcPts val="0"/>
              </a:spcBef>
              <a:buClr>
                <a:srgbClr val="000000"/>
              </a:buClr>
              <a:buSzPts val="700"/>
              <a:buAutoNum type="arabicPeriod"/>
              <a:defRPr sz="700" b="1"/>
            </a:pPr>
            <a:r>
              <a:t>Pourquoi rénover les bâtiments de ma collectivité ?</a:t>
            </a:r>
          </a:p>
          <a:p>
            <a:pPr marL="0" indent="180975" algn="r">
              <a:spcBef>
                <a:spcPts val="0"/>
              </a:spcBef>
              <a:buClr>
                <a:srgbClr val="000000"/>
              </a:buClr>
              <a:defRPr sz="700"/>
            </a:pPr>
            <a:r>
              <a:t>6 raisons d’agir</a:t>
            </a:r>
          </a:p>
        </p:txBody>
      </p:sp>
      <p:sp>
        <p:nvSpPr>
          <p:cNvPr id="195" name="Espace réservé du numéro de diapositive 8"/>
          <p:cNvSpPr txBox="1">
            <a:spLocks noGrp="1"/>
          </p:cNvSpPr>
          <p:nvPr>
            <p:ph type="sldNum" sz="quarter" idx="2"/>
          </p:nvPr>
        </p:nvSpPr>
        <p:spPr>
          <a:xfrm>
            <a:off x="7486999" y="4899999"/>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a:t>
            </a:fld>
            <a:endParaRPr/>
          </a:p>
        </p:txBody>
      </p:sp>
      <p:sp>
        <p:nvSpPr>
          <p:cNvPr id="196" name="Espace réservé de la date 9"/>
          <p:cNvSpPr txBox="1"/>
          <p:nvPr/>
        </p:nvSpPr>
        <p:spPr>
          <a:xfrm>
            <a:off x="7614000" y="4899999"/>
            <a:ext cx="1170001" cy="127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defRPr sz="700" b="1"/>
            </a:lvl1pPr>
          </a:lstStyle>
          <a:p>
            <a:r>
              <a:t>juillet 2020</a:t>
            </a:r>
          </a:p>
        </p:txBody>
      </p:sp>
    </p:spTree>
  </p:cSld>
  <p:clrMapOvr>
    <a:masterClrMapping/>
  </p:clrMapOvr>
  <p:transition spd="med"/>
</p:sld>
</file>

<file path=ppt/theme/theme1.xml><?xml version="1.0" encoding="utf-8"?>
<a:theme xmlns:a="http://schemas.openxmlformats.org/drawingml/2006/main" name="MINISTÈRIEL">
  <a:themeElements>
    <a:clrScheme name="MINISTÈRIEL">
      <a:dk1>
        <a:srgbClr val="000000"/>
      </a:dk1>
      <a:lt1>
        <a:srgbClr val="FFFFFF"/>
      </a:lt1>
      <a:dk2>
        <a:srgbClr val="A7A7A7"/>
      </a:dk2>
      <a:lt2>
        <a:srgbClr val="535353"/>
      </a:lt2>
      <a:accent1>
        <a:srgbClr val="005841"/>
      </a:accent1>
      <a:accent2>
        <a:srgbClr val="21215A"/>
      </a:accent2>
      <a:accent3>
        <a:srgbClr val="FFD500"/>
      </a:accent3>
      <a:accent4>
        <a:srgbClr val="EA5433"/>
      </a:accent4>
      <a:accent5>
        <a:srgbClr val="8C2237"/>
      </a:accent5>
      <a:accent6>
        <a:srgbClr val="49311F"/>
      </a:accent6>
      <a:hlink>
        <a:srgbClr val="0000FF"/>
      </a:hlink>
      <a:folHlink>
        <a:srgbClr val="FF00FF"/>
      </a:folHlink>
    </a:clrScheme>
    <a:fontScheme name="MINISTÈRIEL">
      <a:majorFont>
        <a:latin typeface="Helvetica"/>
        <a:ea typeface="Helvetica"/>
        <a:cs typeface="Helvetica"/>
      </a:majorFont>
      <a:minorFont>
        <a:latin typeface="Arial"/>
        <a:ea typeface="Arial"/>
        <a:cs typeface="Arial"/>
      </a:minorFont>
    </a:fontScheme>
    <a:fmtScheme name="MINISTÈRIE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MINISTÈRIEL">
  <a:themeElements>
    <a:clrScheme name="MINISTÈRIEL">
      <a:dk1>
        <a:srgbClr val="000000"/>
      </a:dk1>
      <a:lt1>
        <a:srgbClr val="FFFFFF"/>
      </a:lt1>
      <a:dk2>
        <a:srgbClr val="A7A7A7"/>
      </a:dk2>
      <a:lt2>
        <a:srgbClr val="535353"/>
      </a:lt2>
      <a:accent1>
        <a:srgbClr val="005841"/>
      </a:accent1>
      <a:accent2>
        <a:srgbClr val="21215A"/>
      </a:accent2>
      <a:accent3>
        <a:srgbClr val="FFD500"/>
      </a:accent3>
      <a:accent4>
        <a:srgbClr val="EA5433"/>
      </a:accent4>
      <a:accent5>
        <a:srgbClr val="8C2237"/>
      </a:accent5>
      <a:accent6>
        <a:srgbClr val="49311F"/>
      </a:accent6>
      <a:hlink>
        <a:srgbClr val="0000FF"/>
      </a:hlink>
      <a:folHlink>
        <a:srgbClr val="FF00FF"/>
      </a:folHlink>
    </a:clrScheme>
    <a:fontScheme name="MINISTÈRIEL">
      <a:majorFont>
        <a:latin typeface="Helvetica"/>
        <a:ea typeface="Helvetica"/>
        <a:cs typeface="Helvetica"/>
      </a:majorFont>
      <a:minorFont>
        <a:latin typeface="Arial"/>
        <a:ea typeface="Arial"/>
        <a:cs typeface="Arial"/>
      </a:minorFont>
    </a:fontScheme>
    <a:fmtScheme name="MINISTÈRIE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392</TotalTime>
  <Words>10977</Words>
  <Application>Microsoft Office PowerPoint</Application>
  <PresentationFormat>Affichage à l'écran (16:9)</PresentationFormat>
  <Paragraphs>889</Paragraphs>
  <Slides>60</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60</vt:i4>
      </vt:variant>
    </vt:vector>
  </HeadingPairs>
  <TitlesOfParts>
    <vt:vector size="67" baseType="lpstr">
      <vt:lpstr>Arial</vt:lpstr>
      <vt:lpstr>Avenir Next Regular</vt:lpstr>
      <vt:lpstr>Calibri</vt:lpstr>
      <vt:lpstr>DIN Condensed Bold</vt:lpstr>
      <vt:lpstr>Helvetica</vt:lpstr>
      <vt:lpstr>Wingdings</vt:lpstr>
      <vt:lpstr>MINISTÈRIEL</vt:lpstr>
      <vt:lpstr>Présentation PowerPoint</vt:lpstr>
      <vt:lpstr>Présentation PowerPoint</vt:lpstr>
      <vt:lpstr>Sommaire</vt:lpstr>
      <vt:lpstr> Pourquoi rénover les bâtiments   de ma collectivité ?</vt:lpstr>
      <vt:lpstr>Quelques chiffres</vt:lpstr>
      <vt:lpstr>Quelques chiffres</vt:lpstr>
      <vt:lpstr>6 raisons d’agir</vt:lpstr>
      <vt:lpstr>6 raisons d’agir</vt:lpstr>
      <vt:lpstr>6 raisons d’agir</vt:lpstr>
      <vt:lpstr>6 raisons d’agir</vt:lpstr>
      <vt:lpstr>6 raisons d’agir</vt:lpstr>
      <vt:lpstr>6 raisons d’agir</vt:lpstr>
      <vt:lpstr>Le renforcement des  exigences environnementales</vt:lpstr>
      <vt:lpstr>Le renforcement des  exigences environnementales</vt:lpstr>
      <vt:lpstr>Focus sur le décret tertiaire  La mise en œuvre du dispositif éco énergie tertiaire</vt:lpstr>
      <vt:lpstr>Focus sur le décret tertiaire  La mise en œuvre d’éco énergie tertiaire</vt:lpstr>
      <vt:lpstr>La rénovation, au cœur du plan de relance</vt:lpstr>
      <vt:lpstr>La rénovation au cœur du plan de relance</vt:lpstr>
      <vt:lpstr>Quelles étapes dois-je suivre ?</vt:lpstr>
      <vt:lpstr>Connaître mon parc Une démarche en plusieurs étapes</vt:lpstr>
      <vt:lpstr>Connaître mon parc</vt:lpstr>
      <vt:lpstr>Connaître mon parc</vt:lpstr>
      <vt:lpstr>Planifier</vt:lpstr>
      <vt:lpstr>Planifier Pour aller plus loin</vt:lpstr>
      <vt:lpstr>S’entourer</vt:lpstr>
      <vt:lpstr>S’entourer</vt:lpstr>
      <vt:lpstr>S’entourer </vt:lpstr>
      <vt:lpstr>S’entourer </vt:lpstr>
      <vt:lpstr>S’entourer </vt:lpstr>
      <vt:lpstr>Mobiliser</vt:lpstr>
      <vt:lpstr>Financer </vt:lpstr>
      <vt:lpstr>Financer</vt:lpstr>
      <vt:lpstr>Financer </vt:lpstr>
      <vt:lpstr>Financer </vt:lpstr>
      <vt:lpstr>Financer </vt:lpstr>
      <vt:lpstr>Financer </vt:lpstr>
      <vt:lpstr>Mutualiser vos ressources</vt:lpstr>
      <vt:lpstr>Ils le font déjà </vt:lpstr>
      <vt:lpstr>Rénover Choisir son niveau de rénovation</vt:lpstr>
      <vt:lpstr>Rénover Choisir son niveau de rénovation</vt:lpstr>
      <vt:lpstr>Ils le font déjà </vt:lpstr>
      <vt:lpstr>Rénover</vt:lpstr>
      <vt:lpstr>Rénover</vt:lpstr>
      <vt:lpstr>Rénover</vt:lpstr>
      <vt:lpstr>Ils le font déjà </vt:lpstr>
      <vt:lpstr>Rénover Les solutions numériques</vt:lpstr>
      <vt:lpstr>Pourquoi dois-je rénover  mes bâtiments scolaires ?</vt:lpstr>
      <vt:lpstr>L’école, lieu et vecteur d’actions  en faveur de la transition écologique</vt:lpstr>
      <vt:lpstr>Quelles particularités ?</vt:lpstr>
      <vt:lpstr>Quelles particularités ?</vt:lpstr>
      <vt:lpstr>Quelles particularités ?</vt:lpstr>
      <vt:lpstr>Le cas spécifique du confort d’été</vt:lpstr>
      <vt:lpstr>Le cas spécifique  du confort d’été</vt:lpstr>
      <vt:lpstr>Ils le font déjà </vt:lpstr>
      <vt:lpstr>Créer une dynamique collective</vt:lpstr>
      <vt:lpstr>Ils le font déjà </vt:lpstr>
      <vt:lpstr>4. Ressources et contacts</vt:lpstr>
      <vt:lpstr>Présentation PowerPoint</vt:lpstr>
      <vt:lpstr>Votre contact local</vt:lpstr>
      <vt:lpstr>Glossaire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YVERNAULT Virginie</dc:creator>
  <cp:lastModifiedBy>Julie Tueux</cp:lastModifiedBy>
  <cp:revision>15</cp:revision>
  <cp:lastPrinted>2020-10-13T09:29:20Z</cp:lastPrinted>
  <dcterms:modified xsi:type="dcterms:W3CDTF">2021-06-29T13:59:02Z</dcterms:modified>
</cp:coreProperties>
</file>